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6"/>
  </p:notesMasterIdLst>
  <p:sldIdLst>
    <p:sldId id="256" r:id="rId2"/>
    <p:sldId id="2147479072" r:id="rId3"/>
    <p:sldId id="2147479125" r:id="rId4"/>
    <p:sldId id="2147479065" r:id="rId5"/>
    <p:sldId id="2147479126" r:id="rId6"/>
    <p:sldId id="2147479127" r:id="rId7"/>
    <p:sldId id="2147479128" r:id="rId8"/>
    <p:sldId id="292" r:id="rId9"/>
    <p:sldId id="293" r:id="rId10"/>
    <p:sldId id="295" r:id="rId11"/>
    <p:sldId id="294" r:id="rId12"/>
    <p:sldId id="296" r:id="rId13"/>
    <p:sldId id="297" r:id="rId14"/>
    <p:sldId id="298" r:id="rId15"/>
    <p:sldId id="299" r:id="rId16"/>
    <p:sldId id="300" r:id="rId17"/>
    <p:sldId id="301" r:id="rId18"/>
    <p:sldId id="302" r:id="rId19"/>
    <p:sldId id="303" r:id="rId20"/>
    <p:sldId id="304" r:id="rId21"/>
    <p:sldId id="305" r:id="rId22"/>
    <p:sldId id="2147479124" r:id="rId23"/>
    <p:sldId id="306" r:id="rId24"/>
    <p:sldId id="307" r:id="rId25"/>
    <p:sldId id="308" r:id="rId26"/>
    <p:sldId id="309" r:id="rId27"/>
    <p:sldId id="310" r:id="rId28"/>
    <p:sldId id="2147479123" r:id="rId29"/>
    <p:sldId id="311" r:id="rId30"/>
    <p:sldId id="312" r:id="rId31"/>
    <p:sldId id="313" r:id="rId32"/>
    <p:sldId id="314" r:id="rId33"/>
    <p:sldId id="2147479149" r:id="rId34"/>
    <p:sldId id="2147479150" r:id="rId35"/>
    <p:sldId id="2147479151" r:id="rId36"/>
    <p:sldId id="2147479152" r:id="rId37"/>
    <p:sldId id="2147479153" r:id="rId38"/>
    <p:sldId id="2147479154" r:id="rId39"/>
    <p:sldId id="2147479155" r:id="rId40"/>
    <p:sldId id="2147479156" r:id="rId41"/>
    <p:sldId id="2147479157" r:id="rId42"/>
    <p:sldId id="2147479158" r:id="rId43"/>
    <p:sldId id="2147479159" r:id="rId44"/>
    <p:sldId id="2147479160" r:id="rId45"/>
    <p:sldId id="2147479161" r:id="rId46"/>
    <p:sldId id="2147479162" r:id="rId47"/>
    <p:sldId id="2147479163" r:id="rId48"/>
    <p:sldId id="2147479166" r:id="rId49"/>
    <p:sldId id="2147479164" r:id="rId50"/>
    <p:sldId id="2147479165" r:id="rId51"/>
    <p:sldId id="2147479167" r:id="rId52"/>
    <p:sldId id="2147479168" r:id="rId53"/>
    <p:sldId id="2147479169" r:id="rId54"/>
    <p:sldId id="2147479170" r:id="rId55"/>
    <p:sldId id="2147479171" r:id="rId56"/>
    <p:sldId id="2147479172" r:id="rId57"/>
    <p:sldId id="270" r:id="rId58"/>
    <p:sldId id="271" r:id="rId59"/>
    <p:sldId id="272" r:id="rId60"/>
    <p:sldId id="273" r:id="rId61"/>
    <p:sldId id="274" r:id="rId62"/>
    <p:sldId id="275" r:id="rId63"/>
    <p:sldId id="276" r:id="rId64"/>
    <p:sldId id="277" r:id="rId65"/>
    <p:sldId id="278" r:id="rId66"/>
    <p:sldId id="279" r:id="rId67"/>
    <p:sldId id="280" r:id="rId68"/>
    <p:sldId id="281" r:id="rId69"/>
    <p:sldId id="282" r:id="rId70"/>
    <p:sldId id="283" r:id="rId71"/>
    <p:sldId id="284" r:id="rId72"/>
    <p:sldId id="285" r:id="rId73"/>
    <p:sldId id="286" r:id="rId74"/>
    <p:sldId id="287" r:id="rId75"/>
    <p:sldId id="288" r:id="rId76"/>
    <p:sldId id="289" r:id="rId77"/>
    <p:sldId id="290" r:id="rId78"/>
    <p:sldId id="257" r:id="rId79"/>
    <p:sldId id="258" r:id="rId80"/>
    <p:sldId id="259" r:id="rId81"/>
    <p:sldId id="260" r:id="rId82"/>
    <p:sldId id="261" r:id="rId83"/>
    <p:sldId id="262" r:id="rId84"/>
    <p:sldId id="263" r:id="rId85"/>
    <p:sldId id="264" r:id="rId86"/>
    <p:sldId id="265" r:id="rId87"/>
    <p:sldId id="266" r:id="rId88"/>
    <p:sldId id="268" r:id="rId89"/>
    <p:sldId id="269" r:id="rId90"/>
    <p:sldId id="2147479129" r:id="rId91"/>
    <p:sldId id="2147479130" r:id="rId92"/>
    <p:sldId id="2147479131" r:id="rId93"/>
    <p:sldId id="291" r:id="rId94"/>
    <p:sldId id="2147479074" r:id="rId95"/>
  </p:sldIdLst>
  <p:sldSz cx="12192000" cy="6858000"/>
  <p:notesSz cx="6858000" cy="9144000"/>
  <p:embeddedFontLst>
    <p:embeddedFont>
      <p:font typeface="Candara" panose="020E0502030303020204" pitchFamily="34" charset="0"/>
      <p:regular r:id="rId97"/>
      <p:bold r:id="rId98"/>
      <p:italic r:id="rId99"/>
      <p:boldItalic r:id="rId100"/>
    </p:embeddedFont>
    <p:embeddedFont>
      <p:font typeface="Century Gothic" panose="020B0502020202020204" pitchFamily="34" charset="0"/>
      <p:regular r:id="rId101"/>
      <p:bold r:id="rId102"/>
      <p:italic r:id="rId103"/>
      <p:boldItalic r:id="rId104"/>
    </p:embeddedFont>
    <p:embeddedFont>
      <p:font typeface="Montserrat" panose="00000500000000000000" pitchFamily="2" charset="0"/>
      <p:regular r:id="rId105"/>
      <p:bold r:id="rId106"/>
      <p:italic r:id="rId107"/>
      <p:boldItalic r:id="rId108"/>
    </p:embeddedFont>
    <p:embeddedFont>
      <p:font typeface="Montserrat Light" panose="00000400000000000000" pitchFamily="2" charset="0"/>
      <p:regular r:id="rId109"/>
      <p:bold r:id="rId110"/>
      <p:italic r:id="rId111"/>
      <p:boldItalic r:id="rId112"/>
    </p:embeddedFont>
    <p:embeddedFont>
      <p:font typeface="Montserrat Medium" panose="00000600000000000000" pitchFamily="2" charset="0"/>
      <p:regular r:id="rId113"/>
      <p:bold r:id="rId114"/>
      <p:italic r:id="rId115"/>
      <p:boldItalic r:id="rId116"/>
    </p:embeddedFont>
    <p:embeddedFont>
      <p:font typeface="Montserrat SemiBold" panose="00000700000000000000" pitchFamily="2" charset="0"/>
      <p:bold r:id="rId117"/>
      <p:boldItalic r:id="rId118"/>
    </p:embeddedFont>
    <p:embeddedFont>
      <p:font typeface="Roboto" panose="02000000000000000000" pitchFamily="2" charset="0"/>
      <p:regular r:id="rId119"/>
      <p:bold r:id="rId120"/>
      <p:italic r:id="rId121"/>
      <p:boldItalic r:id="rId122"/>
    </p:embeddedFont>
    <p:embeddedFont>
      <p:font typeface="Signika Light" panose="020B0604020202020204" charset="0"/>
      <p:regular r:id="rId123"/>
      <p:bold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5" roundtripDataSignature="AMtx7mhMZ9Nm/uHZepova2/Kv7GC0gzc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A7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30B10-F9E5-46DC-9436-585266A5B1A3}" v="103" dt="2025-04-17T10:30:10.370"/>
  </p1510:revLst>
</p1510:revInfo>
</file>

<file path=ppt/tableStyles.xml><?xml version="1.0" encoding="utf-8"?>
<a:tblStyleLst xmlns:a="http://schemas.openxmlformats.org/drawingml/2006/main" def="{AF36A666-B37A-4BE9-B631-64DC373C0E63}">
  <a:tblStyle styleId="{AF36A666-B37A-4BE9-B631-64DC373C0E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9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21.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123" Type="http://schemas.openxmlformats.org/officeDocument/2006/relationships/font" Target="fonts/font27.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7.fntdata"/><Relationship Id="rId118" Type="http://schemas.openxmlformats.org/officeDocument/2006/relationships/font" Target="fonts/font2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124" Type="http://schemas.openxmlformats.org/officeDocument/2006/relationships/font" Target="fonts/font28.fntdata"/><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8.fntdata"/><Relationship Id="rId119" Type="http://schemas.openxmlformats.org/officeDocument/2006/relationships/font" Target="fonts/font2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125"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4.fntdata"/><Relationship Id="rId115" Type="http://schemas.openxmlformats.org/officeDocument/2006/relationships/font" Target="fonts/font19.fntdata"/><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121" Type="http://schemas.openxmlformats.org/officeDocument/2006/relationships/font" Target="fonts/font2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0.fntdata"/><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 García Miranda" userId="c18ebe07-b4dd-4859-982c-40d9053cf126" providerId="ADAL" clId="{0A230B10-F9E5-46DC-9436-585266A5B1A3}"/>
    <pc:docChg chg="undo custSel addSld delSld modSld">
      <pc:chgData name="Mar García Miranda" userId="c18ebe07-b4dd-4859-982c-40d9053cf126" providerId="ADAL" clId="{0A230B10-F9E5-46DC-9436-585266A5B1A3}" dt="2025-04-17T10:30:44.840" v="1140" actId="478"/>
      <pc:docMkLst>
        <pc:docMk/>
      </pc:docMkLst>
      <pc:sldChg chg="del">
        <pc:chgData name="Mar García Miranda" userId="c18ebe07-b4dd-4859-982c-40d9053cf126" providerId="ADAL" clId="{0A230B10-F9E5-46DC-9436-585266A5B1A3}" dt="2025-04-17T09:10:27.103" v="1028" actId="47"/>
        <pc:sldMkLst>
          <pc:docMk/>
          <pc:sldMk cId="964776124" sldId="327"/>
        </pc:sldMkLst>
      </pc:sldChg>
      <pc:sldChg chg="delSp add del mod">
        <pc:chgData name="Mar García Miranda" userId="c18ebe07-b4dd-4859-982c-40d9053cf126" providerId="ADAL" clId="{0A230B10-F9E5-46DC-9436-585266A5B1A3}" dt="2025-04-17T09:10:44.813" v="1037" actId="47"/>
        <pc:sldMkLst>
          <pc:docMk/>
          <pc:sldMk cId="85639930" sldId="328"/>
        </pc:sldMkLst>
        <pc:spChg chg="del">
          <ac:chgData name="Mar García Miranda" userId="c18ebe07-b4dd-4859-982c-40d9053cf126" providerId="ADAL" clId="{0A230B10-F9E5-46DC-9436-585266A5B1A3}" dt="2025-04-17T09:10:37.191" v="1032" actId="478"/>
          <ac:spMkLst>
            <pc:docMk/>
            <pc:sldMk cId="85639930" sldId="328"/>
            <ac:spMk id="11" creationId="{3889CD87-44DB-1FF2-F9BA-B24778A11E5B}"/>
          </ac:spMkLst>
        </pc:spChg>
      </pc:sldChg>
      <pc:sldChg chg="addSp delSp del mod">
        <pc:chgData name="Mar García Miranda" userId="c18ebe07-b4dd-4859-982c-40d9053cf126" providerId="ADAL" clId="{0A230B10-F9E5-46DC-9436-585266A5B1A3}" dt="2025-04-17T09:11:23.982" v="1050" actId="47"/>
        <pc:sldMkLst>
          <pc:docMk/>
          <pc:sldMk cId="2623556152" sldId="329"/>
        </pc:sldMkLst>
        <pc:grpChg chg="add del">
          <ac:chgData name="Mar García Miranda" userId="c18ebe07-b4dd-4859-982c-40d9053cf126" providerId="ADAL" clId="{0A230B10-F9E5-46DC-9436-585266A5B1A3}" dt="2025-04-17T09:10:56.518" v="1041" actId="478"/>
          <ac:grpSpMkLst>
            <pc:docMk/>
            <pc:sldMk cId="2623556152" sldId="329"/>
            <ac:grpSpMk id="16" creationId="{C6AB74E0-FD7D-0AA1-870F-B1600E3F2D65}"/>
          </ac:grpSpMkLst>
        </pc:grpChg>
      </pc:sldChg>
      <pc:sldChg chg="del">
        <pc:chgData name="Mar García Miranda" userId="c18ebe07-b4dd-4859-982c-40d9053cf126" providerId="ADAL" clId="{0A230B10-F9E5-46DC-9436-585266A5B1A3}" dt="2025-04-17T09:12:15.670" v="1062" actId="47"/>
        <pc:sldMkLst>
          <pc:docMk/>
          <pc:sldMk cId="2036116367" sldId="330"/>
        </pc:sldMkLst>
      </pc:sldChg>
      <pc:sldChg chg="del">
        <pc:chgData name="Mar García Miranda" userId="c18ebe07-b4dd-4859-982c-40d9053cf126" providerId="ADAL" clId="{0A230B10-F9E5-46DC-9436-585266A5B1A3}" dt="2025-04-17T08:59:47.227" v="815" actId="47"/>
        <pc:sldMkLst>
          <pc:docMk/>
          <pc:sldMk cId="2076661698" sldId="345"/>
        </pc:sldMkLst>
      </pc:sldChg>
      <pc:sldChg chg="del">
        <pc:chgData name="Mar García Miranda" userId="c18ebe07-b4dd-4859-982c-40d9053cf126" providerId="ADAL" clId="{0A230B10-F9E5-46DC-9436-585266A5B1A3}" dt="2025-04-17T09:00:55.078" v="837" actId="47"/>
        <pc:sldMkLst>
          <pc:docMk/>
          <pc:sldMk cId="3185576902" sldId="346"/>
        </pc:sldMkLst>
      </pc:sldChg>
      <pc:sldChg chg="delSp modSp del mod">
        <pc:chgData name="Mar García Miranda" userId="c18ebe07-b4dd-4859-982c-40d9053cf126" providerId="ADAL" clId="{0A230B10-F9E5-46DC-9436-585266A5B1A3}" dt="2025-04-17T09:06:42.136" v="946" actId="47"/>
        <pc:sldMkLst>
          <pc:docMk/>
          <pc:sldMk cId="4056054753" sldId="347"/>
        </pc:sldMkLst>
        <pc:spChg chg="topLvl">
          <ac:chgData name="Mar García Miranda" userId="c18ebe07-b4dd-4859-982c-40d9053cf126" providerId="ADAL" clId="{0A230B10-F9E5-46DC-9436-585266A5B1A3}" dt="2025-04-17T09:06:22.680" v="940" actId="478"/>
          <ac:spMkLst>
            <pc:docMk/>
            <pc:sldMk cId="4056054753" sldId="347"/>
            <ac:spMk id="3" creationId="{792550CF-7D98-1724-6DED-2D6A2DA74806}"/>
          </ac:spMkLst>
        </pc:spChg>
        <pc:spChg chg="del topLvl">
          <ac:chgData name="Mar García Miranda" userId="c18ebe07-b4dd-4859-982c-40d9053cf126" providerId="ADAL" clId="{0A230B10-F9E5-46DC-9436-585266A5B1A3}" dt="2025-04-17T09:06:22.680" v="940" actId="478"/>
          <ac:spMkLst>
            <pc:docMk/>
            <pc:sldMk cId="4056054753" sldId="347"/>
            <ac:spMk id="4" creationId="{D2663640-B1E8-BF21-4183-01839B066127}"/>
          </ac:spMkLst>
        </pc:spChg>
        <pc:spChg chg="mod">
          <ac:chgData name="Mar García Miranda" userId="c18ebe07-b4dd-4859-982c-40d9053cf126" providerId="ADAL" clId="{0A230B10-F9E5-46DC-9436-585266A5B1A3}" dt="2025-04-17T09:04:20.062" v="903" actId="1076"/>
          <ac:spMkLst>
            <pc:docMk/>
            <pc:sldMk cId="4056054753" sldId="347"/>
            <ac:spMk id="11" creationId="{D06995AB-6AE6-2CBD-43F4-90EE07B295E8}"/>
          </ac:spMkLst>
        </pc:spChg>
        <pc:grpChg chg="del">
          <ac:chgData name="Mar García Miranda" userId="c18ebe07-b4dd-4859-982c-40d9053cf126" providerId="ADAL" clId="{0A230B10-F9E5-46DC-9436-585266A5B1A3}" dt="2025-04-17T09:06:22.680" v="940" actId="478"/>
          <ac:grpSpMkLst>
            <pc:docMk/>
            <pc:sldMk cId="4056054753" sldId="347"/>
            <ac:grpSpMk id="2" creationId="{72E48619-9F8E-6EFC-6F17-955ADCB32563}"/>
          </ac:grpSpMkLst>
        </pc:grpChg>
        <pc:grpChg chg="del">
          <ac:chgData name="Mar García Miranda" userId="c18ebe07-b4dd-4859-982c-40d9053cf126" providerId="ADAL" clId="{0A230B10-F9E5-46DC-9436-585266A5B1A3}" dt="2025-04-17T09:05:46.934" v="928" actId="478"/>
          <ac:grpSpMkLst>
            <pc:docMk/>
            <pc:sldMk cId="4056054753" sldId="347"/>
            <ac:grpSpMk id="5" creationId="{B19D142A-288F-87BE-4F0B-40C284FA42CD}"/>
          </ac:grpSpMkLst>
        </pc:grpChg>
        <pc:grpChg chg="del">
          <ac:chgData name="Mar García Miranda" userId="c18ebe07-b4dd-4859-982c-40d9053cf126" providerId="ADAL" clId="{0A230B10-F9E5-46DC-9436-585266A5B1A3}" dt="2025-04-17T09:05:48.347" v="929" actId="478"/>
          <ac:grpSpMkLst>
            <pc:docMk/>
            <pc:sldMk cId="4056054753" sldId="347"/>
            <ac:grpSpMk id="9" creationId="{0E2E8310-4523-BEE8-2269-45BB26ACC70B}"/>
          </ac:grpSpMkLst>
        </pc:grpChg>
      </pc:sldChg>
      <pc:sldChg chg="del">
        <pc:chgData name="Mar García Miranda" userId="c18ebe07-b4dd-4859-982c-40d9053cf126" providerId="ADAL" clId="{0A230B10-F9E5-46DC-9436-585266A5B1A3}" dt="2025-04-17T09:08:27.704" v="980" actId="47"/>
        <pc:sldMkLst>
          <pc:docMk/>
          <pc:sldMk cId="4207892154" sldId="348"/>
        </pc:sldMkLst>
      </pc:sldChg>
      <pc:sldChg chg="modSp del mod">
        <pc:chgData name="Mar García Miranda" userId="c18ebe07-b4dd-4859-982c-40d9053cf126" providerId="ADAL" clId="{0A230B10-F9E5-46DC-9436-585266A5B1A3}" dt="2025-04-17T08:47:37.885" v="533" actId="47"/>
        <pc:sldMkLst>
          <pc:docMk/>
          <pc:sldMk cId="1288012775" sldId="2147479132"/>
        </pc:sldMkLst>
        <pc:spChg chg="mod">
          <ac:chgData name="Mar García Miranda" userId="c18ebe07-b4dd-4859-982c-40d9053cf126" providerId="ADAL" clId="{0A230B10-F9E5-46DC-9436-585266A5B1A3}" dt="2025-04-17T08:26:21.233" v="61" actId="404"/>
          <ac:spMkLst>
            <pc:docMk/>
            <pc:sldMk cId="1288012775" sldId="2147479132"/>
            <ac:spMk id="6" creationId="{A591A9FD-F26A-0158-DA24-6052C947E994}"/>
          </ac:spMkLst>
        </pc:spChg>
      </pc:sldChg>
      <pc:sldChg chg="modSp del mod">
        <pc:chgData name="Mar García Miranda" userId="c18ebe07-b4dd-4859-982c-40d9053cf126" providerId="ADAL" clId="{0A230B10-F9E5-46DC-9436-585266A5B1A3}" dt="2025-04-17T08:52:00.907" v="645" actId="47"/>
        <pc:sldMkLst>
          <pc:docMk/>
          <pc:sldMk cId="3827683935" sldId="2147479133"/>
        </pc:sldMkLst>
        <pc:spChg chg="mod">
          <ac:chgData name="Mar García Miranda" userId="c18ebe07-b4dd-4859-982c-40d9053cf126" providerId="ADAL" clId="{0A230B10-F9E5-46DC-9436-585266A5B1A3}" dt="2025-04-17T08:26:18.764" v="60" actId="404"/>
          <ac:spMkLst>
            <pc:docMk/>
            <pc:sldMk cId="3827683935" sldId="2147479133"/>
            <ac:spMk id="14" creationId="{C4C4EEB5-CD5C-CB60-B8BB-6BD5C48BA080}"/>
          </ac:spMkLst>
        </pc:spChg>
      </pc:sldChg>
      <pc:sldChg chg="addSp delSp modSp del mod">
        <pc:chgData name="Mar García Miranda" userId="c18ebe07-b4dd-4859-982c-40d9053cf126" providerId="ADAL" clId="{0A230B10-F9E5-46DC-9436-585266A5B1A3}" dt="2025-04-17T08:55:49.672" v="704" actId="47"/>
        <pc:sldMkLst>
          <pc:docMk/>
          <pc:sldMk cId="2134940829" sldId="2147479134"/>
        </pc:sldMkLst>
        <pc:spChg chg="del">
          <ac:chgData name="Mar García Miranda" userId="c18ebe07-b4dd-4859-982c-40d9053cf126" providerId="ADAL" clId="{0A230B10-F9E5-46DC-9436-585266A5B1A3}" dt="2025-04-17T08:53:21.471" v="673" actId="478"/>
          <ac:spMkLst>
            <pc:docMk/>
            <pc:sldMk cId="2134940829" sldId="2147479134"/>
            <ac:spMk id="14" creationId="{C4C4EEB5-CD5C-CB60-B8BB-6BD5C48BA080}"/>
          </ac:spMkLst>
        </pc:spChg>
        <pc:spChg chg="add mod">
          <ac:chgData name="Mar García Miranda" userId="c18ebe07-b4dd-4859-982c-40d9053cf126" providerId="ADAL" clId="{0A230B10-F9E5-46DC-9436-585266A5B1A3}" dt="2025-04-17T08:53:21.471" v="673" actId="478"/>
          <ac:spMkLst>
            <pc:docMk/>
            <pc:sldMk cId="2134940829" sldId="2147479134"/>
            <ac:spMk id="18" creationId="{85130124-2EE6-F75B-BF5A-9020B7E88B4A}"/>
          </ac:spMkLst>
        </pc:spChg>
        <pc:grpChg chg="del mod">
          <ac:chgData name="Mar García Miranda" userId="c18ebe07-b4dd-4859-982c-40d9053cf126" providerId="ADAL" clId="{0A230B10-F9E5-46DC-9436-585266A5B1A3}" dt="2025-04-17T08:53:16.120" v="672" actId="478"/>
          <ac:grpSpMkLst>
            <pc:docMk/>
            <pc:sldMk cId="2134940829" sldId="2147479134"/>
            <ac:grpSpMk id="4" creationId="{DA21DEE8-7932-7557-7FEE-EE2758777518}"/>
          </ac:grpSpMkLst>
        </pc:grpChg>
      </pc:sldChg>
      <pc:sldChg chg="addSp delSp del mod">
        <pc:chgData name="Mar García Miranda" userId="c18ebe07-b4dd-4859-982c-40d9053cf126" providerId="ADAL" clId="{0A230B10-F9E5-46DC-9436-585266A5B1A3}" dt="2025-04-17T08:57:12.893" v="734" actId="47"/>
        <pc:sldMkLst>
          <pc:docMk/>
          <pc:sldMk cId="1371726507" sldId="2147479135"/>
        </pc:sldMkLst>
        <pc:picChg chg="add del">
          <ac:chgData name="Mar García Miranda" userId="c18ebe07-b4dd-4859-982c-40d9053cf126" providerId="ADAL" clId="{0A230B10-F9E5-46DC-9436-585266A5B1A3}" dt="2025-04-17T08:56:11.175" v="715" actId="478"/>
          <ac:picMkLst>
            <pc:docMk/>
            <pc:sldMk cId="1371726507" sldId="2147479135"/>
            <ac:picMk id="9" creationId="{D5AB77D7-E2F9-6257-2550-C635E8B9CB03}"/>
          </ac:picMkLst>
        </pc:picChg>
      </pc:sldChg>
      <pc:sldChg chg="del">
        <pc:chgData name="Mar García Miranda" userId="c18ebe07-b4dd-4859-982c-40d9053cf126" providerId="ADAL" clId="{0A230B10-F9E5-46DC-9436-585266A5B1A3}" dt="2025-04-17T09:09:43.045" v="1016" actId="47"/>
        <pc:sldMkLst>
          <pc:docMk/>
          <pc:sldMk cId="2202093772" sldId="2147479137"/>
        </pc:sldMkLst>
      </pc:sldChg>
      <pc:sldChg chg="del">
        <pc:chgData name="Mar García Miranda" userId="c18ebe07-b4dd-4859-982c-40d9053cf126" providerId="ADAL" clId="{0A230B10-F9E5-46DC-9436-585266A5B1A3}" dt="2025-04-17T09:13:48.024" v="1117" actId="47"/>
        <pc:sldMkLst>
          <pc:docMk/>
          <pc:sldMk cId="858897160" sldId="2147479138"/>
        </pc:sldMkLst>
      </pc:sldChg>
      <pc:sldChg chg="addSp delSp modSp del mod">
        <pc:chgData name="Mar García Miranda" userId="c18ebe07-b4dd-4859-982c-40d9053cf126" providerId="ADAL" clId="{0A230B10-F9E5-46DC-9436-585266A5B1A3}" dt="2025-04-17T08:37:04.243" v="281" actId="47"/>
        <pc:sldMkLst>
          <pc:docMk/>
          <pc:sldMk cId="3364885450" sldId="2147479144"/>
        </pc:sldMkLst>
        <pc:spChg chg="mod topLvl">
          <ac:chgData name="Mar García Miranda" userId="c18ebe07-b4dd-4859-982c-40d9053cf126" providerId="ADAL" clId="{0A230B10-F9E5-46DC-9436-585266A5B1A3}" dt="2025-04-17T08:24:21.344" v="16" actId="478"/>
          <ac:spMkLst>
            <pc:docMk/>
            <pc:sldMk cId="3364885450" sldId="2147479144"/>
            <ac:spMk id="3" creationId="{7A80B1B2-24AC-A077-1945-A0C1FF5461E0}"/>
          </ac:spMkLst>
        </pc:spChg>
        <pc:spChg chg="add del mod topLvl">
          <ac:chgData name="Mar García Miranda" userId="c18ebe07-b4dd-4859-982c-40d9053cf126" providerId="ADAL" clId="{0A230B10-F9E5-46DC-9436-585266A5B1A3}" dt="2025-04-17T08:24:21.344" v="16" actId="478"/>
          <ac:spMkLst>
            <pc:docMk/>
            <pc:sldMk cId="3364885450" sldId="2147479144"/>
            <ac:spMk id="4" creationId="{9036F72E-4849-60A7-A193-D334EE388BC9}"/>
          </ac:spMkLst>
        </pc:spChg>
        <pc:spChg chg="mod">
          <ac:chgData name="Mar García Miranda" userId="c18ebe07-b4dd-4859-982c-40d9053cf126" providerId="ADAL" clId="{0A230B10-F9E5-46DC-9436-585266A5B1A3}" dt="2025-04-17T08:26:43.168" v="65" actId="403"/>
          <ac:spMkLst>
            <pc:docMk/>
            <pc:sldMk cId="3364885450" sldId="2147479144"/>
            <ac:spMk id="7" creationId="{F47FC38D-22FF-A96B-BD36-CF19C5B0A24E}"/>
          </ac:spMkLst>
        </pc:spChg>
        <pc:spChg chg="del mod">
          <ac:chgData name="Mar García Miranda" userId="c18ebe07-b4dd-4859-982c-40d9053cf126" providerId="ADAL" clId="{0A230B10-F9E5-46DC-9436-585266A5B1A3}" dt="2025-04-17T08:24:25.325" v="18" actId="478"/>
          <ac:spMkLst>
            <pc:docMk/>
            <pc:sldMk cId="3364885450" sldId="2147479144"/>
            <ac:spMk id="9" creationId="{8337CD4C-7E63-CF11-9E30-BADE831A1E27}"/>
          </ac:spMkLst>
        </pc:spChg>
        <pc:grpChg chg="add del">
          <ac:chgData name="Mar García Miranda" userId="c18ebe07-b4dd-4859-982c-40d9053cf126" providerId="ADAL" clId="{0A230B10-F9E5-46DC-9436-585266A5B1A3}" dt="2025-04-17T08:24:21.344" v="16" actId="478"/>
          <ac:grpSpMkLst>
            <pc:docMk/>
            <pc:sldMk cId="3364885450" sldId="2147479144"/>
            <ac:grpSpMk id="2" creationId="{94953342-A3AB-78FF-DE4D-59360B4DA124}"/>
          </ac:grpSpMkLst>
        </pc:grpChg>
        <pc:grpChg chg="mod">
          <ac:chgData name="Mar García Miranda" userId="c18ebe07-b4dd-4859-982c-40d9053cf126" providerId="ADAL" clId="{0A230B10-F9E5-46DC-9436-585266A5B1A3}" dt="2025-04-17T08:24:49.476" v="28" actId="1076"/>
          <ac:grpSpMkLst>
            <pc:docMk/>
            <pc:sldMk cId="3364885450" sldId="2147479144"/>
            <ac:grpSpMk id="13" creationId="{4F827AC4-907C-2867-14D0-D5C6EAE16CBD}"/>
          </ac:grpSpMkLst>
        </pc:grpChg>
      </pc:sldChg>
      <pc:sldChg chg="modSp del mod">
        <pc:chgData name="Mar García Miranda" userId="c18ebe07-b4dd-4859-982c-40d9053cf126" providerId="ADAL" clId="{0A230B10-F9E5-46DC-9436-585266A5B1A3}" dt="2025-04-17T08:40:10.602" v="343" actId="47"/>
        <pc:sldMkLst>
          <pc:docMk/>
          <pc:sldMk cId="2770057195" sldId="2147479145"/>
        </pc:sldMkLst>
        <pc:spChg chg="mod">
          <ac:chgData name="Mar García Miranda" userId="c18ebe07-b4dd-4859-982c-40d9053cf126" providerId="ADAL" clId="{0A230B10-F9E5-46DC-9436-585266A5B1A3}" dt="2025-04-17T08:26:35.998" v="63" actId="403"/>
          <ac:spMkLst>
            <pc:docMk/>
            <pc:sldMk cId="2770057195" sldId="2147479145"/>
            <ac:spMk id="3" creationId="{8BB99A37-2BDD-A755-96F2-E9D16468E33A}"/>
          </ac:spMkLst>
        </pc:spChg>
        <pc:spChg chg="mod">
          <ac:chgData name="Mar García Miranda" userId="c18ebe07-b4dd-4859-982c-40d9053cf126" providerId="ADAL" clId="{0A230B10-F9E5-46DC-9436-585266A5B1A3}" dt="2025-04-17T08:26:33.763" v="62" actId="403"/>
          <ac:spMkLst>
            <pc:docMk/>
            <pc:sldMk cId="2770057195" sldId="2147479145"/>
            <ac:spMk id="10" creationId="{BDCF3A43-A9EE-EF39-33CE-AE3A11F39424}"/>
          </ac:spMkLst>
        </pc:spChg>
      </pc:sldChg>
      <pc:sldChg chg="addSp delSp modSp del mod">
        <pc:chgData name="Mar García Miranda" userId="c18ebe07-b4dd-4859-982c-40d9053cf126" providerId="ADAL" clId="{0A230B10-F9E5-46DC-9436-585266A5B1A3}" dt="2025-04-17T08:42:58.636" v="422" actId="47"/>
        <pc:sldMkLst>
          <pc:docMk/>
          <pc:sldMk cId="2793658756" sldId="2147479146"/>
        </pc:sldMkLst>
        <pc:spChg chg="mod">
          <ac:chgData name="Mar García Miranda" userId="c18ebe07-b4dd-4859-982c-40d9053cf126" providerId="ADAL" clId="{0A230B10-F9E5-46DC-9436-585266A5B1A3}" dt="2025-04-17T08:25:28.517" v="49" actId="403"/>
          <ac:spMkLst>
            <pc:docMk/>
            <pc:sldMk cId="2793658756" sldId="2147479146"/>
            <ac:spMk id="9" creationId="{A67B8682-99C0-E610-1041-EE0B33295CA5}"/>
          </ac:spMkLst>
        </pc:spChg>
        <pc:spChg chg="del">
          <ac:chgData name="Mar García Miranda" userId="c18ebe07-b4dd-4859-982c-40d9053cf126" providerId="ADAL" clId="{0A230B10-F9E5-46DC-9436-585266A5B1A3}" dt="2025-04-17T08:25:17.999" v="44" actId="478"/>
          <ac:spMkLst>
            <pc:docMk/>
            <pc:sldMk cId="2793658756" sldId="2147479146"/>
            <ac:spMk id="10" creationId="{DF04DDF2-5D67-2F79-A87F-64EAFB87933C}"/>
          </ac:spMkLst>
        </pc:spChg>
        <pc:spChg chg="mod">
          <ac:chgData name="Mar García Miranda" userId="c18ebe07-b4dd-4859-982c-40d9053cf126" providerId="ADAL" clId="{0A230B10-F9E5-46DC-9436-585266A5B1A3}" dt="2025-04-17T08:28:39.534" v="67" actId="27636"/>
          <ac:spMkLst>
            <pc:docMk/>
            <pc:sldMk cId="2793658756" sldId="2147479146"/>
            <ac:spMk id="15" creationId="{ADBEAEE6-0A83-3DE3-E4AF-172873C48C37}"/>
          </ac:spMkLst>
        </pc:spChg>
        <pc:spChg chg="add del mod">
          <ac:chgData name="Mar García Miranda" userId="c18ebe07-b4dd-4859-982c-40d9053cf126" providerId="ADAL" clId="{0A230B10-F9E5-46DC-9436-585266A5B1A3}" dt="2025-04-17T08:25:23.281" v="47" actId="478"/>
          <ac:spMkLst>
            <pc:docMk/>
            <pc:sldMk cId="2793658756" sldId="2147479146"/>
            <ac:spMk id="17" creationId="{B77F52D3-DB24-5F14-F345-CB9934ED60E3}"/>
          </ac:spMkLst>
        </pc:spChg>
        <pc:spChg chg="add mod">
          <ac:chgData name="Mar García Miranda" userId="c18ebe07-b4dd-4859-982c-40d9053cf126" providerId="ADAL" clId="{0A230B10-F9E5-46DC-9436-585266A5B1A3}" dt="2025-04-17T08:28:45.393" v="69" actId="1076"/>
          <ac:spMkLst>
            <pc:docMk/>
            <pc:sldMk cId="2793658756" sldId="2147479146"/>
            <ac:spMk id="23" creationId="{9ABD2EE8-CB78-BEA3-80FB-479E4252C136}"/>
          </ac:spMkLst>
        </pc:spChg>
        <pc:grpChg chg="add del">
          <ac:chgData name="Mar García Miranda" userId="c18ebe07-b4dd-4859-982c-40d9053cf126" providerId="ADAL" clId="{0A230B10-F9E5-46DC-9436-585266A5B1A3}" dt="2025-04-17T08:25:20.726" v="46" actId="478"/>
          <ac:grpSpMkLst>
            <pc:docMk/>
            <pc:sldMk cId="2793658756" sldId="2147479146"/>
            <ac:grpSpMk id="2" creationId="{7953B7CB-303B-59DB-9134-B24C69837F6F}"/>
          </ac:grpSpMkLst>
        </pc:grpChg>
        <pc:grpChg chg="mod">
          <ac:chgData name="Mar García Miranda" userId="c18ebe07-b4dd-4859-982c-40d9053cf126" providerId="ADAL" clId="{0A230B10-F9E5-46DC-9436-585266A5B1A3}" dt="2025-04-17T08:41:33.454" v="378" actId="1076"/>
          <ac:grpSpMkLst>
            <pc:docMk/>
            <pc:sldMk cId="2793658756" sldId="2147479146"/>
            <ac:grpSpMk id="5" creationId="{8A3C90EB-3A0B-E6E5-D47E-BFD3CE117290}"/>
          </ac:grpSpMkLst>
        </pc:grpChg>
        <pc:grpChg chg="mod">
          <ac:chgData name="Mar García Miranda" userId="c18ebe07-b4dd-4859-982c-40d9053cf126" providerId="ADAL" clId="{0A230B10-F9E5-46DC-9436-585266A5B1A3}" dt="2025-04-17T08:42:36.896" v="416" actId="1076"/>
          <ac:grpSpMkLst>
            <pc:docMk/>
            <pc:sldMk cId="2793658756" sldId="2147479146"/>
            <ac:grpSpMk id="18" creationId="{7B936CE1-5853-AD66-D128-1049FB1DCF81}"/>
          </ac:grpSpMkLst>
        </pc:grpChg>
      </pc:sldChg>
      <pc:sldChg chg="del">
        <pc:chgData name="Mar García Miranda" userId="c18ebe07-b4dd-4859-982c-40d9053cf126" providerId="ADAL" clId="{0A230B10-F9E5-46DC-9436-585266A5B1A3}" dt="2025-04-17T08:44:37.338" v="448" actId="47"/>
        <pc:sldMkLst>
          <pc:docMk/>
          <pc:sldMk cId="3155423913" sldId="2147479147"/>
        </pc:sldMkLst>
      </pc:sldChg>
      <pc:sldChg chg="modSp add del mod">
        <pc:chgData name="Mar García Miranda" userId="c18ebe07-b4dd-4859-982c-40d9053cf126" providerId="ADAL" clId="{0A230B10-F9E5-46DC-9436-585266A5B1A3}" dt="2025-04-17T08:30:17.004" v="91" actId="47"/>
        <pc:sldMkLst>
          <pc:docMk/>
          <pc:sldMk cId="2858619930" sldId="2147479148"/>
        </pc:sldMkLst>
        <pc:spChg chg="mod">
          <ac:chgData name="Mar García Miranda" userId="c18ebe07-b4dd-4859-982c-40d9053cf126" providerId="ADAL" clId="{0A230B10-F9E5-46DC-9436-585266A5B1A3}" dt="2025-04-17T08:29:44.610" v="87" actId="20577"/>
          <ac:spMkLst>
            <pc:docMk/>
            <pc:sldMk cId="2858619930" sldId="2147479148"/>
            <ac:spMk id="1438" creationId="{99652BCD-0855-A26C-7FF3-EEBD647D4F00}"/>
          </ac:spMkLst>
        </pc:spChg>
      </pc:sldChg>
      <pc:sldChg chg="addSp delSp modSp add mod">
        <pc:chgData name="Mar García Miranda" userId="c18ebe07-b4dd-4859-982c-40d9053cf126" providerId="ADAL" clId="{0A230B10-F9E5-46DC-9436-585266A5B1A3}" dt="2025-04-17T08:43:31.628" v="426" actId="207"/>
        <pc:sldMkLst>
          <pc:docMk/>
          <pc:sldMk cId="2855006579" sldId="2147479149"/>
        </pc:sldMkLst>
        <pc:spChg chg="mod">
          <ac:chgData name="Mar García Miranda" userId="c18ebe07-b4dd-4859-982c-40d9053cf126" providerId="ADAL" clId="{0A230B10-F9E5-46DC-9436-585266A5B1A3}" dt="2025-04-17T08:36:34.926" v="274"/>
          <ac:spMkLst>
            <pc:docMk/>
            <pc:sldMk cId="2855006579" sldId="2147479149"/>
            <ac:spMk id="5" creationId="{60B35DF0-42AD-C1DA-874F-EE1AB8B25C90}"/>
          </ac:spMkLst>
        </pc:spChg>
        <pc:spChg chg="mod">
          <ac:chgData name="Mar García Miranda" userId="c18ebe07-b4dd-4859-982c-40d9053cf126" providerId="ADAL" clId="{0A230B10-F9E5-46DC-9436-585266A5B1A3}" dt="2025-04-17T08:36:34.926" v="274"/>
          <ac:spMkLst>
            <pc:docMk/>
            <pc:sldMk cId="2855006579" sldId="2147479149"/>
            <ac:spMk id="6" creationId="{32E73115-FD2B-9A9C-CF2C-491245952240}"/>
          </ac:spMkLst>
        </pc:spChg>
        <pc:spChg chg="mod">
          <ac:chgData name="Mar García Miranda" userId="c18ebe07-b4dd-4859-982c-40d9053cf126" providerId="ADAL" clId="{0A230B10-F9E5-46DC-9436-585266A5B1A3}" dt="2025-04-17T08:36:49.530" v="277"/>
          <ac:spMkLst>
            <pc:docMk/>
            <pc:sldMk cId="2855006579" sldId="2147479149"/>
            <ac:spMk id="10" creationId="{1AFEE943-9F97-9B14-6568-ED236A4E8729}"/>
          </ac:spMkLst>
        </pc:spChg>
        <pc:spChg chg="mod">
          <ac:chgData name="Mar García Miranda" userId="c18ebe07-b4dd-4859-982c-40d9053cf126" providerId="ADAL" clId="{0A230B10-F9E5-46DC-9436-585266A5B1A3}" dt="2025-04-17T08:36:49.530" v="277"/>
          <ac:spMkLst>
            <pc:docMk/>
            <pc:sldMk cId="2855006579" sldId="2147479149"/>
            <ac:spMk id="11" creationId="{7A3E2AFA-8978-85A3-2EDA-F8BC08D48744}"/>
          </ac:spMkLst>
        </pc:spChg>
        <pc:spChg chg="mod">
          <ac:chgData name="Mar García Miranda" userId="c18ebe07-b4dd-4859-982c-40d9053cf126" providerId="ADAL" clId="{0A230B10-F9E5-46DC-9436-585266A5B1A3}" dt="2025-04-17T08:30:27.747" v="128" actId="20577"/>
          <ac:spMkLst>
            <pc:docMk/>
            <pc:sldMk cId="2855006579" sldId="2147479149"/>
            <ac:spMk id="244" creationId="{7B37EF01-4A99-83A3-7C88-7B6BC840B527}"/>
          </ac:spMkLst>
        </pc:spChg>
        <pc:spChg chg="mod">
          <ac:chgData name="Mar García Miranda" userId="c18ebe07-b4dd-4859-982c-40d9053cf126" providerId="ADAL" clId="{0A230B10-F9E5-46DC-9436-585266A5B1A3}" dt="2025-04-17T08:43:31.628" v="426" actId="207"/>
          <ac:spMkLst>
            <pc:docMk/>
            <pc:sldMk cId="2855006579" sldId="2147479149"/>
            <ac:spMk id="245" creationId="{907B3FD3-7CB6-DA63-344F-F909E85F6449}"/>
          </ac:spMkLst>
        </pc:spChg>
        <pc:spChg chg="del">
          <ac:chgData name="Mar García Miranda" userId="c18ebe07-b4dd-4859-982c-40d9053cf126" providerId="ADAL" clId="{0A230B10-F9E5-46DC-9436-585266A5B1A3}" dt="2025-04-17T08:31:03.451" v="152" actId="478"/>
          <ac:spMkLst>
            <pc:docMk/>
            <pc:sldMk cId="2855006579" sldId="2147479149"/>
            <ac:spMk id="246" creationId="{B4C759C5-97BF-2A5E-6BF6-D1E161023324}"/>
          </ac:spMkLst>
        </pc:spChg>
        <pc:spChg chg="del">
          <ac:chgData name="Mar García Miranda" userId="c18ebe07-b4dd-4859-982c-40d9053cf126" providerId="ADAL" clId="{0A230B10-F9E5-46DC-9436-585266A5B1A3}" dt="2025-04-17T08:31:04.787" v="153" actId="478"/>
          <ac:spMkLst>
            <pc:docMk/>
            <pc:sldMk cId="2855006579" sldId="2147479149"/>
            <ac:spMk id="247" creationId="{B54C81A8-8D60-294F-1C6C-B94B52842932}"/>
          </ac:spMkLst>
        </pc:spChg>
        <pc:spChg chg="del mod">
          <ac:chgData name="Mar García Miranda" userId="c18ebe07-b4dd-4859-982c-40d9053cf126" providerId="ADAL" clId="{0A230B10-F9E5-46DC-9436-585266A5B1A3}" dt="2025-04-17T08:32:07.584" v="214" actId="478"/>
          <ac:spMkLst>
            <pc:docMk/>
            <pc:sldMk cId="2855006579" sldId="2147479149"/>
            <ac:spMk id="248" creationId="{F86EB89A-BE33-CC67-1D0C-CE36F2FC35C7}"/>
          </ac:spMkLst>
        </pc:spChg>
        <pc:spChg chg="del">
          <ac:chgData name="Mar García Miranda" userId="c18ebe07-b4dd-4859-982c-40d9053cf126" providerId="ADAL" clId="{0A230B10-F9E5-46DC-9436-585266A5B1A3}" dt="2025-04-17T08:32:27.842" v="223" actId="478"/>
          <ac:spMkLst>
            <pc:docMk/>
            <pc:sldMk cId="2855006579" sldId="2147479149"/>
            <ac:spMk id="249" creationId="{DDCE397D-F8DC-5B34-FD05-40CF59886C31}"/>
          </ac:spMkLst>
        </pc:spChg>
        <pc:spChg chg="del">
          <ac:chgData name="Mar García Miranda" userId="c18ebe07-b4dd-4859-982c-40d9053cf126" providerId="ADAL" clId="{0A230B10-F9E5-46DC-9436-585266A5B1A3}" dt="2025-04-17T08:36:15.286" v="269" actId="478"/>
          <ac:spMkLst>
            <pc:docMk/>
            <pc:sldMk cId="2855006579" sldId="2147479149"/>
            <ac:spMk id="250" creationId="{850103A5-D59E-8D9A-7027-CCA269B06CE9}"/>
          </ac:spMkLst>
        </pc:spChg>
        <pc:spChg chg="del">
          <ac:chgData name="Mar García Miranda" userId="c18ebe07-b4dd-4859-982c-40d9053cf126" providerId="ADAL" clId="{0A230B10-F9E5-46DC-9436-585266A5B1A3}" dt="2025-04-17T08:36:16.914" v="270" actId="478"/>
          <ac:spMkLst>
            <pc:docMk/>
            <pc:sldMk cId="2855006579" sldId="2147479149"/>
            <ac:spMk id="251" creationId="{EEA196E1-56CF-2D6E-8C54-2D353A95CD34}"/>
          </ac:spMkLst>
        </pc:spChg>
        <pc:spChg chg="del">
          <ac:chgData name="Mar García Miranda" userId="c18ebe07-b4dd-4859-982c-40d9053cf126" providerId="ADAL" clId="{0A230B10-F9E5-46DC-9436-585266A5B1A3}" dt="2025-04-17T08:32:29.364" v="224" actId="478"/>
          <ac:spMkLst>
            <pc:docMk/>
            <pc:sldMk cId="2855006579" sldId="2147479149"/>
            <ac:spMk id="252" creationId="{636A05FC-2D77-BA04-96AA-71A27C1C257B}"/>
          </ac:spMkLst>
        </pc:spChg>
        <pc:grpChg chg="add mod">
          <ac:chgData name="Mar García Miranda" userId="c18ebe07-b4dd-4859-982c-40d9053cf126" providerId="ADAL" clId="{0A230B10-F9E5-46DC-9436-585266A5B1A3}" dt="2025-04-17T08:37:00.315" v="280" actId="14100"/>
          <ac:grpSpMkLst>
            <pc:docMk/>
            <pc:sldMk cId="2855006579" sldId="2147479149"/>
            <ac:grpSpMk id="2" creationId="{D3E799EB-DD6D-A26C-0339-5CC4766AF8E8}"/>
          </ac:grpSpMkLst>
        </pc:grpChg>
        <pc:grpChg chg="mod">
          <ac:chgData name="Mar García Miranda" userId="c18ebe07-b4dd-4859-982c-40d9053cf126" providerId="ADAL" clId="{0A230B10-F9E5-46DC-9436-585266A5B1A3}" dt="2025-04-17T08:36:34.926" v="274"/>
          <ac:grpSpMkLst>
            <pc:docMk/>
            <pc:sldMk cId="2855006579" sldId="2147479149"/>
            <ac:grpSpMk id="3" creationId="{B978A903-B8F4-D4F0-225C-EB7934D452A8}"/>
          </ac:grpSpMkLst>
        </pc:grpChg>
        <pc:grpChg chg="add mod">
          <ac:chgData name="Mar García Miranda" userId="c18ebe07-b4dd-4859-982c-40d9053cf126" providerId="ADAL" clId="{0A230B10-F9E5-46DC-9436-585266A5B1A3}" dt="2025-04-17T08:36:57.103" v="279" actId="1076"/>
          <ac:grpSpMkLst>
            <pc:docMk/>
            <pc:sldMk cId="2855006579" sldId="2147479149"/>
            <ac:grpSpMk id="7" creationId="{883AB5C0-EEC1-8467-744C-3955AD570BEA}"/>
          </ac:grpSpMkLst>
        </pc:grpChg>
        <pc:grpChg chg="mod">
          <ac:chgData name="Mar García Miranda" userId="c18ebe07-b4dd-4859-982c-40d9053cf126" providerId="ADAL" clId="{0A230B10-F9E5-46DC-9436-585266A5B1A3}" dt="2025-04-17T08:36:49.530" v="277"/>
          <ac:grpSpMkLst>
            <pc:docMk/>
            <pc:sldMk cId="2855006579" sldId="2147479149"/>
            <ac:grpSpMk id="8" creationId="{1D34B16D-5B11-DAA2-1DB8-4F0817C9A709}"/>
          </ac:grpSpMkLst>
        </pc:grpChg>
        <pc:picChg chg="mod">
          <ac:chgData name="Mar García Miranda" userId="c18ebe07-b4dd-4859-982c-40d9053cf126" providerId="ADAL" clId="{0A230B10-F9E5-46DC-9436-585266A5B1A3}" dt="2025-04-17T08:36:34.926" v="274"/>
          <ac:picMkLst>
            <pc:docMk/>
            <pc:sldMk cId="2855006579" sldId="2147479149"/>
            <ac:picMk id="4" creationId="{9751E8D4-5D88-2ECA-5187-F0EA57052277}"/>
          </ac:picMkLst>
        </pc:picChg>
        <pc:picChg chg="mod">
          <ac:chgData name="Mar García Miranda" userId="c18ebe07-b4dd-4859-982c-40d9053cf126" providerId="ADAL" clId="{0A230B10-F9E5-46DC-9436-585266A5B1A3}" dt="2025-04-17T08:36:49.530" v="277"/>
          <ac:picMkLst>
            <pc:docMk/>
            <pc:sldMk cId="2855006579" sldId="2147479149"/>
            <ac:picMk id="9" creationId="{8033C3B9-D302-C494-9950-E425495A69CD}"/>
          </ac:picMkLst>
        </pc:picChg>
        <pc:picChg chg="del mod">
          <ac:chgData name="Mar García Miranda" userId="c18ebe07-b4dd-4859-982c-40d9053cf126" providerId="ADAL" clId="{0A230B10-F9E5-46DC-9436-585266A5B1A3}" dt="2025-04-17T08:30:15.388" v="90" actId="478"/>
          <ac:picMkLst>
            <pc:docMk/>
            <pc:sldMk cId="2855006579" sldId="2147479149"/>
            <ac:picMk id="243" creationId="{09903DB9-36A8-C28C-78C4-5E08092CC8DD}"/>
          </ac:picMkLst>
        </pc:picChg>
        <pc:picChg chg="mod">
          <ac:chgData name="Mar García Miranda" userId="c18ebe07-b4dd-4859-982c-40d9053cf126" providerId="ADAL" clId="{0A230B10-F9E5-46DC-9436-585266A5B1A3}" dt="2025-04-17T08:32:20.646" v="220" actId="1076"/>
          <ac:picMkLst>
            <pc:docMk/>
            <pc:sldMk cId="2855006579" sldId="2147479149"/>
            <ac:picMk id="253" creationId="{0D184D8C-7A09-CD08-4AEE-12E2416CC2D4}"/>
          </ac:picMkLst>
        </pc:picChg>
      </pc:sldChg>
      <pc:sldChg chg="addSp delSp modSp add mod">
        <pc:chgData name="Mar García Miranda" userId="c18ebe07-b4dd-4859-982c-40d9053cf126" providerId="ADAL" clId="{0A230B10-F9E5-46DC-9436-585266A5B1A3}" dt="2025-04-17T09:48:15.865" v="1120"/>
        <pc:sldMkLst>
          <pc:docMk/>
          <pc:sldMk cId="2781852722" sldId="2147479150"/>
        </pc:sldMkLst>
        <pc:spChg chg="mod">
          <ac:chgData name="Mar García Miranda" userId="c18ebe07-b4dd-4859-982c-40d9053cf126" providerId="ADAL" clId="{0A230B10-F9E5-46DC-9436-585266A5B1A3}" dt="2025-04-17T08:37:28.859" v="306"/>
          <ac:spMkLst>
            <pc:docMk/>
            <pc:sldMk cId="2781852722" sldId="2147479150"/>
            <ac:spMk id="13" creationId="{EC74B715-D4A3-9B83-CB4A-7F5D732586B8}"/>
          </ac:spMkLst>
        </pc:spChg>
        <pc:spChg chg="mod">
          <ac:chgData name="Mar García Miranda" userId="c18ebe07-b4dd-4859-982c-40d9053cf126" providerId="ADAL" clId="{0A230B10-F9E5-46DC-9436-585266A5B1A3}" dt="2025-04-17T08:37:28.859" v="306"/>
          <ac:spMkLst>
            <pc:docMk/>
            <pc:sldMk cId="2781852722" sldId="2147479150"/>
            <ac:spMk id="14" creationId="{8DD359AB-F8DF-3371-A6F7-77F7BFB61559}"/>
          </ac:spMkLst>
        </pc:spChg>
        <pc:spChg chg="mod">
          <ac:chgData name="Mar García Miranda" userId="c18ebe07-b4dd-4859-982c-40d9053cf126" providerId="ADAL" clId="{0A230B10-F9E5-46DC-9436-585266A5B1A3}" dt="2025-04-17T08:37:40.204" v="308"/>
          <ac:spMkLst>
            <pc:docMk/>
            <pc:sldMk cId="2781852722" sldId="2147479150"/>
            <ac:spMk id="16" creationId="{CE6D7745-8E97-98BD-1E2C-43B54E50AF35}"/>
          </ac:spMkLst>
        </pc:spChg>
        <pc:spChg chg="mod">
          <ac:chgData name="Mar García Miranda" userId="c18ebe07-b4dd-4859-982c-40d9053cf126" providerId="ADAL" clId="{0A230B10-F9E5-46DC-9436-585266A5B1A3}" dt="2025-04-17T08:37:40.204" v="308"/>
          <ac:spMkLst>
            <pc:docMk/>
            <pc:sldMk cId="2781852722" sldId="2147479150"/>
            <ac:spMk id="17" creationId="{B6737A88-0839-E502-CB2B-D8A48F2AFE7A}"/>
          </ac:spMkLst>
        </pc:spChg>
        <pc:spChg chg="mod">
          <ac:chgData name="Mar García Miranda" userId="c18ebe07-b4dd-4859-982c-40d9053cf126" providerId="ADAL" clId="{0A230B10-F9E5-46DC-9436-585266A5B1A3}" dt="2025-04-17T08:37:48.332" v="311"/>
          <ac:spMkLst>
            <pc:docMk/>
            <pc:sldMk cId="2781852722" sldId="2147479150"/>
            <ac:spMk id="21" creationId="{8A3E4BB5-3F09-5AA0-B5D7-5E59EC2312D6}"/>
          </ac:spMkLst>
        </pc:spChg>
        <pc:spChg chg="mod">
          <ac:chgData name="Mar García Miranda" userId="c18ebe07-b4dd-4859-982c-40d9053cf126" providerId="ADAL" clId="{0A230B10-F9E5-46DC-9436-585266A5B1A3}" dt="2025-04-17T08:37:48.332" v="311"/>
          <ac:spMkLst>
            <pc:docMk/>
            <pc:sldMk cId="2781852722" sldId="2147479150"/>
            <ac:spMk id="22" creationId="{BCA98D4F-BFC8-FFF9-E07B-9899940A2DE8}"/>
          </ac:spMkLst>
        </pc:spChg>
        <pc:spChg chg="add mod">
          <ac:chgData name="Mar García Miranda" userId="c18ebe07-b4dd-4859-982c-40d9053cf126" providerId="ADAL" clId="{0A230B10-F9E5-46DC-9436-585266A5B1A3}" dt="2025-04-17T08:38:48.672" v="326" actId="1076"/>
          <ac:spMkLst>
            <pc:docMk/>
            <pc:sldMk cId="2781852722" sldId="2147479150"/>
            <ac:spMk id="28" creationId="{C2D2030E-4184-D4F7-EFD0-05D439E0FE4E}"/>
          </ac:spMkLst>
        </pc:spChg>
        <pc:spChg chg="add del mod">
          <ac:chgData name="Mar García Miranda" userId="c18ebe07-b4dd-4859-982c-40d9053cf126" providerId="ADAL" clId="{0A230B10-F9E5-46DC-9436-585266A5B1A3}" dt="2025-04-17T08:38:56.345" v="328" actId="478"/>
          <ac:spMkLst>
            <pc:docMk/>
            <pc:sldMk cId="2781852722" sldId="2147479150"/>
            <ac:spMk id="29" creationId="{9FAD6472-D04F-2851-03A7-C60EBAA71F86}"/>
          </ac:spMkLst>
        </pc:spChg>
        <pc:spChg chg="add del mod">
          <ac:chgData name="Mar García Miranda" userId="c18ebe07-b4dd-4859-982c-40d9053cf126" providerId="ADAL" clId="{0A230B10-F9E5-46DC-9436-585266A5B1A3}" dt="2025-04-17T08:39:17.853" v="332" actId="478"/>
          <ac:spMkLst>
            <pc:docMk/>
            <pc:sldMk cId="2781852722" sldId="2147479150"/>
            <ac:spMk id="30" creationId="{C42CA3A3-6103-D1CA-AD47-56587FDF4297}"/>
          </ac:spMkLst>
        </pc:spChg>
        <pc:spChg chg="mod">
          <ac:chgData name="Mar García Miranda" userId="c18ebe07-b4dd-4859-982c-40d9053cf126" providerId="ADAL" clId="{0A230B10-F9E5-46DC-9436-585266A5B1A3}" dt="2025-04-17T08:39:19.642" v="333"/>
          <ac:spMkLst>
            <pc:docMk/>
            <pc:sldMk cId="2781852722" sldId="2147479150"/>
            <ac:spMk id="32" creationId="{DE6F732E-0273-589A-B41C-2FB1C2047074}"/>
          </ac:spMkLst>
        </pc:spChg>
        <pc:spChg chg="mod">
          <ac:chgData name="Mar García Miranda" userId="c18ebe07-b4dd-4859-982c-40d9053cf126" providerId="ADAL" clId="{0A230B10-F9E5-46DC-9436-585266A5B1A3}" dt="2025-04-17T08:39:19.642" v="333"/>
          <ac:spMkLst>
            <pc:docMk/>
            <pc:sldMk cId="2781852722" sldId="2147479150"/>
            <ac:spMk id="33" creationId="{B2CD6435-988A-6A73-880B-C852E9BDFBAF}"/>
          </ac:spMkLst>
        </pc:spChg>
        <pc:spChg chg="add mod">
          <ac:chgData name="Mar García Miranda" userId="c18ebe07-b4dd-4859-982c-40d9053cf126" providerId="ADAL" clId="{0A230B10-F9E5-46DC-9436-585266A5B1A3}" dt="2025-04-17T09:48:15.865" v="1120"/>
          <ac:spMkLst>
            <pc:docMk/>
            <pc:sldMk cId="2781852722" sldId="2147479150"/>
            <ac:spMk id="35" creationId="{BB66E054-57F5-C680-87E6-AB192F9BED4A}"/>
          </ac:spMkLst>
        </pc:spChg>
        <pc:spChg chg="mod">
          <ac:chgData name="Mar García Miranda" userId="c18ebe07-b4dd-4859-982c-40d9053cf126" providerId="ADAL" clId="{0A230B10-F9E5-46DC-9436-585266A5B1A3}" dt="2025-04-17T08:43:18.761" v="424" actId="207"/>
          <ac:spMkLst>
            <pc:docMk/>
            <pc:sldMk cId="2781852722" sldId="2147479150"/>
            <ac:spMk id="245" creationId="{B159CE10-8229-079A-1A68-50B43845CF41}"/>
          </ac:spMkLst>
        </pc:spChg>
        <pc:grpChg chg="del">
          <ac:chgData name="Mar García Miranda" userId="c18ebe07-b4dd-4859-982c-40d9053cf126" providerId="ADAL" clId="{0A230B10-F9E5-46DC-9436-585266A5B1A3}" dt="2025-04-17T08:37:47.591" v="310" actId="478"/>
          <ac:grpSpMkLst>
            <pc:docMk/>
            <pc:sldMk cId="2781852722" sldId="2147479150"/>
            <ac:grpSpMk id="2" creationId="{BAFD6466-13C7-D34E-6881-B421D9DA1C09}"/>
          </ac:grpSpMkLst>
        </pc:grpChg>
        <pc:grpChg chg="del">
          <ac:chgData name="Mar García Miranda" userId="c18ebe07-b4dd-4859-982c-40d9053cf126" providerId="ADAL" clId="{0A230B10-F9E5-46DC-9436-585266A5B1A3}" dt="2025-04-17T08:37:26.670" v="305" actId="478"/>
          <ac:grpSpMkLst>
            <pc:docMk/>
            <pc:sldMk cId="2781852722" sldId="2147479150"/>
            <ac:grpSpMk id="7" creationId="{B6385F88-844F-DC90-830D-E2A4C61A1F7B}"/>
          </ac:grpSpMkLst>
        </pc:grpChg>
        <pc:grpChg chg="add del mod">
          <ac:chgData name="Mar García Miranda" userId="c18ebe07-b4dd-4859-982c-40d9053cf126" providerId="ADAL" clId="{0A230B10-F9E5-46DC-9436-585266A5B1A3}" dt="2025-04-17T08:37:30.547" v="307" actId="478"/>
          <ac:grpSpMkLst>
            <pc:docMk/>
            <pc:sldMk cId="2781852722" sldId="2147479150"/>
            <ac:grpSpMk id="12" creationId="{95F0CD77-C697-39C9-64AB-6F8C5BF3BA11}"/>
          </ac:grpSpMkLst>
        </pc:grpChg>
        <pc:grpChg chg="add del mod">
          <ac:chgData name="Mar García Miranda" userId="c18ebe07-b4dd-4859-982c-40d9053cf126" providerId="ADAL" clId="{0A230B10-F9E5-46DC-9436-585266A5B1A3}" dt="2025-04-17T08:37:41.207" v="309" actId="478"/>
          <ac:grpSpMkLst>
            <pc:docMk/>
            <pc:sldMk cId="2781852722" sldId="2147479150"/>
            <ac:grpSpMk id="15" creationId="{E238AE1F-74A1-CE01-2BB4-0478FB0D5D04}"/>
          </ac:grpSpMkLst>
        </pc:grpChg>
        <pc:grpChg chg="add mod">
          <ac:chgData name="Mar García Miranda" userId="c18ebe07-b4dd-4859-982c-40d9053cf126" providerId="ADAL" clId="{0A230B10-F9E5-46DC-9436-585266A5B1A3}" dt="2025-04-17T08:37:56.184" v="313" actId="1076"/>
          <ac:grpSpMkLst>
            <pc:docMk/>
            <pc:sldMk cId="2781852722" sldId="2147479150"/>
            <ac:grpSpMk id="18" creationId="{A14B3FDD-96B3-503E-12C6-CD64306C6ADD}"/>
          </ac:grpSpMkLst>
        </pc:grpChg>
        <pc:grpChg chg="mod">
          <ac:chgData name="Mar García Miranda" userId="c18ebe07-b4dd-4859-982c-40d9053cf126" providerId="ADAL" clId="{0A230B10-F9E5-46DC-9436-585266A5B1A3}" dt="2025-04-17T08:37:48.332" v="311"/>
          <ac:grpSpMkLst>
            <pc:docMk/>
            <pc:sldMk cId="2781852722" sldId="2147479150"/>
            <ac:grpSpMk id="19" creationId="{64323097-8982-AE61-5F37-806C3902C6DE}"/>
          </ac:grpSpMkLst>
        </pc:grpChg>
        <pc:grpChg chg="add mod">
          <ac:chgData name="Mar García Miranda" userId="c18ebe07-b4dd-4859-982c-40d9053cf126" providerId="ADAL" clId="{0A230B10-F9E5-46DC-9436-585266A5B1A3}" dt="2025-04-17T08:38:38.680" v="324" actId="1076"/>
          <ac:grpSpMkLst>
            <pc:docMk/>
            <pc:sldMk cId="2781852722" sldId="2147479150"/>
            <ac:grpSpMk id="23" creationId="{33CE8BD1-E7B2-92E3-7203-48DB608006B7}"/>
          </ac:grpSpMkLst>
        </pc:grpChg>
        <pc:grpChg chg="add mod">
          <ac:chgData name="Mar García Miranda" userId="c18ebe07-b4dd-4859-982c-40d9053cf126" providerId="ADAL" clId="{0A230B10-F9E5-46DC-9436-585266A5B1A3}" dt="2025-04-17T08:41:46.678" v="380" actId="1076"/>
          <ac:grpSpMkLst>
            <pc:docMk/>
            <pc:sldMk cId="2781852722" sldId="2147479150"/>
            <ac:grpSpMk id="31" creationId="{9510F14B-DF50-FA76-C790-E1640CA1511E}"/>
          </ac:grpSpMkLst>
        </pc:grpChg>
        <pc:picChg chg="mod">
          <ac:chgData name="Mar García Miranda" userId="c18ebe07-b4dd-4859-982c-40d9053cf126" providerId="ADAL" clId="{0A230B10-F9E5-46DC-9436-585266A5B1A3}" dt="2025-04-17T08:37:48.332" v="311"/>
          <ac:picMkLst>
            <pc:docMk/>
            <pc:sldMk cId="2781852722" sldId="2147479150"/>
            <ac:picMk id="20" creationId="{B5F4B1D0-DF18-C6C7-F8F9-60A4B3FDF02E}"/>
          </ac:picMkLst>
        </pc:picChg>
        <pc:picChg chg="mod">
          <ac:chgData name="Mar García Miranda" userId="c18ebe07-b4dd-4859-982c-40d9053cf126" providerId="ADAL" clId="{0A230B10-F9E5-46DC-9436-585266A5B1A3}" dt="2025-04-17T08:38:35.306" v="322"/>
          <ac:picMkLst>
            <pc:docMk/>
            <pc:sldMk cId="2781852722" sldId="2147479150"/>
            <ac:picMk id="24" creationId="{4732DF4B-9242-C14B-671E-D6D9586ADBE1}"/>
          </ac:picMkLst>
        </pc:picChg>
        <pc:picChg chg="mod">
          <ac:chgData name="Mar García Miranda" userId="c18ebe07-b4dd-4859-982c-40d9053cf126" providerId="ADAL" clId="{0A230B10-F9E5-46DC-9436-585266A5B1A3}" dt="2025-04-17T08:38:35.306" v="322"/>
          <ac:picMkLst>
            <pc:docMk/>
            <pc:sldMk cId="2781852722" sldId="2147479150"/>
            <ac:picMk id="25" creationId="{A30E4877-D1D1-1881-949E-21001DAE3756}"/>
          </ac:picMkLst>
        </pc:picChg>
        <pc:picChg chg="mod">
          <ac:chgData name="Mar García Miranda" userId="c18ebe07-b4dd-4859-982c-40d9053cf126" providerId="ADAL" clId="{0A230B10-F9E5-46DC-9436-585266A5B1A3}" dt="2025-04-17T08:38:35.306" v="322"/>
          <ac:picMkLst>
            <pc:docMk/>
            <pc:sldMk cId="2781852722" sldId="2147479150"/>
            <ac:picMk id="26" creationId="{F1BC752D-6027-06BE-2600-DDD2A8717700}"/>
          </ac:picMkLst>
        </pc:picChg>
        <pc:picChg chg="mod">
          <ac:chgData name="Mar García Miranda" userId="c18ebe07-b4dd-4859-982c-40d9053cf126" providerId="ADAL" clId="{0A230B10-F9E5-46DC-9436-585266A5B1A3}" dt="2025-04-17T08:38:35.306" v="322"/>
          <ac:picMkLst>
            <pc:docMk/>
            <pc:sldMk cId="2781852722" sldId="2147479150"/>
            <ac:picMk id="27" creationId="{6DB848FC-E5AC-98DB-AD91-C6FFB84705CD}"/>
          </ac:picMkLst>
        </pc:picChg>
        <pc:picChg chg="add mod">
          <ac:chgData name="Mar García Miranda" userId="c18ebe07-b4dd-4859-982c-40d9053cf126" providerId="ADAL" clId="{0A230B10-F9E5-46DC-9436-585266A5B1A3}" dt="2025-04-17T08:40:01.457" v="342" actId="1076"/>
          <ac:picMkLst>
            <pc:docMk/>
            <pc:sldMk cId="2781852722" sldId="2147479150"/>
            <ac:picMk id="34" creationId="{59A0CEF1-2679-419B-0B7E-835390F65410}"/>
          </ac:picMkLst>
        </pc:picChg>
        <pc:picChg chg="del">
          <ac:chgData name="Mar García Miranda" userId="c18ebe07-b4dd-4859-982c-40d9053cf126" providerId="ADAL" clId="{0A230B10-F9E5-46DC-9436-585266A5B1A3}" dt="2025-04-17T08:38:37.253" v="323" actId="478"/>
          <ac:picMkLst>
            <pc:docMk/>
            <pc:sldMk cId="2781852722" sldId="2147479150"/>
            <ac:picMk id="253" creationId="{17DB7427-AEC0-70A0-6841-316C2F5F80F8}"/>
          </ac:picMkLst>
        </pc:picChg>
      </pc:sldChg>
      <pc:sldChg chg="addSp delSp modSp add mod">
        <pc:chgData name="Mar García Miranda" userId="c18ebe07-b4dd-4859-982c-40d9053cf126" providerId="ADAL" clId="{0A230B10-F9E5-46DC-9436-585266A5B1A3}" dt="2025-04-17T08:42:55.255" v="421"/>
        <pc:sldMkLst>
          <pc:docMk/>
          <pc:sldMk cId="3145496806" sldId="2147479151"/>
        </pc:sldMkLst>
        <pc:spChg chg="mod">
          <ac:chgData name="Mar García Miranda" userId="c18ebe07-b4dd-4859-982c-40d9053cf126" providerId="ADAL" clId="{0A230B10-F9E5-46DC-9436-585266A5B1A3}" dt="2025-04-17T08:40:59.263" v="367"/>
          <ac:spMkLst>
            <pc:docMk/>
            <pc:sldMk cId="3145496806" sldId="2147479151"/>
            <ac:spMk id="3" creationId="{FEC9815C-2E12-C2B2-F10B-862E564B31A3}"/>
          </ac:spMkLst>
        </pc:spChg>
        <pc:spChg chg="mod">
          <ac:chgData name="Mar García Miranda" userId="c18ebe07-b4dd-4859-982c-40d9053cf126" providerId="ADAL" clId="{0A230B10-F9E5-46DC-9436-585266A5B1A3}" dt="2025-04-17T08:40:59.263" v="367"/>
          <ac:spMkLst>
            <pc:docMk/>
            <pc:sldMk cId="3145496806" sldId="2147479151"/>
            <ac:spMk id="4" creationId="{82D77E90-33FB-35FA-3D95-29CBB38C36EB}"/>
          </ac:spMkLst>
        </pc:spChg>
        <pc:spChg chg="add del mod">
          <ac:chgData name="Mar García Miranda" userId="c18ebe07-b4dd-4859-982c-40d9053cf126" providerId="ADAL" clId="{0A230B10-F9E5-46DC-9436-585266A5B1A3}" dt="2025-04-17T08:41:14.625" v="372" actId="478"/>
          <ac:spMkLst>
            <pc:docMk/>
            <pc:sldMk cId="3145496806" sldId="2147479151"/>
            <ac:spMk id="5" creationId="{D6B72F60-882C-12CC-2759-61AD6AF52DB1}"/>
          </ac:spMkLst>
        </pc:spChg>
        <pc:spChg chg="mod">
          <ac:chgData name="Mar García Miranda" userId="c18ebe07-b4dd-4859-982c-40d9053cf126" providerId="ADAL" clId="{0A230B10-F9E5-46DC-9436-585266A5B1A3}" dt="2025-04-17T08:42:29.216" v="413"/>
          <ac:spMkLst>
            <pc:docMk/>
            <pc:sldMk cId="3145496806" sldId="2147479151"/>
            <ac:spMk id="8" creationId="{C91401F1-2D51-B902-0D21-F74FA5273035}"/>
          </ac:spMkLst>
        </pc:spChg>
        <pc:spChg chg="mod">
          <ac:chgData name="Mar García Miranda" userId="c18ebe07-b4dd-4859-982c-40d9053cf126" providerId="ADAL" clId="{0A230B10-F9E5-46DC-9436-585266A5B1A3}" dt="2025-04-17T08:42:29.216" v="413"/>
          <ac:spMkLst>
            <pc:docMk/>
            <pc:sldMk cId="3145496806" sldId="2147479151"/>
            <ac:spMk id="9" creationId="{1AC6D9D6-A7F2-CFC1-4C27-03DA0018DF19}"/>
          </ac:spMkLst>
        </pc:spChg>
        <pc:spChg chg="add mod">
          <ac:chgData name="Mar García Miranda" userId="c18ebe07-b4dd-4859-982c-40d9053cf126" providerId="ADAL" clId="{0A230B10-F9E5-46DC-9436-585266A5B1A3}" dt="2025-04-17T08:42:55.255" v="421"/>
          <ac:spMkLst>
            <pc:docMk/>
            <pc:sldMk cId="3145496806" sldId="2147479151"/>
            <ac:spMk id="11" creationId="{CC134A27-8BBB-2BA1-EF5A-A4B969230A09}"/>
          </ac:spMkLst>
        </pc:spChg>
        <pc:spChg chg="del">
          <ac:chgData name="Mar García Miranda" userId="c18ebe07-b4dd-4859-982c-40d9053cf126" providerId="ADAL" clId="{0A230B10-F9E5-46DC-9436-585266A5B1A3}" dt="2025-04-17T08:40:47.813" v="363" actId="478"/>
          <ac:spMkLst>
            <pc:docMk/>
            <pc:sldMk cId="3145496806" sldId="2147479151"/>
            <ac:spMk id="28" creationId="{4046F820-F5DF-5F05-C84B-0671B422732C}"/>
          </ac:spMkLst>
        </pc:spChg>
        <pc:spChg chg="mod">
          <ac:chgData name="Mar García Miranda" userId="c18ebe07-b4dd-4859-982c-40d9053cf126" providerId="ADAL" clId="{0A230B10-F9E5-46DC-9436-585266A5B1A3}" dt="2025-04-17T08:42:24" v="412" actId="12"/>
          <ac:spMkLst>
            <pc:docMk/>
            <pc:sldMk cId="3145496806" sldId="2147479151"/>
            <ac:spMk id="245" creationId="{D650A3A2-71AC-74D6-396F-087FE08A65D2}"/>
          </ac:spMkLst>
        </pc:spChg>
        <pc:grpChg chg="add mod">
          <ac:chgData name="Mar García Miranda" userId="c18ebe07-b4dd-4859-982c-40d9053cf126" providerId="ADAL" clId="{0A230B10-F9E5-46DC-9436-585266A5B1A3}" dt="2025-04-17T08:41:26.926" v="377" actId="1076"/>
          <ac:grpSpMkLst>
            <pc:docMk/>
            <pc:sldMk cId="3145496806" sldId="2147479151"/>
            <ac:grpSpMk id="2" creationId="{3E1629D0-A6D4-29B9-3A99-3E1255854DAD}"/>
          </ac:grpSpMkLst>
        </pc:grpChg>
        <pc:grpChg chg="add mod">
          <ac:chgData name="Mar García Miranda" userId="c18ebe07-b4dd-4859-982c-40d9053cf126" providerId="ADAL" clId="{0A230B10-F9E5-46DC-9436-585266A5B1A3}" dt="2025-04-17T08:42:48.879" v="420" actId="1076"/>
          <ac:grpSpMkLst>
            <pc:docMk/>
            <pc:sldMk cId="3145496806" sldId="2147479151"/>
            <ac:grpSpMk id="7" creationId="{73E1CBAE-F6F0-DF71-25D4-C94A9641598A}"/>
          </ac:grpSpMkLst>
        </pc:grpChg>
        <pc:grpChg chg="del">
          <ac:chgData name="Mar García Miranda" userId="c18ebe07-b4dd-4859-982c-40d9053cf126" providerId="ADAL" clId="{0A230B10-F9E5-46DC-9436-585266A5B1A3}" dt="2025-04-17T08:41:00.615" v="368" actId="478"/>
          <ac:grpSpMkLst>
            <pc:docMk/>
            <pc:sldMk cId="3145496806" sldId="2147479151"/>
            <ac:grpSpMk id="18" creationId="{FA84E97F-FBC4-61BD-292E-EC7DE34455B7}"/>
          </ac:grpSpMkLst>
        </pc:grpChg>
        <pc:grpChg chg="del">
          <ac:chgData name="Mar García Miranda" userId="c18ebe07-b4dd-4859-982c-40d9053cf126" providerId="ADAL" clId="{0A230B10-F9E5-46DC-9436-585266A5B1A3}" dt="2025-04-17T08:40:45.960" v="362" actId="478"/>
          <ac:grpSpMkLst>
            <pc:docMk/>
            <pc:sldMk cId="3145496806" sldId="2147479151"/>
            <ac:grpSpMk id="23" creationId="{1CA93561-1CA6-6CCC-CAB9-A10A418DB92B}"/>
          </ac:grpSpMkLst>
        </pc:grpChg>
        <pc:grpChg chg="del">
          <ac:chgData name="Mar García Miranda" userId="c18ebe07-b4dd-4859-982c-40d9053cf126" providerId="ADAL" clId="{0A230B10-F9E5-46DC-9436-585266A5B1A3}" dt="2025-04-17T08:40:54.317" v="365" actId="478"/>
          <ac:grpSpMkLst>
            <pc:docMk/>
            <pc:sldMk cId="3145496806" sldId="2147479151"/>
            <ac:grpSpMk id="31" creationId="{3906F562-355C-79F2-C2CB-2D7DEF956874}"/>
          </ac:grpSpMkLst>
        </pc:grpChg>
        <pc:picChg chg="add mod">
          <ac:chgData name="Mar García Miranda" userId="c18ebe07-b4dd-4859-982c-40d9053cf126" providerId="ADAL" clId="{0A230B10-F9E5-46DC-9436-585266A5B1A3}" dt="2025-04-17T08:41:24.769" v="376" actId="1076"/>
          <ac:picMkLst>
            <pc:docMk/>
            <pc:sldMk cId="3145496806" sldId="2147479151"/>
            <ac:picMk id="6" creationId="{B6EC241A-644A-6E27-58A7-2B0E8756B454}"/>
          </ac:picMkLst>
        </pc:picChg>
        <pc:picChg chg="add mod">
          <ac:chgData name="Mar García Miranda" userId="c18ebe07-b4dd-4859-982c-40d9053cf126" providerId="ADAL" clId="{0A230B10-F9E5-46DC-9436-585266A5B1A3}" dt="2025-04-17T08:42:44.296" v="419" actId="14100"/>
          <ac:picMkLst>
            <pc:docMk/>
            <pc:sldMk cId="3145496806" sldId="2147479151"/>
            <ac:picMk id="10" creationId="{9E80A119-1E30-3C31-B77E-474169915890}"/>
          </ac:picMkLst>
        </pc:picChg>
        <pc:picChg chg="del">
          <ac:chgData name="Mar García Miranda" userId="c18ebe07-b4dd-4859-982c-40d9053cf126" providerId="ADAL" clId="{0A230B10-F9E5-46DC-9436-585266A5B1A3}" dt="2025-04-17T08:40:55.298" v="366" actId="478"/>
          <ac:picMkLst>
            <pc:docMk/>
            <pc:sldMk cId="3145496806" sldId="2147479151"/>
            <ac:picMk id="34" creationId="{E3AD4F2E-E8DE-FCE3-44F0-EE955573E4E9}"/>
          </ac:picMkLst>
        </pc:picChg>
      </pc:sldChg>
      <pc:sldChg chg="addSp delSp modSp add mod">
        <pc:chgData name="Mar García Miranda" userId="c18ebe07-b4dd-4859-982c-40d9053cf126" providerId="ADAL" clId="{0A230B10-F9E5-46DC-9436-585266A5B1A3}" dt="2025-04-17T09:48:59.897" v="1126" actId="255"/>
        <pc:sldMkLst>
          <pc:docMk/>
          <pc:sldMk cId="647446136" sldId="2147479152"/>
        </pc:sldMkLst>
        <pc:spChg chg="add mod">
          <ac:chgData name="Mar García Miranda" userId="c18ebe07-b4dd-4859-982c-40d9053cf126" providerId="ADAL" clId="{0A230B10-F9E5-46DC-9436-585266A5B1A3}" dt="2025-04-17T08:44:02.479" v="437" actId="1076"/>
          <ac:spMkLst>
            <pc:docMk/>
            <pc:sldMk cId="647446136" sldId="2147479152"/>
            <ac:spMk id="5" creationId="{40B7AE4C-39F7-FB57-F3E7-D46E1E670359}"/>
          </ac:spMkLst>
        </pc:spChg>
        <pc:spChg chg="del mod">
          <ac:chgData name="Mar García Miranda" userId="c18ebe07-b4dd-4859-982c-40d9053cf126" providerId="ADAL" clId="{0A230B10-F9E5-46DC-9436-585266A5B1A3}" dt="2025-04-17T08:44:20.906" v="442" actId="478"/>
          <ac:spMkLst>
            <pc:docMk/>
            <pc:sldMk cId="647446136" sldId="2147479152"/>
            <ac:spMk id="11" creationId="{6C1EFAD4-33A5-A62A-BF10-3DD1963360B2}"/>
          </ac:spMkLst>
        </pc:spChg>
        <pc:spChg chg="mod">
          <ac:chgData name="Mar García Miranda" userId="c18ebe07-b4dd-4859-982c-40d9053cf126" providerId="ADAL" clId="{0A230B10-F9E5-46DC-9436-585266A5B1A3}" dt="2025-04-17T08:43:56.196" v="434"/>
          <ac:spMkLst>
            <pc:docMk/>
            <pc:sldMk cId="647446136" sldId="2147479152"/>
            <ac:spMk id="13" creationId="{553E0F41-DBEA-8FB0-6734-01A31E357E59}"/>
          </ac:spMkLst>
        </pc:spChg>
        <pc:spChg chg="mod">
          <ac:chgData name="Mar García Miranda" userId="c18ebe07-b4dd-4859-982c-40d9053cf126" providerId="ADAL" clId="{0A230B10-F9E5-46DC-9436-585266A5B1A3}" dt="2025-04-17T08:44:13.818" v="438"/>
          <ac:spMkLst>
            <pc:docMk/>
            <pc:sldMk cId="647446136" sldId="2147479152"/>
            <ac:spMk id="21" creationId="{B0FB28CF-E383-4956-FE80-C1DB8FD3106F}"/>
          </ac:spMkLst>
        </pc:spChg>
        <pc:spChg chg="add mod">
          <ac:chgData name="Mar García Miranda" userId="c18ebe07-b4dd-4859-982c-40d9053cf126" providerId="ADAL" clId="{0A230B10-F9E5-46DC-9436-585266A5B1A3}" dt="2025-04-17T08:45:39.965" v="460" actId="1076"/>
          <ac:spMkLst>
            <pc:docMk/>
            <pc:sldMk cId="647446136" sldId="2147479152"/>
            <ac:spMk id="25" creationId="{ADADB43A-F0DA-FCF0-89FC-BD5A89899F4D}"/>
          </ac:spMkLst>
        </pc:spChg>
        <pc:spChg chg="add mod ord">
          <ac:chgData name="Mar García Miranda" userId="c18ebe07-b4dd-4859-982c-40d9053cf126" providerId="ADAL" clId="{0A230B10-F9E5-46DC-9436-585266A5B1A3}" dt="2025-04-17T08:46:04.597" v="463" actId="692"/>
          <ac:spMkLst>
            <pc:docMk/>
            <pc:sldMk cId="647446136" sldId="2147479152"/>
            <ac:spMk id="26" creationId="{003E7F26-335F-65D1-C41C-0E875000046B}"/>
          </ac:spMkLst>
        </pc:spChg>
        <pc:spChg chg="add mod ord">
          <ac:chgData name="Mar García Miranda" userId="c18ebe07-b4dd-4859-982c-40d9053cf126" providerId="ADAL" clId="{0A230B10-F9E5-46DC-9436-585266A5B1A3}" dt="2025-04-17T08:45:43.770" v="461" actId="14100"/>
          <ac:spMkLst>
            <pc:docMk/>
            <pc:sldMk cId="647446136" sldId="2147479152"/>
            <ac:spMk id="27" creationId="{3828DEE9-AE3F-E5A0-C96E-CAA70358E084}"/>
          </ac:spMkLst>
        </pc:spChg>
        <pc:spChg chg="add del mod">
          <ac:chgData name="Mar García Miranda" userId="c18ebe07-b4dd-4859-982c-40d9053cf126" providerId="ADAL" clId="{0A230B10-F9E5-46DC-9436-585266A5B1A3}" dt="2025-04-17T08:46:15.399" v="465" actId="478"/>
          <ac:spMkLst>
            <pc:docMk/>
            <pc:sldMk cId="647446136" sldId="2147479152"/>
            <ac:spMk id="28" creationId="{7B36D687-03A3-FE93-C117-FAB408AA570D}"/>
          </ac:spMkLst>
        </pc:spChg>
        <pc:spChg chg="add mod">
          <ac:chgData name="Mar García Miranda" userId="c18ebe07-b4dd-4859-982c-40d9053cf126" providerId="ADAL" clId="{0A230B10-F9E5-46DC-9436-585266A5B1A3}" dt="2025-04-17T09:48:59.897" v="1126" actId="255"/>
          <ac:spMkLst>
            <pc:docMk/>
            <pc:sldMk cId="647446136" sldId="2147479152"/>
            <ac:spMk id="29" creationId="{D850B2DF-D610-5636-4889-4ACD231DBFCC}"/>
          </ac:spMkLst>
        </pc:spChg>
        <pc:spChg chg="del">
          <ac:chgData name="Mar García Miranda" userId="c18ebe07-b4dd-4859-982c-40d9053cf126" providerId="ADAL" clId="{0A230B10-F9E5-46DC-9436-585266A5B1A3}" dt="2025-04-17T08:43:44.852" v="429" actId="478"/>
          <ac:spMkLst>
            <pc:docMk/>
            <pc:sldMk cId="647446136" sldId="2147479152"/>
            <ac:spMk id="245" creationId="{A327EB67-1FFB-E7D7-16B5-40DA0CF4E3D5}"/>
          </ac:spMkLst>
        </pc:spChg>
        <pc:grpChg chg="del">
          <ac:chgData name="Mar García Miranda" userId="c18ebe07-b4dd-4859-982c-40d9053cf126" providerId="ADAL" clId="{0A230B10-F9E5-46DC-9436-585266A5B1A3}" dt="2025-04-17T08:43:43.269" v="428" actId="478"/>
          <ac:grpSpMkLst>
            <pc:docMk/>
            <pc:sldMk cId="647446136" sldId="2147479152"/>
            <ac:grpSpMk id="2" creationId="{6DC4EEA0-DA02-425C-A81F-AC6D05559CAB}"/>
          </ac:grpSpMkLst>
        </pc:grpChg>
        <pc:grpChg chg="del">
          <ac:chgData name="Mar García Miranda" userId="c18ebe07-b4dd-4859-982c-40d9053cf126" providerId="ADAL" clId="{0A230B10-F9E5-46DC-9436-585266A5B1A3}" dt="2025-04-17T08:43:46.686" v="431" actId="478"/>
          <ac:grpSpMkLst>
            <pc:docMk/>
            <pc:sldMk cId="647446136" sldId="2147479152"/>
            <ac:grpSpMk id="7" creationId="{14841630-8218-8E8D-E16F-B86B71ED2733}"/>
          </ac:grpSpMkLst>
        </pc:grpChg>
        <pc:grpChg chg="add mod">
          <ac:chgData name="Mar García Miranda" userId="c18ebe07-b4dd-4859-982c-40d9053cf126" providerId="ADAL" clId="{0A230B10-F9E5-46DC-9436-585266A5B1A3}" dt="2025-04-17T08:43:57.843" v="435" actId="1076"/>
          <ac:grpSpMkLst>
            <pc:docMk/>
            <pc:sldMk cId="647446136" sldId="2147479152"/>
            <ac:grpSpMk id="12" creationId="{9E9C686C-8DD1-AD6F-3E6D-A6BA627B145E}"/>
          </ac:grpSpMkLst>
        </pc:grpChg>
        <pc:grpChg chg="mod">
          <ac:chgData name="Mar García Miranda" userId="c18ebe07-b4dd-4859-982c-40d9053cf126" providerId="ADAL" clId="{0A230B10-F9E5-46DC-9436-585266A5B1A3}" dt="2025-04-17T08:43:56.196" v="434"/>
          <ac:grpSpMkLst>
            <pc:docMk/>
            <pc:sldMk cId="647446136" sldId="2147479152"/>
            <ac:grpSpMk id="14" creationId="{E181F721-6F60-B887-ECEF-2A2A2F2A10D7}"/>
          </ac:grpSpMkLst>
        </pc:grpChg>
        <pc:grpChg chg="add mod">
          <ac:chgData name="Mar García Miranda" userId="c18ebe07-b4dd-4859-982c-40d9053cf126" providerId="ADAL" clId="{0A230B10-F9E5-46DC-9436-585266A5B1A3}" dt="2025-04-17T08:44:18.966" v="440" actId="1076"/>
          <ac:grpSpMkLst>
            <pc:docMk/>
            <pc:sldMk cId="647446136" sldId="2147479152"/>
            <ac:grpSpMk id="19" creationId="{543B4A5C-B873-E1ED-E535-7B4D371760E3}"/>
          </ac:grpSpMkLst>
        </pc:grpChg>
        <pc:picChg chg="del">
          <ac:chgData name="Mar García Miranda" userId="c18ebe07-b4dd-4859-982c-40d9053cf126" providerId="ADAL" clId="{0A230B10-F9E5-46DC-9436-585266A5B1A3}" dt="2025-04-17T08:43:45.720" v="430" actId="478"/>
          <ac:picMkLst>
            <pc:docMk/>
            <pc:sldMk cId="647446136" sldId="2147479152"/>
            <ac:picMk id="6" creationId="{CFE9506C-F58E-EBAB-497C-0CFF068E3BC9}"/>
          </ac:picMkLst>
        </pc:picChg>
        <pc:picChg chg="del">
          <ac:chgData name="Mar García Miranda" userId="c18ebe07-b4dd-4859-982c-40d9053cf126" providerId="ADAL" clId="{0A230B10-F9E5-46DC-9436-585266A5B1A3}" dt="2025-04-17T08:43:47.528" v="432" actId="478"/>
          <ac:picMkLst>
            <pc:docMk/>
            <pc:sldMk cId="647446136" sldId="2147479152"/>
            <ac:picMk id="10" creationId="{7C54C003-052B-61A7-1AD4-2CC03EAA0AAB}"/>
          </ac:picMkLst>
        </pc:picChg>
        <pc:picChg chg="mod">
          <ac:chgData name="Mar García Miranda" userId="c18ebe07-b4dd-4859-982c-40d9053cf126" providerId="ADAL" clId="{0A230B10-F9E5-46DC-9436-585266A5B1A3}" dt="2025-04-17T08:43:56.196" v="434"/>
          <ac:picMkLst>
            <pc:docMk/>
            <pc:sldMk cId="647446136" sldId="2147479152"/>
            <ac:picMk id="15" creationId="{F09400E7-3434-FBF1-B6B6-0C89422A5C16}"/>
          </ac:picMkLst>
        </pc:picChg>
        <pc:picChg chg="mod">
          <ac:chgData name="Mar García Miranda" userId="c18ebe07-b4dd-4859-982c-40d9053cf126" providerId="ADAL" clId="{0A230B10-F9E5-46DC-9436-585266A5B1A3}" dt="2025-04-17T08:43:56.196" v="434"/>
          <ac:picMkLst>
            <pc:docMk/>
            <pc:sldMk cId="647446136" sldId="2147479152"/>
            <ac:picMk id="16" creationId="{E901F161-1DBD-7D8D-9798-1092B2EB54D5}"/>
          </ac:picMkLst>
        </pc:picChg>
        <pc:picChg chg="mod">
          <ac:chgData name="Mar García Miranda" userId="c18ebe07-b4dd-4859-982c-40d9053cf126" providerId="ADAL" clId="{0A230B10-F9E5-46DC-9436-585266A5B1A3}" dt="2025-04-17T08:43:56.196" v="434"/>
          <ac:picMkLst>
            <pc:docMk/>
            <pc:sldMk cId="647446136" sldId="2147479152"/>
            <ac:picMk id="17" creationId="{67DBDFBE-CA0A-29C2-ACFD-6914B72B44FD}"/>
          </ac:picMkLst>
        </pc:picChg>
        <pc:picChg chg="mod">
          <ac:chgData name="Mar García Miranda" userId="c18ebe07-b4dd-4859-982c-40d9053cf126" providerId="ADAL" clId="{0A230B10-F9E5-46DC-9436-585266A5B1A3}" dt="2025-04-17T08:43:56.196" v="434"/>
          <ac:picMkLst>
            <pc:docMk/>
            <pc:sldMk cId="647446136" sldId="2147479152"/>
            <ac:picMk id="18" creationId="{EDF6C80D-9653-225F-8D8A-A2621B7ADCD7}"/>
          </ac:picMkLst>
        </pc:picChg>
        <pc:picChg chg="mod">
          <ac:chgData name="Mar García Miranda" userId="c18ebe07-b4dd-4859-982c-40d9053cf126" providerId="ADAL" clId="{0A230B10-F9E5-46DC-9436-585266A5B1A3}" dt="2025-04-17T08:44:13.818" v="438"/>
          <ac:picMkLst>
            <pc:docMk/>
            <pc:sldMk cId="647446136" sldId="2147479152"/>
            <ac:picMk id="20" creationId="{810CE4A1-D658-E4A7-5880-F546DB2CAD3E}"/>
          </ac:picMkLst>
        </pc:picChg>
        <pc:picChg chg="mod">
          <ac:chgData name="Mar García Miranda" userId="c18ebe07-b4dd-4859-982c-40d9053cf126" providerId="ADAL" clId="{0A230B10-F9E5-46DC-9436-585266A5B1A3}" dt="2025-04-17T08:44:13.818" v="438"/>
          <ac:picMkLst>
            <pc:docMk/>
            <pc:sldMk cId="647446136" sldId="2147479152"/>
            <ac:picMk id="22" creationId="{99DE1376-2352-3DD1-A052-4FB21510C046}"/>
          </ac:picMkLst>
        </pc:picChg>
        <pc:picChg chg="mod">
          <ac:chgData name="Mar García Miranda" userId="c18ebe07-b4dd-4859-982c-40d9053cf126" providerId="ADAL" clId="{0A230B10-F9E5-46DC-9436-585266A5B1A3}" dt="2025-04-17T08:44:13.818" v="438"/>
          <ac:picMkLst>
            <pc:docMk/>
            <pc:sldMk cId="647446136" sldId="2147479152"/>
            <ac:picMk id="23" creationId="{782D16FE-A50A-286E-A1ED-22705EA297C2}"/>
          </ac:picMkLst>
        </pc:picChg>
        <pc:picChg chg="mod">
          <ac:chgData name="Mar García Miranda" userId="c18ebe07-b4dd-4859-982c-40d9053cf126" providerId="ADAL" clId="{0A230B10-F9E5-46DC-9436-585266A5B1A3}" dt="2025-04-17T08:44:13.818" v="438"/>
          <ac:picMkLst>
            <pc:docMk/>
            <pc:sldMk cId="647446136" sldId="2147479152"/>
            <ac:picMk id="24" creationId="{35C541B4-681A-74DB-F8D0-411B3C8D7080}"/>
          </ac:picMkLst>
        </pc:picChg>
      </pc:sldChg>
      <pc:sldChg chg="delSp modSp add mod">
        <pc:chgData name="Mar García Miranda" userId="c18ebe07-b4dd-4859-982c-40d9053cf126" providerId="ADAL" clId="{0A230B10-F9E5-46DC-9436-585266A5B1A3}" dt="2025-04-17T08:47:34.987" v="532" actId="5793"/>
        <pc:sldMkLst>
          <pc:docMk/>
          <pc:sldMk cId="1409370536" sldId="2147479153"/>
        </pc:sldMkLst>
        <pc:spChg chg="mod">
          <ac:chgData name="Mar García Miranda" userId="c18ebe07-b4dd-4859-982c-40d9053cf126" providerId="ADAL" clId="{0A230B10-F9E5-46DC-9436-585266A5B1A3}" dt="2025-04-17T08:46:59.366" v="526" actId="20577"/>
          <ac:spMkLst>
            <pc:docMk/>
            <pc:sldMk cId="1409370536" sldId="2147479153"/>
            <ac:spMk id="244" creationId="{EBF763D3-137B-E818-A513-752C0DEF00F8}"/>
          </ac:spMkLst>
        </pc:spChg>
        <pc:spChg chg="mod">
          <ac:chgData name="Mar García Miranda" userId="c18ebe07-b4dd-4859-982c-40d9053cf126" providerId="ADAL" clId="{0A230B10-F9E5-46DC-9436-585266A5B1A3}" dt="2025-04-17T08:47:34.987" v="532" actId="5793"/>
          <ac:spMkLst>
            <pc:docMk/>
            <pc:sldMk cId="1409370536" sldId="2147479153"/>
            <ac:spMk id="245" creationId="{A723B57E-C2DE-A582-4527-F096F1975AB5}"/>
          </ac:spMkLst>
        </pc:spChg>
        <pc:grpChg chg="del">
          <ac:chgData name="Mar García Miranda" userId="c18ebe07-b4dd-4859-982c-40d9053cf126" providerId="ADAL" clId="{0A230B10-F9E5-46DC-9436-585266A5B1A3}" dt="2025-04-17T08:46:50.600" v="500" actId="478"/>
          <ac:grpSpMkLst>
            <pc:docMk/>
            <pc:sldMk cId="1409370536" sldId="2147479153"/>
            <ac:grpSpMk id="7" creationId="{817C1262-04F9-E0C9-CB5E-46FC86A14886}"/>
          </ac:grpSpMkLst>
        </pc:grpChg>
        <pc:picChg chg="mod">
          <ac:chgData name="Mar García Miranda" userId="c18ebe07-b4dd-4859-982c-40d9053cf126" providerId="ADAL" clId="{0A230B10-F9E5-46DC-9436-585266A5B1A3}" dt="2025-04-17T08:47:01.814" v="527" actId="1076"/>
          <ac:picMkLst>
            <pc:docMk/>
            <pc:sldMk cId="1409370536" sldId="2147479153"/>
            <ac:picMk id="253" creationId="{0D1E451A-4C15-E9E7-F340-88D250A40D60}"/>
          </ac:picMkLst>
        </pc:picChg>
      </pc:sldChg>
      <pc:sldChg chg="modSp add del mod">
        <pc:chgData name="Mar García Miranda" userId="c18ebe07-b4dd-4859-982c-40d9053cf126" providerId="ADAL" clId="{0A230B10-F9E5-46DC-9436-585266A5B1A3}" dt="2025-04-17T08:46:44.641" v="498" actId="47"/>
        <pc:sldMkLst>
          <pc:docMk/>
          <pc:sldMk cId="2209820695" sldId="2147479153"/>
        </pc:sldMkLst>
        <pc:spChg chg="mod">
          <ac:chgData name="Mar García Miranda" userId="c18ebe07-b4dd-4859-982c-40d9053cf126" providerId="ADAL" clId="{0A230B10-F9E5-46DC-9436-585266A5B1A3}" dt="2025-04-17T08:46:36.722" v="497" actId="20577"/>
          <ac:spMkLst>
            <pc:docMk/>
            <pc:sldMk cId="2209820695" sldId="2147479153"/>
            <ac:spMk id="244" creationId="{178A6485-929C-4DFB-BF21-D59094033E4B}"/>
          </ac:spMkLst>
        </pc:spChg>
      </pc:sldChg>
      <pc:sldChg chg="addSp delSp modSp add mod">
        <pc:chgData name="Mar García Miranda" userId="c18ebe07-b4dd-4859-982c-40d9053cf126" providerId="ADAL" clId="{0A230B10-F9E5-46DC-9436-585266A5B1A3}" dt="2025-04-17T10:29:56.473" v="1135"/>
        <pc:sldMkLst>
          <pc:docMk/>
          <pc:sldMk cId="1415145805" sldId="2147479154"/>
        </pc:sldMkLst>
        <pc:spChg chg="add mod">
          <ac:chgData name="Mar García Miranda" userId="c18ebe07-b4dd-4859-982c-40d9053cf126" providerId="ADAL" clId="{0A230B10-F9E5-46DC-9436-585266A5B1A3}" dt="2025-04-17T10:29:56.473" v="1135"/>
          <ac:spMkLst>
            <pc:docMk/>
            <pc:sldMk cId="1415145805" sldId="2147479154"/>
            <ac:spMk id="2" creationId="{DD9C741E-0AE1-2624-7BB5-7C15A8922E53}"/>
          </ac:spMkLst>
        </pc:spChg>
        <pc:spChg chg="mod">
          <ac:chgData name="Mar García Miranda" userId="c18ebe07-b4dd-4859-982c-40d9053cf126" providerId="ADAL" clId="{0A230B10-F9E5-46DC-9436-585266A5B1A3}" dt="2025-04-17T08:48:17.968" v="536"/>
          <ac:spMkLst>
            <pc:docMk/>
            <pc:sldMk cId="1415145805" sldId="2147479154"/>
            <ac:spMk id="8" creationId="{02A60B0C-89D0-EC93-48FF-AB53E35C974A}"/>
          </ac:spMkLst>
        </pc:spChg>
        <pc:spChg chg="mod">
          <ac:chgData name="Mar García Miranda" userId="c18ebe07-b4dd-4859-982c-40d9053cf126" providerId="ADAL" clId="{0A230B10-F9E5-46DC-9436-585266A5B1A3}" dt="2025-04-17T08:49:12.991" v="551" actId="1076"/>
          <ac:spMkLst>
            <pc:docMk/>
            <pc:sldMk cId="1415145805" sldId="2147479154"/>
            <ac:spMk id="9" creationId="{41911AF4-51F0-3E8B-3DD1-28C33ACFC2B0}"/>
          </ac:spMkLst>
        </pc:spChg>
        <pc:spChg chg="mod">
          <ac:chgData name="Mar García Miranda" userId="c18ebe07-b4dd-4859-982c-40d9053cf126" providerId="ADAL" clId="{0A230B10-F9E5-46DC-9436-585266A5B1A3}" dt="2025-04-17T08:48:17.968" v="536"/>
          <ac:spMkLst>
            <pc:docMk/>
            <pc:sldMk cId="1415145805" sldId="2147479154"/>
            <ac:spMk id="11" creationId="{94B4A4CE-7DBD-8310-6E62-8C1D02E93DCE}"/>
          </ac:spMkLst>
        </pc:spChg>
        <pc:spChg chg="mod">
          <ac:chgData name="Mar García Miranda" userId="c18ebe07-b4dd-4859-982c-40d9053cf126" providerId="ADAL" clId="{0A230B10-F9E5-46DC-9436-585266A5B1A3}" dt="2025-04-17T08:48:17.968" v="536"/>
          <ac:spMkLst>
            <pc:docMk/>
            <pc:sldMk cId="1415145805" sldId="2147479154"/>
            <ac:spMk id="12" creationId="{CC903B01-4CE6-E928-9C87-5884E464BA33}"/>
          </ac:spMkLst>
        </pc:spChg>
        <pc:spChg chg="mod">
          <ac:chgData name="Mar García Miranda" userId="c18ebe07-b4dd-4859-982c-40d9053cf126" providerId="ADAL" clId="{0A230B10-F9E5-46DC-9436-585266A5B1A3}" dt="2025-04-17T08:48:17.968" v="536"/>
          <ac:spMkLst>
            <pc:docMk/>
            <pc:sldMk cId="1415145805" sldId="2147479154"/>
            <ac:spMk id="14" creationId="{E2CA0D63-9A3D-C50C-DF7A-B745D3AFE9C5}"/>
          </ac:spMkLst>
        </pc:spChg>
        <pc:spChg chg="mod">
          <ac:chgData name="Mar García Miranda" userId="c18ebe07-b4dd-4859-982c-40d9053cf126" providerId="ADAL" clId="{0A230B10-F9E5-46DC-9436-585266A5B1A3}" dt="2025-04-17T08:48:17.968" v="536"/>
          <ac:spMkLst>
            <pc:docMk/>
            <pc:sldMk cId="1415145805" sldId="2147479154"/>
            <ac:spMk id="15" creationId="{E2869533-B8D2-7696-FFE3-07CAD47437B9}"/>
          </ac:spMkLst>
        </pc:spChg>
        <pc:spChg chg="add mod">
          <ac:chgData name="Mar García Miranda" userId="c18ebe07-b4dd-4859-982c-40d9053cf126" providerId="ADAL" clId="{0A230B10-F9E5-46DC-9436-585266A5B1A3}" dt="2025-04-17T08:50:38.134" v="621" actId="1076"/>
          <ac:spMkLst>
            <pc:docMk/>
            <pc:sldMk cId="1415145805" sldId="2147479154"/>
            <ac:spMk id="20" creationId="{3ED6A030-0840-2D9A-1F74-E2B13CFDEB9D}"/>
          </ac:spMkLst>
        </pc:spChg>
        <pc:spChg chg="add del mod">
          <ac:chgData name="Mar García Miranda" userId="c18ebe07-b4dd-4859-982c-40d9053cf126" providerId="ADAL" clId="{0A230B10-F9E5-46DC-9436-585266A5B1A3}" dt="2025-04-17T10:29:55.986" v="1134" actId="478"/>
          <ac:spMkLst>
            <pc:docMk/>
            <pc:sldMk cId="1415145805" sldId="2147479154"/>
            <ac:spMk id="21" creationId="{830CF185-917B-B4E8-87A7-FE67C9849EE8}"/>
          </ac:spMkLst>
        </pc:spChg>
        <pc:spChg chg="add del">
          <ac:chgData name="Mar García Miranda" userId="c18ebe07-b4dd-4859-982c-40d9053cf126" providerId="ADAL" clId="{0A230B10-F9E5-46DC-9436-585266A5B1A3}" dt="2025-04-17T08:52:12.314" v="647" actId="22"/>
          <ac:spMkLst>
            <pc:docMk/>
            <pc:sldMk cId="1415145805" sldId="2147479154"/>
            <ac:spMk id="23" creationId="{C3FD7E0A-D5AE-20A5-84F9-3D94097537F9}"/>
          </ac:spMkLst>
        </pc:spChg>
        <pc:spChg chg="mod">
          <ac:chgData name="Mar García Miranda" userId="c18ebe07-b4dd-4859-982c-40d9053cf126" providerId="ADAL" clId="{0A230B10-F9E5-46DC-9436-585266A5B1A3}" dt="2025-04-17T08:51:47.914" v="642" actId="20577"/>
          <ac:spMkLst>
            <pc:docMk/>
            <pc:sldMk cId="1415145805" sldId="2147479154"/>
            <ac:spMk id="245" creationId="{4E8E770C-E6F0-FDFE-EA82-A7E47D754346}"/>
          </ac:spMkLst>
        </pc:spChg>
        <pc:grpChg chg="del">
          <ac:chgData name="Mar García Miranda" userId="c18ebe07-b4dd-4859-982c-40d9053cf126" providerId="ADAL" clId="{0A230B10-F9E5-46DC-9436-585266A5B1A3}" dt="2025-04-17T08:48:16.965" v="535" actId="478"/>
          <ac:grpSpMkLst>
            <pc:docMk/>
            <pc:sldMk cId="1415145805" sldId="2147479154"/>
            <ac:grpSpMk id="2" creationId="{AF519C46-28A7-69DF-2072-F0887E2C0565}"/>
          </ac:grpSpMkLst>
        </pc:grpChg>
        <pc:grpChg chg="mod">
          <ac:chgData name="Mar García Miranda" userId="c18ebe07-b4dd-4859-982c-40d9053cf126" providerId="ADAL" clId="{0A230B10-F9E5-46DC-9436-585266A5B1A3}" dt="2025-04-17T08:51:56.868" v="644" actId="1076"/>
          <ac:grpSpMkLst>
            <pc:docMk/>
            <pc:sldMk cId="1415145805" sldId="2147479154"/>
            <ac:grpSpMk id="7" creationId="{72C7A5B2-237D-DB2D-B94D-B3E61D7ED1BA}"/>
          </ac:grpSpMkLst>
        </pc:grpChg>
        <pc:grpChg chg="mod">
          <ac:chgData name="Mar García Miranda" userId="c18ebe07-b4dd-4859-982c-40d9053cf126" providerId="ADAL" clId="{0A230B10-F9E5-46DC-9436-585266A5B1A3}" dt="2025-04-17T08:51:52.560" v="643" actId="1076"/>
          <ac:grpSpMkLst>
            <pc:docMk/>
            <pc:sldMk cId="1415145805" sldId="2147479154"/>
            <ac:grpSpMk id="10" creationId="{BD33E572-5398-962D-7D97-586DB9E46236}"/>
          </ac:grpSpMkLst>
        </pc:grpChg>
        <pc:grpChg chg="add mod">
          <ac:chgData name="Mar García Miranda" userId="c18ebe07-b4dd-4859-982c-40d9053cf126" providerId="ADAL" clId="{0A230B10-F9E5-46DC-9436-585266A5B1A3}" dt="2025-04-17T08:48:59.848" v="547" actId="1076"/>
          <ac:grpSpMkLst>
            <pc:docMk/>
            <pc:sldMk cId="1415145805" sldId="2147479154"/>
            <ac:grpSpMk id="13" creationId="{E5DCFB96-6E20-AA70-8843-DD46075847A1}"/>
          </ac:grpSpMkLst>
        </pc:grpChg>
        <pc:picChg chg="add mod">
          <ac:chgData name="Mar García Miranda" userId="c18ebe07-b4dd-4859-982c-40d9053cf126" providerId="ADAL" clId="{0A230B10-F9E5-46DC-9436-585266A5B1A3}" dt="2025-04-17T08:48:59.848" v="547" actId="1076"/>
          <ac:picMkLst>
            <pc:docMk/>
            <pc:sldMk cId="1415145805" sldId="2147479154"/>
            <ac:picMk id="16" creationId="{437FA29D-B7F0-F7DF-421B-E82E2EF645DF}"/>
          </ac:picMkLst>
        </pc:picChg>
        <pc:picChg chg="add mod">
          <ac:chgData name="Mar García Miranda" userId="c18ebe07-b4dd-4859-982c-40d9053cf126" providerId="ADAL" clId="{0A230B10-F9E5-46DC-9436-585266A5B1A3}" dt="2025-04-17T08:51:52.560" v="643" actId="1076"/>
          <ac:picMkLst>
            <pc:docMk/>
            <pc:sldMk cId="1415145805" sldId="2147479154"/>
            <ac:picMk id="17" creationId="{ECCCDC53-3DAF-B2E3-01E9-0B3BFD04F09E}"/>
          </ac:picMkLst>
        </pc:picChg>
        <pc:picChg chg="add mod">
          <ac:chgData name="Mar García Miranda" userId="c18ebe07-b4dd-4859-982c-40d9053cf126" providerId="ADAL" clId="{0A230B10-F9E5-46DC-9436-585266A5B1A3}" dt="2025-04-17T08:51:56.868" v="644" actId="1076"/>
          <ac:picMkLst>
            <pc:docMk/>
            <pc:sldMk cId="1415145805" sldId="2147479154"/>
            <ac:picMk id="18" creationId="{0EFF9879-533F-4183-219B-437E9BC19A8D}"/>
          </ac:picMkLst>
        </pc:picChg>
        <pc:picChg chg="add mod">
          <ac:chgData name="Mar García Miranda" userId="c18ebe07-b4dd-4859-982c-40d9053cf126" providerId="ADAL" clId="{0A230B10-F9E5-46DC-9436-585266A5B1A3}" dt="2025-04-17T08:51:29.667" v="634" actId="1076"/>
          <ac:picMkLst>
            <pc:docMk/>
            <pc:sldMk cId="1415145805" sldId="2147479154"/>
            <ac:picMk id="19" creationId="{9429AFF0-E067-7F1E-8A7B-EC8690F21505}"/>
          </ac:picMkLst>
        </pc:picChg>
        <pc:picChg chg="del">
          <ac:chgData name="Mar García Miranda" userId="c18ebe07-b4dd-4859-982c-40d9053cf126" providerId="ADAL" clId="{0A230B10-F9E5-46DC-9436-585266A5B1A3}" dt="2025-04-17T08:50:27.380" v="618" actId="478"/>
          <ac:picMkLst>
            <pc:docMk/>
            <pc:sldMk cId="1415145805" sldId="2147479154"/>
            <ac:picMk id="253" creationId="{EFBEA739-2820-783C-6C09-9E365EC864BC}"/>
          </ac:picMkLst>
        </pc:picChg>
      </pc:sldChg>
      <pc:sldChg chg="addSp delSp modSp add mod">
        <pc:chgData name="Mar García Miranda" userId="c18ebe07-b4dd-4859-982c-40d9053cf126" providerId="ADAL" clId="{0A230B10-F9E5-46DC-9436-585266A5B1A3}" dt="2025-04-17T10:30:14.222" v="1138" actId="255"/>
        <pc:sldMkLst>
          <pc:docMk/>
          <pc:sldMk cId="1871634705" sldId="2147479155"/>
        </pc:sldMkLst>
        <pc:spChg chg="add mod">
          <ac:chgData name="Mar García Miranda" userId="c18ebe07-b4dd-4859-982c-40d9053cf126" providerId="ADAL" clId="{0A230B10-F9E5-46DC-9436-585266A5B1A3}" dt="2025-04-17T10:30:14.222" v="1138" actId="255"/>
          <ac:spMkLst>
            <pc:docMk/>
            <pc:sldMk cId="1871634705" sldId="2147479155"/>
            <ac:spMk id="2" creationId="{DA3FC075-86A6-1BEE-2E60-2534613CC1E5}"/>
          </ac:spMkLst>
        </pc:spChg>
        <pc:spChg chg="mod">
          <ac:chgData name="Mar García Miranda" userId="c18ebe07-b4dd-4859-982c-40d9053cf126" providerId="ADAL" clId="{0A230B10-F9E5-46DC-9436-585266A5B1A3}" dt="2025-04-17T08:52:30.135" v="650" actId="1076"/>
          <ac:spMkLst>
            <pc:docMk/>
            <pc:sldMk cId="1871634705" sldId="2147479155"/>
            <ac:spMk id="6" creationId="{C5F47336-49F8-E7E8-C386-2DE2E9796F95}"/>
          </ac:spMkLst>
        </pc:spChg>
        <pc:spChg chg="add mod">
          <ac:chgData name="Mar García Miranda" userId="c18ebe07-b4dd-4859-982c-40d9053cf126" providerId="ADAL" clId="{0A230B10-F9E5-46DC-9436-585266A5B1A3}" dt="2025-04-17T08:52:59.834" v="668"/>
          <ac:spMkLst>
            <pc:docMk/>
            <pc:sldMk cId="1871634705" sldId="2147479155"/>
            <ac:spMk id="8" creationId="{823BDED0-E199-ED07-EF27-DC2DB1C25743}"/>
          </ac:spMkLst>
        </pc:spChg>
        <pc:spChg chg="add del mod">
          <ac:chgData name="Mar García Miranda" userId="c18ebe07-b4dd-4859-982c-40d9053cf126" providerId="ADAL" clId="{0A230B10-F9E5-46DC-9436-585266A5B1A3}" dt="2025-04-17T08:53:29.729" v="675" actId="478"/>
          <ac:spMkLst>
            <pc:docMk/>
            <pc:sldMk cId="1871634705" sldId="2147479155"/>
            <ac:spMk id="9" creationId="{3F1BA58D-F5CF-0E3F-A708-7B36B76807C1}"/>
          </ac:spMkLst>
        </pc:spChg>
        <pc:spChg chg="add mod">
          <ac:chgData name="Mar García Miranda" userId="c18ebe07-b4dd-4859-982c-40d9053cf126" providerId="ADAL" clId="{0A230B10-F9E5-46DC-9436-585266A5B1A3}" dt="2025-04-17T08:55:21.242" v="699" actId="12"/>
          <ac:spMkLst>
            <pc:docMk/>
            <pc:sldMk cId="1871634705" sldId="2147479155"/>
            <ac:spMk id="10" creationId="{6B3E277A-2E4D-BA8E-1C38-6E53C2786925}"/>
          </ac:spMkLst>
        </pc:spChg>
        <pc:spChg chg="add mod">
          <ac:chgData name="Mar García Miranda" userId="c18ebe07-b4dd-4859-982c-40d9053cf126" providerId="ADAL" clId="{0A230B10-F9E5-46DC-9436-585266A5B1A3}" dt="2025-04-17T08:55:30.140" v="700" actId="12"/>
          <ac:spMkLst>
            <pc:docMk/>
            <pc:sldMk cId="1871634705" sldId="2147479155"/>
            <ac:spMk id="11" creationId="{602E2899-FD47-10B7-3CF8-F364A940669E}"/>
          </ac:spMkLst>
        </pc:spChg>
        <pc:spChg chg="add mod">
          <ac:chgData name="Mar García Miranda" userId="c18ebe07-b4dd-4859-982c-40d9053cf126" providerId="ADAL" clId="{0A230B10-F9E5-46DC-9436-585266A5B1A3}" dt="2025-04-17T08:55:46.376" v="703" actId="1076"/>
          <ac:spMkLst>
            <pc:docMk/>
            <pc:sldMk cId="1871634705" sldId="2147479155"/>
            <ac:spMk id="12" creationId="{2E057BD6-BCB6-2AE5-661E-2DD141365599}"/>
          </ac:spMkLst>
        </pc:spChg>
        <pc:spChg chg="add mod">
          <ac:chgData name="Mar García Miranda" userId="c18ebe07-b4dd-4859-982c-40d9053cf126" providerId="ADAL" clId="{0A230B10-F9E5-46DC-9436-585266A5B1A3}" dt="2025-04-17T08:55:43.651" v="702" actId="1076"/>
          <ac:spMkLst>
            <pc:docMk/>
            <pc:sldMk cId="1871634705" sldId="2147479155"/>
            <ac:spMk id="13" creationId="{75B14E64-BDB7-D522-8BB4-71EABCA4150A}"/>
          </ac:spMkLst>
        </pc:spChg>
        <pc:spChg chg="mod">
          <ac:chgData name="Mar García Miranda" userId="c18ebe07-b4dd-4859-982c-40d9053cf126" providerId="ADAL" clId="{0A230B10-F9E5-46DC-9436-585266A5B1A3}" dt="2025-04-17T08:52:54.996" v="666" actId="20577"/>
          <ac:spMkLst>
            <pc:docMk/>
            <pc:sldMk cId="1871634705" sldId="2147479155"/>
            <ac:spMk id="245" creationId="{6326EEE3-CBC2-1EA0-A1E8-CCC66C87ECB0}"/>
          </ac:spMkLst>
        </pc:spChg>
        <pc:grpChg chg="del">
          <ac:chgData name="Mar García Miranda" userId="c18ebe07-b4dd-4859-982c-40d9053cf126" providerId="ADAL" clId="{0A230B10-F9E5-46DC-9436-585266A5B1A3}" dt="2025-04-17T08:52:34.632" v="651" actId="478"/>
          <ac:grpSpMkLst>
            <pc:docMk/>
            <pc:sldMk cId="1871634705" sldId="2147479155"/>
            <ac:grpSpMk id="2" creationId="{CA39882D-ECCB-4BF5-6BE6-B4A87BAE4334}"/>
          </ac:grpSpMkLst>
        </pc:grpChg>
        <pc:grpChg chg="topLvl">
          <ac:chgData name="Mar García Miranda" userId="c18ebe07-b4dd-4859-982c-40d9053cf126" providerId="ADAL" clId="{0A230B10-F9E5-46DC-9436-585266A5B1A3}" dt="2025-04-17T08:52:34.632" v="651" actId="478"/>
          <ac:grpSpMkLst>
            <pc:docMk/>
            <pc:sldMk cId="1871634705" sldId="2147479155"/>
            <ac:grpSpMk id="3" creationId="{6BAB1969-E9FE-DD9E-3CB3-6B7930A606DA}"/>
          </ac:grpSpMkLst>
        </pc:grpChg>
        <pc:picChg chg="del topLvl">
          <ac:chgData name="Mar García Miranda" userId="c18ebe07-b4dd-4859-982c-40d9053cf126" providerId="ADAL" clId="{0A230B10-F9E5-46DC-9436-585266A5B1A3}" dt="2025-04-17T08:52:34.632" v="651" actId="478"/>
          <ac:picMkLst>
            <pc:docMk/>
            <pc:sldMk cId="1871634705" sldId="2147479155"/>
            <ac:picMk id="4" creationId="{033117BD-9682-C9DF-3B0F-46C9B702E528}"/>
          </ac:picMkLst>
        </pc:picChg>
        <pc:picChg chg="add mod">
          <ac:chgData name="Mar García Miranda" userId="c18ebe07-b4dd-4859-982c-40d9053cf126" providerId="ADAL" clId="{0A230B10-F9E5-46DC-9436-585266A5B1A3}" dt="2025-04-17T08:52:40.214" v="654" actId="1076"/>
          <ac:picMkLst>
            <pc:docMk/>
            <pc:sldMk cId="1871634705" sldId="2147479155"/>
            <ac:picMk id="7" creationId="{E988FC86-4335-4E84-DEC8-2B2BE2FE7CFD}"/>
          </ac:picMkLst>
        </pc:picChg>
        <pc:picChg chg="del">
          <ac:chgData name="Mar García Miranda" userId="c18ebe07-b4dd-4859-982c-40d9053cf126" providerId="ADAL" clId="{0A230B10-F9E5-46DC-9436-585266A5B1A3}" dt="2025-04-17T08:52:41.520" v="655" actId="478"/>
          <ac:picMkLst>
            <pc:docMk/>
            <pc:sldMk cId="1871634705" sldId="2147479155"/>
            <ac:picMk id="253" creationId="{2F6B8633-5897-45C1-791A-27CBE7206019}"/>
          </ac:picMkLst>
        </pc:picChg>
      </pc:sldChg>
      <pc:sldChg chg="addSp delSp modSp add mod">
        <pc:chgData name="Mar García Miranda" userId="c18ebe07-b4dd-4859-982c-40d9053cf126" providerId="ADAL" clId="{0A230B10-F9E5-46DC-9436-585266A5B1A3}" dt="2025-04-17T10:27:40.664" v="1130" actId="478"/>
        <pc:sldMkLst>
          <pc:docMk/>
          <pc:sldMk cId="10604389" sldId="2147479156"/>
        </pc:sldMkLst>
        <pc:spChg chg="add del mod">
          <ac:chgData name="Mar García Miranda" userId="c18ebe07-b4dd-4859-982c-40d9053cf126" providerId="ADAL" clId="{0A230B10-F9E5-46DC-9436-585266A5B1A3}" dt="2025-04-17T10:27:40.664" v="1130" actId="478"/>
          <ac:spMkLst>
            <pc:docMk/>
            <pc:sldMk cId="10604389" sldId="2147479156"/>
            <ac:spMk id="3" creationId="{84B4690E-C7E7-28C0-DA0D-6002714D3E96}"/>
          </ac:spMkLst>
        </pc:spChg>
        <pc:spChg chg="add mod">
          <ac:chgData name="Mar García Miranda" userId="c18ebe07-b4dd-4859-982c-40d9053cf126" providerId="ADAL" clId="{0A230B10-F9E5-46DC-9436-585266A5B1A3}" dt="2025-04-17T08:56:28.493" v="721" actId="1076"/>
          <ac:spMkLst>
            <pc:docMk/>
            <pc:sldMk cId="10604389" sldId="2147479156"/>
            <ac:spMk id="8" creationId="{36E7CB9A-D2D3-EE0A-60A1-70FA29788109}"/>
          </ac:spMkLst>
        </pc:spChg>
        <pc:spChg chg="add mod">
          <ac:chgData name="Mar García Miranda" userId="c18ebe07-b4dd-4859-982c-40d9053cf126" providerId="ADAL" clId="{0A230B10-F9E5-46DC-9436-585266A5B1A3}" dt="2025-04-17T08:56:36.408" v="723" actId="1076"/>
          <ac:spMkLst>
            <pc:docMk/>
            <pc:sldMk cId="10604389" sldId="2147479156"/>
            <ac:spMk id="9" creationId="{F31EF373-D634-DF13-DD55-B297015F212F}"/>
          </ac:spMkLst>
        </pc:spChg>
        <pc:spChg chg="del">
          <ac:chgData name="Mar García Miranda" userId="c18ebe07-b4dd-4859-982c-40d9053cf126" providerId="ADAL" clId="{0A230B10-F9E5-46DC-9436-585266A5B1A3}" dt="2025-04-17T08:56:04.253" v="711" actId="478"/>
          <ac:spMkLst>
            <pc:docMk/>
            <pc:sldMk cId="10604389" sldId="2147479156"/>
            <ac:spMk id="10" creationId="{26D6C55C-99E7-4B28-3631-87F10D0D397E}"/>
          </ac:spMkLst>
        </pc:spChg>
        <pc:spChg chg="del">
          <ac:chgData name="Mar García Miranda" userId="c18ebe07-b4dd-4859-982c-40d9053cf126" providerId="ADAL" clId="{0A230B10-F9E5-46DC-9436-585266A5B1A3}" dt="2025-04-17T08:56:07.222" v="713" actId="478"/>
          <ac:spMkLst>
            <pc:docMk/>
            <pc:sldMk cId="10604389" sldId="2147479156"/>
            <ac:spMk id="11" creationId="{D5B954B6-DA3C-D70A-BC05-3728A89BA709}"/>
          </ac:spMkLst>
        </pc:spChg>
        <pc:spChg chg="del">
          <ac:chgData name="Mar García Miranda" userId="c18ebe07-b4dd-4859-982c-40d9053cf126" providerId="ADAL" clId="{0A230B10-F9E5-46DC-9436-585266A5B1A3}" dt="2025-04-17T08:55:59.153" v="706" actId="478"/>
          <ac:spMkLst>
            <pc:docMk/>
            <pc:sldMk cId="10604389" sldId="2147479156"/>
            <ac:spMk id="12" creationId="{908CAC22-6041-5A1E-89CC-228F50FBBE2F}"/>
          </ac:spMkLst>
        </pc:spChg>
        <pc:spChg chg="del">
          <ac:chgData name="Mar García Miranda" userId="c18ebe07-b4dd-4859-982c-40d9053cf126" providerId="ADAL" clId="{0A230B10-F9E5-46DC-9436-585266A5B1A3}" dt="2025-04-17T08:56:05.752" v="712" actId="478"/>
          <ac:spMkLst>
            <pc:docMk/>
            <pc:sldMk cId="10604389" sldId="2147479156"/>
            <ac:spMk id="13" creationId="{5253A4F0-4E6B-DCB4-3381-816509F1A021}"/>
          </ac:spMkLst>
        </pc:spChg>
        <pc:spChg chg="add mod">
          <ac:chgData name="Mar García Miranda" userId="c18ebe07-b4dd-4859-982c-40d9053cf126" providerId="ADAL" clId="{0A230B10-F9E5-46DC-9436-585266A5B1A3}" dt="2025-04-17T08:57:06.384" v="733" actId="1076"/>
          <ac:spMkLst>
            <pc:docMk/>
            <pc:sldMk cId="10604389" sldId="2147479156"/>
            <ac:spMk id="14" creationId="{2E77EBCF-1795-09C2-BAB1-B15422F187E3}"/>
          </ac:spMkLst>
        </pc:spChg>
        <pc:spChg chg="add mod">
          <ac:chgData name="Mar García Miranda" userId="c18ebe07-b4dd-4859-982c-40d9053cf126" providerId="ADAL" clId="{0A230B10-F9E5-46DC-9436-585266A5B1A3}" dt="2025-04-17T08:56:54.304" v="728" actId="1076"/>
          <ac:spMkLst>
            <pc:docMk/>
            <pc:sldMk cId="10604389" sldId="2147479156"/>
            <ac:spMk id="15" creationId="{056813B2-9724-82BB-FFDC-2CA194233013}"/>
          </ac:spMkLst>
        </pc:spChg>
        <pc:spChg chg="del mod">
          <ac:chgData name="Mar García Miranda" userId="c18ebe07-b4dd-4859-982c-40d9053cf126" providerId="ADAL" clId="{0A230B10-F9E5-46DC-9436-585266A5B1A3}" dt="2025-04-17T08:56:03.093" v="710" actId="478"/>
          <ac:spMkLst>
            <pc:docMk/>
            <pc:sldMk cId="10604389" sldId="2147479156"/>
            <ac:spMk id="245" creationId="{238A5C1A-DD7B-5889-358F-607FB6D9DA9A}"/>
          </ac:spMkLst>
        </pc:spChg>
        <pc:grpChg chg="del">
          <ac:chgData name="Mar García Miranda" userId="c18ebe07-b4dd-4859-982c-40d9053cf126" providerId="ADAL" clId="{0A230B10-F9E5-46DC-9436-585266A5B1A3}" dt="2025-04-17T08:56:00.073" v="707" actId="478"/>
          <ac:grpSpMkLst>
            <pc:docMk/>
            <pc:sldMk cId="10604389" sldId="2147479156"/>
            <ac:grpSpMk id="3" creationId="{AC4475CB-EA2A-24E5-14C2-B3DC07EB9200}"/>
          </ac:grpSpMkLst>
        </pc:grpChg>
        <pc:picChg chg="add mod">
          <ac:chgData name="Mar García Miranda" userId="c18ebe07-b4dd-4859-982c-40d9053cf126" providerId="ADAL" clId="{0A230B10-F9E5-46DC-9436-585266A5B1A3}" dt="2025-04-17T08:57:01.998" v="732" actId="1076"/>
          <ac:picMkLst>
            <pc:docMk/>
            <pc:sldMk cId="10604389" sldId="2147479156"/>
            <ac:picMk id="2" creationId="{9E801374-2BB9-9871-FFB0-D80A399808EB}"/>
          </ac:picMkLst>
        </pc:picChg>
        <pc:picChg chg="add mod">
          <ac:chgData name="Mar García Miranda" userId="c18ebe07-b4dd-4859-982c-40d9053cf126" providerId="ADAL" clId="{0A230B10-F9E5-46DC-9436-585266A5B1A3}" dt="2025-04-17T08:56:57.550" v="730" actId="1076"/>
          <ac:picMkLst>
            <pc:docMk/>
            <pc:sldMk cId="10604389" sldId="2147479156"/>
            <ac:picMk id="4" creationId="{8CA5BC14-97BA-72A1-126A-ECA13A34B560}"/>
          </ac:picMkLst>
        </pc:picChg>
        <pc:picChg chg="del">
          <ac:chgData name="Mar García Miranda" userId="c18ebe07-b4dd-4859-982c-40d9053cf126" providerId="ADAL" clId="{0A230B10-F9E5-46DC-9436-585266A5B1A3}" dt="2025-04-17T08:56:00.903" v="708" actId="478"/>
          <ac:picMkLst>
            <pc:docMk/>
            <pc:sldMk cId="10604389" sldId="2147479156"/>
            <ac:picMk id="7" creationId="{65011ACB-94C0-B3D7-5E61-D2BF1E896C89}"/>
          </ac:picMkLst>
        </pc:picChg>
      </pc:sldChg>
      <pc:sldChg chg="modSp add del mod">
        <pc:chgData name="Mar García Miranda" userId="c18ebe07-b4dd-4859-982c-40d9053cf126" providerId="ADAL" clId="{0A230B10-F9E5-46DC-9436-585266A5B1A3}" dt="2025-04-17T08:57:39.291" v="740" actId="47"/>
        <pc:sldMkLst>
          <pc:docMk/>
          <pc:sldMk cId="367359083" sldId="2147479157"/>
        </pc:sldMkLst>
        <pc:spChg chg="mod">
          <ac:chgData name="Mar García Miranda" userId="c18ebe07-b4dd-4859-982c-40d9053cf126" providerId="ADAL" clId="{0A230B10-F9E5-46DC-9436-585266A5B1A3}" dt="2025-04-17T08:57:31.713" v="739" actId="20577"/>
          <ac:spMkLst>
            <pc:docMk/>
            <pc:sldMk cId="367359083" sldId="2147479157"/>
            <ac:spMk id="244" creationId="{8B229338-1FA5-B659-9039-218139AEC2CF}"/>
          </ac:spMkLst>
        </pc:spChg>
      </pc:sldChg>
      <pc:sldChg chg="addSp delSp modSp add mod">
        <pc:chgData name="Mar García Miranda" userId="c18ebe07-b4dd-4859-982c-40d9053cf126" providerId="ADAL" clId="{0A230B10-F9E5-46DC-9436-585266A5B1A3}" dt="2025-04-17T10:30:44.840" v="1140" actId="478"/>
        <pc:sldMkLst>
          <pc:docMk/>
          <pc:sldMk cId="2119855563" sldId="2147479157"/>
        </pc:sldMkLst>
        <pc:spChg chg="mod">
          <ac:chgData name="Mar García Miranda" userId="c18ebe07-b4dd-4859-982c-40d9053cf126" providerId="ADAL" clId="{0A230B10-F9E5-46DC-9436-585266A5B1A3}" dt="2025-04-17T08:58:28.267" v="794" actId="21"/>
          <ac:spMkLst>
            <pc:docMk/>
            <pc:sldMk cId="2119855563" sldId="2147479157"/>
            <ac:spMk id="5" creationId="{8F0F400F-FB11-667F-171B-9B49084FFB33}"/>
          </ac:spMkLst>
        </pc:spChg>
        <pc:spChg chg="add del mod">
          <ac:chgData name="Mar García Miranda" userId="c18ebe07-b4dd-4859-982c-40d9053cf126" providerId="ADAL" clId="{0A230B10-F9E5-46DC-9436-585266A5B1A3}" dt="2025-04-17T08:58:29.419" v="795" actId="1076"/>
          <ac:spMkLst>
            <pc:docMk/>
            <pc:sldMk cId="2119855563" sldId="2147479157"/>
            <ac:spMk id="6" creationId="{E8408DEB-732F-993C-1954-FD659E5D6205}"/>
          </ac:spMkLst>
        </pc:spChg>
        <pc:spChg chg="add del mod">
          <ac:chgData name="Mar García Miranda" userId="c18ebe07-b4dd-4859-982c-40d9053cf126" providerId="ADAL" clId="{0A230B10-F9E5-46DC-9436-585266A5B1A3}" dt="2025-04-17T10:27:47.836" v="1131" actId="478"/>
          <ac:spMkLst>
            <pc:docMk/>
            <pc:sldMk cId="2119855563" sldId="2147479157"/>
            <ac:spMk id="12" creationId="{E32133D2-814C-CF6E-DEAC-E09E727C5B11}"/>
          </ac:spMkLst>
        </pc:spChg>
        <pc:spChg chg="add del mod">
          <ac:chgData name="Mar García Miranda" userId="c18ebe07-b4dd-4859-982c-40d9053cf126" providerId="ADAL" clId="{0A230B10-F9E5-46DC-9436-585266A5B1A3}" dt="2025-04-17T10:30:44.840" v="1140" actId="478"/>
          <ac:spMkLst>
            <pc:docMk/>
            <pc:sldMk cId="2119855563" sldId="2147479157"/>
            <ac:spMk id="13" creationId="{40FE9A6F-6E8C-65A8-8861-0B97CB5B6E12}"/>
          </ac:spMkLst>
        </pc:spChg>
        <pc:spChg chg="mod">
          <ac:chgData name="Mar García Miranda" userId="c18ebe07-b4dd-4859-982c-40d9053cf126" providerId="ADAL" clId="{0A230B10-F9E5-46DC-9436-585266A5B1A3}" dt="2025-04-17T08:58:20.770" v="790" actId="1076"/>
          <ac:spMkLst>
            <pc:docMk/>
            <pc:sldMk cId="2119855563" sldId="2147479157"/>
            <ac:spMk id="244" creationId="{E85AC635-496F-F14A-F7E8-CF628BC41026}"/>
          </ac:spMkLst>
        </pc:spChg>
        <pc:spChg chg="mod">
          <ac:chgData name="Mar García Miranda" userId="c18ebe07-b4dd-4859-982c-40d9053cf126" providerId="ADAL" clId="{0A230B10-F9E5-46DC-9436-585266A5B1A3}" dt="2025-04-17T08:59:32.571" v="813" actId="12"/>
          <ac:spMkLst>
            <pc:docMk/>
            <pc:sldMk cId="2119855563" sldId="2147479157"/>
            <ac:spMk id="245" creationId="{59C97EB9-1F50-BCA2-4189-2E0C888FE1C6}"/>
          </ac:spMkLst>
        </pc:spChg>
        <pc:grpChg chg="mod">
          <ac:chgData name="Mar García Miranda" userId="c18ebe07-b4dd-4859-982c-40d9053cf126" providerId="ADAL" clId="{0A230B10-F9E5-46DC-9436-585266A5B1A3}" dt="2025-04-17T08:58:31.986" v="796" actId="1076"/>
          <ac:grpSpMkLst>
            <pc:docMk/>
            <pc:sldMk cId="2119855563" sldId="2147479157"/>
            <ac:grpSpMk id="2" creationId="{F961D048-57BD-E673-D691-DAC3E541F84B}"/>
          </ac:grpSpMkLst>
        </pc:grpChg>
        <pc:grpChg chg="add del">
          <ac:chgData name="Mar García Miranda" userId="c18ebe07-b4dd-4859-982c-40d9053cf126" providerId="ADAL" clId="{0A230B10-F9E5-46DC-9436-585266A5B1A3}" dt="2025-04-17T08:58:28.267" v="794" actId="21"/>
          <ac:grpSpMkLst>
            <pc:docMk/>
            <pc:sldMk cId="2119855563" sldId="2147479157"/>
            <ac:grpSpMk id="3" creationId="{DCBF49DF-9BA6-935A-FAC2-4AD7D55E600F}"/>
          </ac:grpSpMkLst>
        </pc:grpChg>
        <pc:grpChg chg="mod">
          <ac:chgData name="Mar García Miranda" userId="c18ebe07-b4dd-4859-982c-40d9053cf126" providerId="ADAL" clId="{0A230B10-F9E5-46DC-9436-585266A5B1A3}" dt="2025-04-17T08:59:07.987" v="805" actId="1076"/>
          <ac:grpSpMkLst>
            <pc:docMk/>
            <pc:sldMk cId="2119855563" sldId="2147479157"/>
            <ac:grpSpMk id="7" creationId="{10C28998-0665-5897-7AAE-A6A379B3D4C5}"/>
          </ac:grpSpMkLst>
        </pc:grpChg>
        <pc:picChg chg="del">
          <ac:chgData name="Mar García Miranda" userId="c18ebe07-b4dd-4859-982c-40d9053cf126" providerId="ADAL" clId="{0A230B10-F9E5-46DC-9436-585266A5B1A3}" dt="2025-04-17T08:58:22.476" v="791" actId="478"/>
          <ac:picMkLst>
            <pc:docMk/>
            <pc:sldMk cId="2119855563" sldId="2147479157"/>
            <ac:picMk id="253" creationId="{A19F3360-DDC6-D8C7-7BE0-FA2B16FF2669}"/>
          </ac:picMkLst>
        </pc:picChg>
      </pc:sldChg>
      <pc:sldChg chg="addSp delSp modSp add mod">
        <pc:chgData name="Mar García Miranda" userId="c18ebe07-b4dd-4859-982c-40d9053cf126" providerId="ADAL" clId="{0A230B10-F9E5-46DC-9436-585266A5B1A3}" dt="2025-04-17T09:01:51.010" v="841" actId="478"/>
        <pc:sldMkLst>
          <pc:docMk/>
          <pc:sldMk cId="4045427663" sldId="2147479158"/>
        </pc:sldMkLst>
        <pc:spChg chg="mod">
          <ac:chgData name="Mar García Miranda" userId="c18ebe07-b4dd-4859-982c-40d9053cf126" providerId="ADAL" clId="{0A230B10-F9E5-46DC-9436-585266A5B1A3}" dt="2025-04-17T09:00:10.133" v="822" actId="20577"/>
          <ac:spMkLst>
            <pc:docMk/>
            <pc:sldMk cId="4045427663" sldId="2147479158"/>
            <ac:spMk id="12" creationId="{C3D61CAE-843E-09B7-A838-3D9B4FFB3B8B}"/>
          </ac:spMkLst>
        </pc:spChg>
        <pc:spChg chg="add mod">
          <ac:chgData name="Mar García Miranda" userId="c18ebe07-b4dd-4859-982c-40d9053cf126" providerId="ADAL" clId="{0A230B10-F9E5-46DC-9436-585266A5B1A3}" dt="2025-04-17T09:00:42.384" v="834" actId="1076"/>
          <ac:spMkLst>
            <pc:docMk/>
            <pc:sldMk cId="4045427663" sldId="2147479158"/>
            <ac:spMk id="16" creationId="{60A782FF-EFF3-F170-8622-140A309038A8}"/>
          </ac:spMkLst>
        </pc:spChg>
        <pc:spChg chg="add mod">
          <ac:chgData name="Mar García Miranda" userId="c18ebe07-b4dd-4859-982c-40d9053cf126" providerId="ADAL" clId="{0A230B10-F9E5-46DC-9436-585266A5B1A3}" dt="2025-04-17T09:00:52.863" v="836" actId="1076"/>
          <ac:spMkLst>
            <pc:docMk/>
            <pc:sldMk cId="4045427663" sldId="2147479158"/>
            <ac:spMk id="17" creationId="{792884E0-4B25-8073-746B-5966DFA36C5D}"/>
          </ac:spMkLst>
        </pc:spChg>
        <pc:spChg chg="add del mod">
          <ac:chgData name="Mar García Miranda" userId="c18ebe07-b4dd-4859-982c-40d9053cf126" providerId="ADAL" clId="{0A230B10-F9E5-46DC-9436-585266A5B1A3}" dt="2025-04-17T09:01:01.909" v="839" actId="478"/>
          <ac:spMkLst>
            <pc:docMk/>
            <pc:sldMk cId="4045427663" sldId="2147479158"/>
            <ac:spMk id="18" creationId="{642E759A-3888-4B1B-DCCD-2194F25D1CC6}"/>
          </ac:spMkLst>
        </pc:spChg>
        <pc:spChg chg="add del mod">
          <ac:chgData name="Mar García Miranda" userId="c18ebe07-b4dd-4859-982c-40d9053cf126" providerId="ADAL" clId="{0A230B10-F9E5-46DC-9436-585266A5B1A3}" dt="2025-04-17T09:01:51.010" v="841" actId="478"/>
          <ac:spMkLst>
            <pc:docMk/>
            <pc:sldMk cId="4045427663" sldId="2147479158"/>
            <ac:spMk id="19" creationId="{0649F6A4-5720-FAF1-E461-B622FD76D62C}"/>
          </ac:spMkLst>
        </pc:spChg>
        <pc:spChg chg="del">
          <ac:chgData name="Mar García Miranda" userId="c18ebe07-b4dd-4859-982c-40d9053cf126" providerId="ADAL" clId="{0A230B10-F9E5-46DC-9436-585266A5B1A3}" dt="2025-04-17T09:00:04.152" v="817" actId="478"/>
          <ac:spMkLst>
            <pc:docMk/>
            <pc:sldMk cId="4045427663" sldId="2147479158"/>
            <ac:spMk id="245" creationId="{E1D3ADB8-78BC-BC72-6154-F3779C0F439D}"/>
          </ac:spMkLst>
        </pc:spChg>
        <pc:grpChg chg="del">
          <ac:chgData name="Mar García Miranda" userId="c18ebe07-b4dd-4859-982c-40d9053cf126" providerId="ADAL" clId="{0A230B10-F9E5-46DC-9436-585266A5B1A3}" dt="2025-04-17T09:00:05.124" v="818" actId="478"/>
          <ac:grpSpMkLst>
            <pc:docMk/>
            <pc:sldMk cId="4045427663" sldId="2147479158"/>
            <ac:grpSpMk id="2" creationId="{4963EAF9-74E4-D701-2091-6AC53C65688D}"/>
          </ac:grpSpMkLst>
        </pc:grpChg>
        <pc:grpChg chg="del">
          <ac:chgData name="Mar García Miranda" userId="c18ebe07-b4dd-4859-982c-40d9053cf126" providerId="ADAL" clId="{0A230B10-F9E5-46DC-9436-585266A5B1A3}" dt="2025-04-17T09:00:08.615" v="821" actId="478"/>
          <ac:grpSpMkLst>
            <pc:docMk/>
            <pc:sldMk cId="4045427663" sldId="2147479158"/>
            <ac:grpSpMk id="7" creationId="{B8577D5C-DE1B-8C0C-12F8-8C23E4913120}"/>
          </ac:grpSpMkLst>
        </pc:grpChg>
        <pc:picChg chg="add mod">
          <ac:chgData name="Mar García Miranda" userId="c18ebe07-b4dd-4859-982c-40d9053cf126" providerId="ADAL" clId="{0A230B10-F9E5-46DC-9436-585266A5B1A3}" dt="2025-04-17T09:00:26.298" v="827" actId="1076"/>
          <ac:picMkLst>
            <pc:docMk/>
            <pc:sldMk cId="4045427663" sldId="2147479158"/>
            <ac:picMk id="13" creationId="{294C8C13-09CB-F010-B84D-2FD1FB1F50EF}"/>
          </ac:picMkLst>
        </pc:picChg>
        <pc:picChg chg="add mod">
          <ac:chgData name="Mar García Miranda" userId="c18ebe07-b4dd-4859-982c-40d9053cf126" providerId="ADAL" clId="{0A230B10-F9E5-46DC-9436-585266A5B1A3}" dt="2025-04-17T09:00:29.399" v="829" actId="1076"/>
          <ac:picMkLst>
            <pc:docMk/>
            <pc:sldMk cId="4045427663" sldId="2147479158"/>
            <ac:picMk id="14" creationId="{6E280FB0-8126-1A0C-E556-14CA70EAF05F}"/>
          </ac:picMkLst>
        </pc:picChg>
        <pc:picChg chg="add mod">
          <ac:chgData name="Mar García Miranda" userId="c18ebe07-b4dd-4859-982c-40d9053cf126" providerId="ADAL" clId="{0A230B10-F9E5-46DC-9436-585266A5B1A3}" dt="2025-04-17T09:00:31.781" v="831" actId="1076"/>
          <ac:picMkLst>
            <pc:docMk/>
            <pc:sldMk cId="4045427663" sldId="2147479158"/>
            <ac:picMk id="15" creationId="{0680B525-5B4E-980E-93C1-E39B3B662255}"/>
          </ac:picMkLst>
        </pc:picChg>
      </pc:sldChg>
      <pc:sldChg chg="addSp delSp modSp add mod">
        <pc:chgData name="Mar García Miranda" userId="c18ebe07-b4dd-4859-982c-40d9053cf126" providerId="ADAL" clId="{0A230B10-F9E5-46DC-9436-585266A5B1A3}" dt="2025-04-17T09:06:56.588" v="948" actId="478"/>
        <pc:sldMkLst>
          <pc:docMk/>
          <pc:sldMk cId="2654515" sldId="2147479159"/>
        </pc:sldMkLst>
        <pc:spChg chg="mod">
          <ac:chgData name="Mar García Miranda" userId="c18ebe07-b4dd-4859-982c-40d9053cf126" providerId="ADAL" clId="{0A230B10-F9E5-46DC-9436-585266A5B1A3}" dt="2025-04-17T09:04:46.093" v="908" actId="1076"/>
          <ac:spMkLst>
            <pc:docMk/>
            <pc:sldMk cId="2654515" sldId="2147479159"/>
            <ac:spMk id="5" creationId="{5D1C3CF2-BF19-CEEC-7CE9-77D367CE2AB9}"/>
          </ac:spMkLst>
        </pc:spChg>
        <pc:spChg chg="mod">
          <ac:chgData name="Mar García Miranda" userId="c18ebe07-b4dd-4859-982c-40d9053cf126" providerId="ADAL" clId="{0A230B10-F9E5-46DC-9436-585266A5B1A3}" dt="2025-04-17T09:05:04.606" v="914" actId="1076"/>
          <ac:spMkLst>
            <pc:docMk/>
            <pc:sldMk cId="2654515" sldId="2147479159"/>
            <ac:spMk id="6" creationId="{896619F8-8141-7ACB-06E8-099963EF9277}"/>
          </ac:spMkLst>
        </pc:spChg>
        <pc:spChg chg="mod">
          <ac:chgData name="Mar García Miranda" userId="c18ebe07-b4dd-4859-982c-40d9053cf126" providerId="ADAL" clId="{0A230B10-F9E5-46DC-9436-585266A5B1A3}" dt="2025-04-17T09:03:53.739" v="900" actId="1076"/>
          <ac:spMkLst>
            <pc:docMk/>
            <pc:sldMk cId="2654515" sldId="2147479159"/>
            <ac:spMk id="12" creationId="{E5A164AC-5222-A06E-B772-0D55827AB92A}"/>
          </ac:spMkLst>
        </pc:spChg>
        <pc:spChg chg="add del mod">
          <ac:chgData name="Mar García Miranda" userId="c18ebe07-b4dd-4859-982c-40d9053cf126" providerId="ADAL" clId="{0A230B10-F9E5-46DC-9436-585266A5B1A3}" dt="2025-04-17T09:03:26.313" v="894" actId="478"/>
          <ac:spMkLst>
            <pc:docMk/>
            <pc:sldMk cId="2654515" sldId="2147479159"/>
            <ac:spMk id="13" creationId="{0855B411-3125-0028-9800-226CD27275FC}"/>
          </ac:spMkLst>
        </pc:spChg>
        <pc:spChg chg="mod">
          <ac:chgData name="Mar García Miranda" userId="c18ebe07-b4dd-4859-982c-40d9053cf126" providerId="ADAL" clId="{0A230B10-F9E5-46DC-9436-585266A5B1A3}" dt="2025-04-17T09:05:31.124" v="923"/>
          <ac:spMkLst>
            <pc:docMk/>
            <pc:sldMk cId="2654515" sldId="2147479159"/>
            <ac:spMk id="16" creationId="{11E4E48B-E13F-030D-9965-A152FB53F37C}"/>
          </ac:spMkLst>
        </pc:spChg>
        <pc:spChg chg="mod">
          <ac:chgData name="Mar García Miranda" userId="c18ebe07-b4dd-4859-982c-40d9053cf126" providerId="ADAL" clId="{0A230B10-F9E5-46DC-9436-585266A5B1A3}" dt="2025-04-17T09:06:02.034" v="934" actId="1076"/>
          <ac:spMkLst>
            <pc:docMk/>
            <pc:sldMk cId="2654515" sldId="2147479159"/>
            <ac:spMk id="17" creationId="{1A5F6715-F7D9-6C15-68AC-5CD41FC86055}"/>
          </ac:spMkLst>
        </pc:spChg>
        <pc:spChg chg="mod">
          <ac:chgData name="Mar García Miranda" userId="c18ebe07-b4dd-4859-982c-40d9053cf126" providerId="ADAL" clId="{0A230B10-F9E5-46DC-9436-585266A5B1A3}" dt="2025-04-17T09:05:37.113" v="926"/>
          <ac:spMkLst>
            <pc:docMk/>
            <pc:sldMk cId="2654515" sldId="2147479159"/>
            <ac:spMk id="20" creationId="{229B8AB9-C5D5-CD3A-B7BB-53E21CA6C68E}"/>
          </ac:spMkLst>
        </pc:spChg>
        <pc:spChg chg="mod">
          <ac:chgData name="Mar García Miranda" userId="c18ebe07-b4dd-4859-982c-40d9053cf126" providerId="ADAL" clId="{0A230B10-F9E5-46DC-9436-585266A5B1A3}" dt="2025-04-17T09:05:37.113" v="926"/>
          <ac:spMkLst>
            <pc:docMk/>
            <pc:sldMk cId="2654515" sldId="2147479159"/>
            <ac:spMk id="21" creationId="{3ECD01D8-8208-02B2-A640-2E2230C64612}"/>
          </ac:spMkLst>
        </pc:spChg>
        <pc:spChg chg="mod">
          <ac:chgData name="Mar García Miranda" userId="c18ebe07-b4dd-4859-982c-40d9053cf126" providerId="ADAL" clId="{0A230B10-F9E5-46DC-9436-585266A5B1A3}" dt="2025-04-17T09:05:20.458" v="920" actId="1076"/>
          <ac:spMkLst>
            <pc:docMk/>
            <pc:sldMk cId="2654515" sldId="2147479159"/>
            <ac:spMk id="244" creationId="{9D16DFB3-76F2-A524-00DC-D7DC3120EE25}"/>
          </ac:spMkLst>
        </pc:spChg>
        <pc:spChg chg="mod">
          <ac:chgData name="Mar García Miranda" userId="c18ebe07-b4dd-4859-982c-40d9053cf126" providerId="ADAL" clId="{0A230B10-F9E5-46DC-9436-585266A5B1A3}" dt="2025-04-17T09:06:38.332" v="945" actId="1076"/>
          <ac:spMkLst>
            <pc:docMk/>
            <pc:sldMk cId="2654515" sldId="2147479159"/>
            <ac:spMk id="245" creationId="{14B5A842-8C1A-13E0-8AC5-CD93AF3C6885}"/>
          </ac:spMkLst>
        </pc:spChg>
        <pc:grpChg chg="del mod">
          <ac:chgData name="Mar García Miranda" userId="c18ebe07-b4dd-4859-982c-40d9053cf126" providerId="ADAL" clId="{0A230B10-F9E5-46DC-9436-585266A5B1A3}" dt="2025-04-17T09:04:55.997" v="911" actId="478"/>
          <ac:grpSpMkLst>
            <pc:docMk/>
            <pc:sldMk cId="2654515" sldId="2147479159"/>
            <ac:grpSpMk id="2" creationId="{9B202F3E-FF9D-7F69-C53D-A62803DE4AC3}"/>
          </ac:grpSpMkLst>
        </pc:grpChg>
        <pc:grpChg chg="mod topLvl">
          <ac:chgData name="Mar García Miranda" userId="c18ebe07-b4dd-4859-982c-40d9053cf126" providerId="ADAL" clId="{0A230B10-F9E5-46DC-9436-585266A5B1A3}" dt="2025-04-17T09:05:29.640" v="922" actId="1076"/>
          <ac:grpSpMkLst>
            <pc:docMk/>
            <pc:sldMk cId="2654515" sldId="2147479159"/>
            <ac:grpSpMk id="3" creationId="{C2967435-1DFC-DBB3-87AF-BA82B87DF164}"/>
          </ac:grpSpMkLst>
        </pc:grpChg>
        <pc:grpChg chg="add del">
          <ac:chgData name="Mar García Miranda" userId="c18ebe07-b4dd-4859-982c-40d9053cf126" providerId="ADAL" clId="{0A230B10-F9E5-46DC-9436-585266A5B1A3}" dt="2025-04-17T09:05:36.411" v="925" actId="478"/>
          <ac:grpSpMkLst>
            <pc:docMk/>
            <pc:sldMk cId="2654515" sldId="2147479159"/>
            <ac:grpSpMk id="7" creationId="{D53C02EC-BD23-376A-30EF-89D9C58E55E9}"/>
          </ac:grpSpMkLst>
        </pc:grpChg>
        <pc:grpChg chg="add mod">
          <ac:chgData name="Mar García Miranda" userId="c18ebe07-b4dd-4859-982c-40d9053cf126" providerId="ADAL" clId="{0A230B10-F9E5-46DC-9436-585266A5B1A3}" dt="2025-04-17T09:06:14.934" v="938" actId="1076"/>
          <ac:grpSpMkLst>
            <pc:docMk/>
            <pc:sldMk cId="2654515" sldId="2147479159"/>
            <ac:grpSpMk id="15" creationId="{47A1205F-573E-FE4F-8DB8-E57B561183FE}"/>
          </ac:grpSpMkLst>
        </pc:grpChg>
        <pc:grpChg chg="add mod">
          <ac:chgData name="Mar García Miranda" userId="c18ebe07-b4dd-4859-982c-40d9053cf126" providerId="ADAL" clId="{0A230B10-F9E5-46DC-9436-585266A5B1A3}" dt="2025-04-17T09:05:39.968" v="927" actId="1076"/>
          <ac:grpSpMkLst>
            <pc:docMk/>
            <pc:sldMk cId="2654515" sldId="2147479159"/>
            <ac:grpSpMk id="19" creationId="{6FA9E748-0FB0-71CA-296B-59CE9B4A4F1C}"/>
          </ac:grpSpMkLst>
        </pc:grpChg>
        <pc:picChg chg="del topLvl">
          <ac:chgData name="Mar García Miranda" userId="c18ebe07-b4dd-4859-982c-40d9053cf126" providerId="ADAL" clId="{0A230B10-F9E5-46DC-9436-585266A5B1A3}" dt="2025-04-17T09:04:55.997" v="911" actId="478"/>
          <ac:picMkLst>
            <pc:docMk/>
            <pc:sldMk cId="2654515" sldId="2147479159"/>
            <ac:picMk id="4" creationId="{D2ACF510-E789-9F47-E353-42503311570F}"/>
          </ac:picMkLst>
        </pc:picChg>
        <pc:picChg chg="add mod">
          <ac:chgData name="Mar García Miranda" userId="c18ebe07-b4dd-4859-982c-40d9053cf126" providerId="ADAL" clId="{0A230B10-F9E5-46DC-9436-585266A5B1A3}" dt="2025-04-17T09:05:29.640" v="922" actId="1076"/>
          <ac:picMkLst>
            <pc:docMk/>
            <pc:sldMk cId="2654515" sldId="2147479159"/>
            <ac:picMk id="14" creationId="{90803AC9-0C23-415F-CC90-C386285261FB}"/>
          </ac:picMkLst>
        </pc:picChg>
        <pc:picChg chg="add del mod">
          <ac:chgData name="Mar García Miranda" userId="c18ebe07-b4dd-4859-982c-40d9053cf126" providerId="ADAL" clId="{0A230B10-F9E5-46DC-9436-585266A5B1A3}" dt="2025-04-17T09:05:57.203" v="932" actId="478"/>
          <ac:picMkLst>
            <pc:docMk/>
            <pc:sldMk cId="2654515" sldId="2147479159"/>
            <ac:picMk id="18" creationId="{EEE3DDA6-083F-AA14-AB58-B80D4A022B59}"/>
          </ac:picMkLst>
        </pc:picChg>
        <pc:picChg chg="add del mod">
          <ac:chgData name="Mar García Miranda" userId="c18ebe07-b4dd-4859-982c-40d9053cf126" providerId="ADAL" clId="{0A230B10-F9E5-46DC-9436-585266A5B1A3}" dt="2025-04-17T09:06:19.798" v="939" actId="478"/>
          <ac:picMkLst>
            <pc:docMk/>
            <pc:sldMk cId="2654515" sldId="2147479159"/>
            <ac:picMk id="22" creationId="{34013DB1-73AC-69B1-2DE2-FB602ADA6C78}"/>
          </ac:picMkLst>
        </pc:picChg>
        <pc:picChg chg="add mod">
          <ac:chgData name="Mar García Miranda" userId="c18ebe07-b4dd-4859-982c-40d9053cf126" providerId="ADAL" clId="{0A230B10-F9E5-46DC-9436-585266A5B1A3}" dt="2025-04-17T09:06:14.934" v="938" actId="1076"/>
          <ac:picMkLst>
            <pc:docMk/>
            <pc:sldMk cId="2654515" sldId="2147479159"/>
            <ac:picMk id="23" creationId="{F407D16C-51B6-701F-5354-17013DAF7C79}"/>
          </ac:picMkLst>
        </pc:picChg>
        <pc:picChg chg="add mod">
          <ac:chgData name="Mar García Miranda" userId="c18ebe07-b4dd-4859-982c-40d9053cf126" providerId="ADAL" clId="{0A230B10-F9E5-46DC-9436-585266A5B1A3}" dt="2025-04-17T09:06:30.284" v="943" actId="1076"/>
          <ac:picMkLst>
            <pc:docMk/>
            <pc:sldMk cId="2654515" sldId="2147479159"/>
            <ac:picMk id="24" creationId="{4AE45156-0C25-7CF4-CCAF-BDD7F62652A2}"/>
          </ac:picMkLst>
        </pc:picChg>
        <pc:picChg chg="add del mod">
          <ac:chgData name="Mar García Miranda" userId="c18ebe07-b4dd-4859-982c-40d9053cf126" providerId="ADAL" clId="{0A230B10-F9E5-46DC-9436-585266A5B1A3}" dt="2025-04-17T09:06:56.588" v="948" actId="478"/>
          <ac:picMkLst>
            <pc:docMk/>
            <pc:sldMk cId="2654515" sldId="2147479159"/>
            <ac:picMk id="25" creationId="{9EBBB326-14C3-B9D0-4952-2301DB62AD52}"/>
          </ac:picMkLst>
        </pc:picChg>
      </pc:sldChg>
      <pc:sldChg chg="addSp delSp modSp add mod">
        <pc:chgData name="Mar García Miranda" userId="c18ebe07-b4dd-4859-982c-40d9053cf126" providerId="ADAL" clId="{0A230B10-F9E5-46DC-9436-585266A5B1A3}" dt="2025-04-17T09:08:24.329" v="979" actId="1076"/>
        <pc:sldMkLst>
          <pc:docMk/>
          <pc:sldMk cId="3064380676" sldId="2147479160"/>
        </pc:sldMkLst>
        <pc:spChg chg="add mod">
          <ac:chgData name="Mar García Miranda" userId="c18ebe07-b4dd-4859-982c-40d9053cf126" providerId="ADAL" clId="{0A230B10-F9E5-46DC-9436-585266A5B1A3}" dt="2025-04-17T09:07:49.991" v="971" actId="1076"/>
          <ac:spMkLst>
            <pc:docMk/>
            <pc:sldMk cId="3064380676" sldId="2147479160"/>
            <ac:spMk id="8" creationId="{06234AE4-EB26-4480-AF6D-B96A84B0D0AE}"/>
          </ac:spMkLst>
        </pc:spChg>
        <pc:spChg chg="add mod">
          <ac:chgData name="Mar García Miranda" userId="c18ebe07-b4dd-4859-982c-40d9053cf126" providerId="ADAL" clId="{0A230B10-F9E5-46DC-9436-585266A5B1A3}" dt="2025-04-17T09:08:19.458" v="977" actId="1076"/>
          <ac:spMkLst>
            <pc:docMk/>
            <pc:sldMk cId="3064380676" sldId="2147479160"/>
            <ac:spMk id="11" creationId="{CBD6017E-37DE-08EE-F59F-254E6DD4DC0C}"/>
          </ac:spMkLst>
        </pc:spChg>
        <pc:spChg chg="del">
          <ac:chgData name="Mar García Miranda" userId="c18ebe07-b4dd-4859-982c-40d9053cf126" providerId="ADAL" clId="{0A230B10-F9E5-46DC-9436-585266A5B1A3}" dt="2025-04-17T09:07:10.282" v="958" actId="478"/>
          <ac:spMkLst>
            <pc:docMk/>
            <pc:sldMk cId="3064380676" sldId="2147479160"/>
            <ac:spMk id="12" creationId="{892A5DF8-1D1D-76F7-C9A6-5BDE947D19FC}"/>
          </ac:spMkLst>
        </pc:spChg>
        <pc:spChg chg="del mod">
          <ac:chgData name="Mar García Miranda" userId="c18ebe07-b4dd-4859-982c-40d9053cf126" providerId="ADAL" clId="{0A230B10-F9E5-46DC-9436-585266A5B1A3}" dt="2025-04-17T09:07:02.262" v="951" actId="478"/>
          <ac:spMkLst>
            <pc:docMk/>
            <pc:sldMk cId="3064380676" sldId="2147479160"/>
            <ac:spMk id="245" creationId="{FE44B4F8-EAAE-AA84-BF26-18A8CA100DEB}"/>
          </ac:spMkLst>
        </pc:spChg>
        <pc:grpChg chg="del">
          <ac:chgData name="Mar García Miranda" userId="c18ebe07-b4dd-4859-982c-40d9053cf126" providerId="ADAL" clId="{0A230B10-F9E5-46DC-9436-585266A5B1A3}" dt="2025-04-17T09:07:03.111" v="952" actId="478"/>
          <ac:grpSpMkLst>
            <pc:docMk/>
            <pc:sldMk cId="3064380676" sldId="2147479160"/>
            <ac:grpSpMk id="3" creationId="{2D4CDF54-2774-F148-76EA-CC21D7D59AA6}"/>
          </ac:grpSpMkLst>
        </pc:grpChg>
        <pc:grpChg chg="del">
          <ac:chgData name="Mar García Miranda" userId="c18ebe07-b4dd-4859-982c-40d9053cf126" providerId="ADAL" clId="{0A230B10-F9E5-46DC-9436-585266A5B1A3}" dt="2025-04-17T09:07:05.406" v="954" actId="478"/>
          <ac:grpSpMkLst>
            <pc:docMk/>
            <pc:sldMk cId="3064380676" sldId="2147479160"/>
            <ac:grpSpMk id="15" creationId="{657842DF-2502-7A77-BEF2-8DC83A88D080}"/>
          </ac:grpSpMkLst>
        </pc:grpChg>
        <pc:grpChg chg="del">
          <ac:chgData name="Mar García Miranda" userId="c18ebe07-b4dd-4859-982c-40d9053cf126" providerId="ADAL" clId="{0A230B10-F9E5-46DC-9436-585266A5B1A3}" dt="2025-04-17T09:07:07.416" v="956" actId="478"/>
          <ac:grpSpMkLst>
            <pc:docMk/>
            <pc:sldMk cId="3064380676" sldId="2147479160"/>
            <ac:grpSpMk id="19" creationId="{D4ED4580-4D54-06F1-C453-FFA29D2854C2}"/>
          </ac:grpSpMkLst>
        </pc:grpChg>
        <pc:picChg chg="add mod">
          <ac:chgData name="Mar García Miranda" userId="c18ebe07-b4dd-4859-982c-40d9053cf126" providerId="ADAL" clId="{0A230B10-F9E5-46DC-9436-585266A5B1A3}" dt="2025-04-17T09:07:46.703" v="970" actId="1076"/>
          <ac:picMkLst>
            <pc:docMk/>
            <pc:sldMk cId="3064380676" sldId="2147479160"/>
            <ac:picMk id="2" creationId="{B85FA41A-C9E2-5BBA-5066-C3E1BD5A82DA}"/>
          </ac:picMkLst>
        </pc:picChg>
        <pc:picChg chg="add mod">
          <ac:chgData name="Mar García Miranda" userId="c18ebe07-b4dd-4859-982c-40d9053cf126" providerId="ADAL" clId="{0A230B10-F9E5-46DC-9436-585266A5B1A3}" dt="2025-04-17T09:07:42.944" v="968" actId="1076"/>
          <ac:picMkLst>
            <pc:docMk/>
            <pc:sldMk cId="3064380676" sldId="2147479160"/>
            <ac:picMk id="4" creationId="{9B1901E5-3177-FFB6-8C59-D28E2D6E1858}"/>
          </ac:picMkLst>
        </pc:picChg>
        <pc:picChg chg="add mod">
          <ac:chgData name="Mar García Miranda" userId="c18ebe07-b4dd-4859-982c-40d9053cf126" providerId="ADAL" clId="{0A230B10-F9E5-46DC-9436-585266A5B1A3}" dt="2025-04-17T09:07:44.397" v="969" actId="1076"/>
          <ac:picMkLst>
            <pc:docMk/>
            <pc:sldMk cId="3064380676" sldId="2147479160"/>
            <ac:picMk id="7" creationId="{E19B6D8E-EC65-20D3-71A9-F8210DFD0F8B}"/>
          </ac:picMkLst>
        </pc:picChg>
        <pc:picChg chg="add mod">
          <ac:chgData name="Mar García Miranda" userId="c18ebe07-b4dd-4859-982c-40d9053cf126" providerId="ADAL" clId="{0A230B10-F9E5-46DC-9436-585266A5B1A3}" dt="2025-04-17T09:08:24.329" v="979" actId="1076"/>
          <ac:picMkLst>
            <pc:docMk/>
            <pc:sldMk cId="3064380676" sldId="2147479160"/>
            <ac:picMk id="9" creationId="{390132D1-0446-70DC-0083-5BEE0DC04CD6}"/>
          </ac:picMkLst>
        </pc:picChg>
        <pc:picChg chg="add mod">
          <ac:chgData name="Mar García Miranda" userId="c18ebe07-b4dd-4859-982c-40d9053cf126" providerId="ADAL" clId="{0A230B10-F9E5-46DC-9436-585266A5B1A3}" dt="2025-04-17T09:08:22.051" v="978" actId="1076"/>
          <ac:picMkLst>
            <pc:docMk/>
            <pc:sldMk cId="3064380676" sldId="2147479160"/>
            <ac:picMk id="10" creationId="{932854FE-1656-4A4B-46B7-8DC17EADDB1C}"/>
          </ac:picMkLst>
        </pc:picChg>
        <pc:picChg chg="del">
          <ac:chgData name="Mar García Miranda" userId="c18ebe07-b4dd-4859-982c-40d9053cf126" providerId="ADAL" clId="{0A230B10-F9E5-46DC-9436-585266A5B1A3}" dt="2025-04-17T09:07:06.485" v="955" actId="478"/>
          <ac:picMkLst>
            <pc:docMk/>
            <pc:sldMk cId="3064380676" sldId="2147479160"/>
            <ac:picMk id="14" creationId="{94D6AB09-72BD-CE96-1CF1-FD097219B7EA}"/>
          </ac:picMkLst>
        </pc:picChg>
        <pc:picChg chg="del">
          <ac:chgData name="Mar García Miranda" userId="c18ebe07-b4dd-4859-982c-40d9053cf126" providerId="ADAL" clId="{0A230B10-F9E5-46DC-9436-585266A5B1A3}" dt="2025-04-17T09:07:04.385" v="953" actId="478"/>
          <ac:picMkLst>
            <pc:docMk/>
            <pc:sldMk cId="3064380676" sldId="2147479160"/>
            <ac:picMk id="23" creationId="{04FB2344-816D-50C5-757C-F02094ACCDD8}"/>
          </ac:picMkLst>
        </pc:picChg>
        <pc:picChg chg="del">
          <ac:chgData name="Mar García Miranda" userId="c18ebe07-b4dd-4859-982c-40d9053cf126" providerId="ADAL" clId="{0A230B10-F9E5-46DC-9436-585266A5B1A3}" dt="2025-04-17T09:07:08.119" v="957" actId="478"/>
          <ac:picMkLst>
            <pc:docMk/>
            <pc:sldMk cId="3064380676" sldId="2147479160"/>
            <ac:picMk id="24" creationId="{86AFDF0E-8315-207B-ADA6-2A9C3028A64F}"/>
          </ac:picMkLst>
        </pc:picChg>
      </pc:sldChg>
      <pc:sldChg chg="addSp delSp modSp add mod">
        <pc:chgData name="Mar García Miranda" userId="c18ebe07-b4dd-4859-982c-40d9053cf126" providerId="ADAL" clId="{0A230B10-F9E5-46DC-9436-585266A5B1A3}" dt="2025-04-17T09:10:00.418" v="1018" actId="12"/>
        <pc:sldMkLst>
          <pc:docMk/>
          <pc:sldMk cId="2119398511" sldId="2147479161"/>
        </pc:sldMkLst>
        <pc:spChg chg="del">
          <ac:chgData name="Mar García Miranda" userId="c18ebe07-b4dd-4859-982c-40d9053cf126" providerId="ADAL" clId="{0A230B10-F9E5-46DC-9436-585266A5B1A3}" dt="2025-04-17T09:09:40.283" v="1014" actId="478"/>
          <ac:spMkLst>
            <pc:docMk/>
            <pc:sldMk cId="2119398511" sldId="2147479161"/>
            <ac:spMk id="12" creationId="{7B7372D3-D518-8952-A516-CC3941FD9881}"/>
          </ac:spMkLst>
        </pc:spChg>
        <pc:spChg chg="add mod">
          <ac:chgData name="Mar García Miranda" userId="c18ebe07-b4dd-4859-982c-40d9053cf126" providerId="ADAL" clId="{0A230B10-F9E5-46DC-9436-585266A5B1A3}" dt="2025-04-17T09:09:40.853" v="1015"/>
          <ac:spMkLst>
            <pc:docMk/>
            <pc:sldMk cId="2119398511" sldId="2147479161"/>
            <ac:spMk id="13" creationId="{9D69927A-6681-1AFD-F8E9-87D3B6E52017}"/>
          </ac:spMkLst>
        </pc:spChg>
        <pc:spChg chg="mod">
          <ac:chgData name="Mar García Miranda" userId="c18ebe07-b4dd-4859-982c-40d9053cf126" providerId="ADAL" clId="{0A230B10-F9E5-46DC-9436-585266A5B1A3}" dt="2025-04-17T09:08:47.683" v="1005" actId="20577"/>
          <ac:spMkLst>
            <pc:docMk/>
            <pc:sldMk cId="2119398511" sldId="2147479161"/>
            <ac:spMk id="244" creationId="{C54AB897-2EDB-E205-2FDA-C6DDE777FF36}"/>
          </ac:spMkLst>
        </pc:spChg>
        <pc:spChg chg="mod">
          <ac:chgData name="Mar García Miranda" userId="c18ebe07-b4dd-4859-982c-40d9053cf126" providerId="ADAL" clId="{0A230B10-F9E5-46DC-9436-585266A5B1A3}" dt="2025-04-17T09:10:00.418" v="1018" actId="12"/>
          <ac:spMkLst>
            <pc:docMk/>
            <pc:sldMk cId="2119398511" sldId="2147479161"/>
            <ac:spMk id="245" creationId="{780DA239-A884-DFD9-E712-BBEA4BA38E31}"/>
          </ac:spMkLst>
        </pc:spChg>
      </pc:sldChg>
      <pc:sldChg chg="addSp delSp modSp add mod">
        <pc:chgData name="Mar García Miranda" userId="c18ebe07-b4dd-4859-982c-40d9053cf126" providerId="ADAL" clId="{0A230B10-F9E5-46DC-9436-585266A5B1A3}" dt="2025-04-17T09:10:22.443" v="1025" actId="478"/>
        <pc:sldMkLst>
          <pc:docMk/>
          <pc:sldMk cId="986553790" sldId="2147479162"/>
        </pc:sldMkLst>
        <pc:spChg chg="del">
          <ac:chgData name="Mar García Miranda" userId="c18ebe07-b4dd-4859-982c-40d9053cf126" providerId="ADAL" clId="{0A230B10-F9E5-46DC-9436-585266A5B1A3}" dt="2025-04-17T09:10:22.443" v="1025" actId="478"/>
          <ac:spMkLst>
            <pc:docMk/>
            <pc:sldMk cId="986553790" sldId="2147479162"/>
            <ac:spMk id="13" creationId="{853A246A-827C-D26D-4854-59357441D0C3}"/>
          </ac:spMkLst>
        </pc:spChg>
        <pc:spChg chg="add mod">
          <ac:chgData name="Mar García Miranda" userId="c18ebe07-b4dd-4859-982c-40d9053cf126" providerId="ADAL" clId="{0A230B10-F9E5-46DC-9436-585266A5B1A3}" dt="2025-04-17T09:10:20.698" v="1024"/>
          <ac:spMkLst>
            <pc:docMk/>
            <pc:sldMk cId="986553790" sldId="2147479162"/>
            <ac:spMk id="14" creationId="{AFF9B59A-B1CE-A4F3-1128-728F12BD29F9}"/>
          </ac:spMkLst>
        </pc:spChg>
        <pc:spChg chg="del">
          <ac:chgData name="Mar García Miranda" userId="c18ebe07-b4dd-4859-982c-40d9053cf126" providerId="ADAL" clId="{0A230B10-F9E5-46DC-9436-585266A5B1A3}" dt="2025-04-17T09:10:07.537" v="1020" actId="478"/>
          <ac:spMkLst>
            <pc:docMk/>
            <pc:sldMk cId="986553790" sldId="2147479162"/>
            <ac:spMk id="245" creationId="{34DFFC0F-905C-F6C2-24AD-8FD0C35705D0}"/>
          </ac:spMkLst>
        </pc:spChg>
        <pc:grpChg chg="del">
          <ac:chgData name="Mar García Miranda" userId="c18ebe07-b4dd-4859-982c-40d9053cf126" providerId="ADAL" clId="{0A230B10-F9E5-46DC-9436-585266A5B1A3}" dt="2025-04-17T09:10:08.943" v="1021" actId="478"/>
          <ac:grpSpMkLst>
            <pc:docMk/>
            <pc:sldMk cId="986553790" sldId="2147479162"/>
            <ac:grpSpMk id="2" creationId="{0DA7F922-C59E-D995-560B-C771AEC4147A}"/>
          </ac:grpSpMkLst>
        </pc:grpChg>
        <pc:grpChg chg="del">
          <ac:chgData name="Mar García Miranda" userId="c18ebe07-b4dd-4859-982c-40d9053cf126" providerId="ADAL" clId="{0A230B10-F9E5-46DC-9436-585266A5B1A3}" dt="2025-04-17T09:10:09.931" v="1022" actId="478"/>
          <ac:grpSpMkLst>
            <pc:docMk/>
            <pc:sldMk cId="986553790" sldId="2147479162"/>
            <ac:grpSpMk id="7" creationId="{8B317803-C442-4F8C-C63A-DC0FFDD1ACE4}"/>
          </ac:grpSpMkLst>
        </pc:grpChg>
        <pc:picChg chg="add mod">
          <ac:chgData name="Mar García Miranda" userId="c18ebe07-b4dd-4859-982c-40d9053cf126" providerId="ADAL" clId="{0A230B10-F9E5-46DC-9436-585266A5B1A3}" dt="2025-04-17T09:10:14.527" v="1023"/>
          <ac:picMkLst>
            <pc:docMk/>
            <pc:sldMk cId="986553790" sldId="2147479162"/>
            <ac:picMk id="12" creationId="{039FC587-5229-C2DA-1470-CF8266C40A7E}"/>
          </ac:picMkLst>
        </pc:picChg>
      </pc:sldChg>
      <pc:sldChg chg="addSp delSp modSp add mod">
        <pc:chgData name="Mar García Miranda" userId="c18ebe07-b4dd-4859-982c-40d9053cf126" providerId="ADAL" clId="{0A230B10-F9E5-46DC-9436-585266A5B1A3}" dt="2025-04-17T09:10:42.857" v="1036"/>
        <pc:sldMkLst>
          <pc:docMk/>
          <pc:sldMk cId="128950673" sldId="2147479163"/>
        </pc:sldMkLst>
        <pc:spChg chg="add del mod">
          <ac:chgData name="Mar García Miranda" userId="c18ebe07-b4dd-4859-982c-40d9053cf126" providerId="ADAL" clId="{0A230B10-F9E5-46DC-9436-585266A5B1A3}" dt="2025-04-17T09:10:39.802" v="1034" actId="478"/>
          <ac:spMkLst>
            <pc:docMk/>
            <pc:sldMk cId="128950673" sldId="2147479163"/>
            <ac:spMk id="3" creationId="{9BA9352D-2CB2-C1EF-2840-0EE8BD9C33A1}"/>
          </ac:spMkLst>
        </pc:spChg>
        <pc:spChg chg="add mod">
          <ac:chgData name="Mar García Miranda" userId="c18ebe07-b4dd-4859-982c-40d9053cf126" providerId="ADAL" clId="{0A230B10-F9E5-46DC-9436-585266A5B1A3}" dt="2025-04-17T09:10:42.857" v="1036"/>
          <ac:spMkLst>
            <pc:docMk/>
            <pc:sldMk cId="128950673" sldId="2147479163"/>
            <ac:spMk id="4" creationId="{E01165AD-132F-4158-C41E-935E9CD132AA}"/>
          </ac:spMkLst>
        </pc:spChg>
        <pc:spChg chg="del">
          <ac:chgData name="Mar García Miranda" userId="c18ebe07-b4dd-4859-982c-40d9053cf126" providerId="ADAL" clId="{0A230B10-F9E5-46DC-9436-585266A5B1A3}" dt="2025-04-17T09:10:42.368" v="1035" actId="478"/>
          <ac:spMkLst>
            <pc:docMk/>
            <pc:sldMk cId="128950673" sldId="2147479163"/>
            <ac:spMk id="14" creationId="{97866ED3-311B-9747-297C-A4ABE24DDCDA}"/>
          </ac:spMkLst>
        </pc:spChg>
        <pc:picChg chg="add mod">
          <ac:chgData name="Mar García Miranda" userId="c18ebe07-b4dd-4859-982c-40d9053cf126" providerId="ADAL" clId="{0A230B10-F9E5-46DC-9436-585266A5B1A3}" dt="2025-04-17T09:10:33.693" v="1031"/>
          <ac:picMkLst>
            <pc:docMk/>
            <pc:sldMk cId="128950673" sldId="2147479163"/>
            <ac:picMk id="2" creationId="{CECFB01B-718A-A743-C536-07394AA4454E}"/>
          </ac:picMkLst>
        </pc:picChg>
        <pc:picChg chg="del">
          <ac:chgData name="Mar García Miranda" userId="c18ebe07-b4dd-4859-982c-40d9053cf126" providerId="ADAL" clId="{0A230B10-F9E5-46DC-9436-585266A5B1A3}" dt="2025-04-17T09:10:33.193" v="1030" actId="478"/>
          <ac:picMkLst>
            <pc:docMk/>
            <pc:sldMk cId="128950673" sldId="2147479163"/>
            <ac:picMk id="12" creationId="{F0DA241F-17F1-D434-98D5-2C1BBE61FAEC}"/>
          </ac:picMkLst>
        </pc:picChg>
      </pc:sldChg>
      <pc:sldChg chg="addSp delSp modSp add mod">
        <pc:chgData name="Mar García Miranda" userId="c18ebe07-b4dd-4859-982c-40d9053cf126" providerId="ADAL" clId="{0A230B10-F9E5-46DC-9436-585266A5B1A3}" dt="2025-04-17T09:11:22.261" v="1049" actId="1076"/>
        <pc:sldMkLst>
          <pc:docMk/>
          <pc:sldMk cId="3087409903" sldId="2147479164"/>
        </pc:sldMkLst>
        <pc:spChg chg="del">
          <ac:chgData name="Mar García Miranda" userId="c18ebe07-b4dd-4859-982c-40d9053cf126" providerId="ADAL" clId="{0A230B10-F9E5-46DC-9436-585266A5B1A3}" dt="2025-04-17T09:11:09.811" v="1046" actId="478"/>
          <ac:spMkLst>
            <pc:docMk/>
            <pc:sldMk cId="3087409903" sldId="2147479164"/>
            <ac:spMk id="4" creationId="{6B69EF2B-B9FE-9A26-299E-D529DEB687E5}"/>
          </ac:spMkLst>
        </pc:spChg>
        <pc:spChg chg="mod">
          <ac:chgData name="Mar García Miranda" userId="c18ebe07-b4dd-4859-982c-40d9053cf126" providerId="ADAL" clId="{0A230B10-F9E5-46DC-9436-585266A5B1A3}" dt="2025-04-17T09:11:01.633" v="1042"/>
          <ac:spMkLst>
            <pc:docMk/>
            <pc:sldMk cId="3087409903" sldId="2147479164"/>
            <ac:spMk id="5" creationId="{EA17C807-4994-2A97-47A1-08EA5007D367}"/>
          </ac:spMkLst>
        </pc:spChg>
        <pc:spChg chg="mod">
          <ac:chgData name="Mar García Miranda" userId="c18ebe07-b4dd-4859-982c-40d9053cf126" providerId="ADAL" clId="{0A230B10-F9E5-46DC-9436-585266A5B1A3}" dt="2025-04-17T09:11:01.633" v="1042"/>
          <ac:spMkLst>
            <pc:docMk/>
            <pc:sldMk cId="3087409903" sldId="2147479164"/>
            <ac:spMk id="6" creationId="{B80AA772-C120-9FD1-CDE9-076457151C7D}"/>
          </ac:spMkLst>
        </pc:spChg>
        <pc:spChg chg="mod">
          <ac:chgData name="Mar García Miranda" userId="c18ebe07-b4dd-4859-982c-40d9053cf126" providerId="ADAL" clId="{0A230B10-F9E5-46DC-9436-585266A5B1A3}" dt="2025-04-17T09:11:06.112" v="1044"/>
          <ac:spMkLst>
            <pc:docMk/>
            <pc:sldMk cId="3087409903" sldId="2147479164"/>
            <ac:spMk id="8" creationId="{E4741A60-6E17-5574-FA79-9FDEEC2FBF9A}"/>
          </ac:spMkLst>
        </pc:spChg>
        <pc:spChg chg="mod">
          <ac:chgData name="Mar García Miranda" userId="c18ebe07-b4dd-4859-982c-40d9053cf126" providerId="ADAL" clId="{0A230B10-F9E5-46DC-9436-585266A5B1A3}" dt="2025-04-17T09:11:06.112" v="1044"/>
          <ac:spMkLst>
            <pc:docMk/>
            <pc:sldMk cId="3087409903" sldId="2147479164"/>
            <ac:spMk id="9" creationId="{D4E216D0-9E66-EEF5-4523-870D41013666}"/>
          </ac:spMkLst>
        </pc:spChg>
        <pc:spChg chg="mod">
          <ac:chgData name="Mar García Miranda" userId="c18ebe07-b4dd-4859-982c-40d9053cf126" providerId="ADAL" clId="{0A230B10-F9E5-46DC-9436-585266A5B1A3}" dt="2025-04-17T09:11:06.112" v="1044"/>
          <ac:spMkLst>
            <pc:docMk/>
            <pc:sldMk cId="3087409903" sldId="2147479164"/>
            <ac:spMk id="10" creationId="{0780F6DF-EBCD-8792-B8D8-330F0EF5677D}"/>
          </ac:spMkLst>
        </pc:spChg>
        <pc:spChg chg="mod">
          <ac:chgData name="Mar García Miranda" userId="c18ebe07-b4dd-4859-982c-40d9053cf126" providerId="ADAL" clId="{0A230B10-F9E5-46DC-9436-585266A5B1A3}" dt="2025-04-17T09:11:06.112" v="1044"/>
          <ac:spMkLst>
            <pc:docMk/>
            <pc:sldMk cId="3087409903" sldId="2147479164"/>
            <ac:spMk id="11" creationId="{2A4F2F92-5887-3AAC-72C4-B76B8503A2EB}"/>
          </ac:spMkLst>
        </pc:spChg>
        <pc:spChg chg="add mod">
          <ac:chgData name="Mar García Miranda" userId="c18ebe07-b4dd-4859-982c-40d9053cf126" providerId="ADAL" clId="{0A230B10-F9E5-46DC-9436-585266A5B1A3}" dt="2025-04-17T09:11:22.261" v="1049" actId="1076"/>
          <ac:spMkLst>
            <pc:docMk/>
            <pc:sldMk cId="3087409903" sldId="2147479164"/>
            <ac:spMk id="14" creationId="{99B06F5F-7CBC-968D-2CD4-1C319760137B}"/>
          </ac:spMkLst>
        </pc:spChg>
        <pc:grpChg chg="add del mod">
          <ac:chgData name="Mar García Miranda" userId="c18ebe07-b4dd-4859-982c-40d9053cf126" providerId="ADAL" clId="{0A230B10-F9E5-46DC-9436-585266A5B1A3}" dt="2025-04-17T09:11:02.499" v="1043" actId="478"/>
          <ac:grpSpMkLst>
            <pc:docMk/>
            <pc:sldMk cId="3087409903" sldId="2147479164"/>
            <ac:grpSpMk id="3" creationId="{865B90E9-CA82-1F97-A518-3915113A29CE}"/>
          </ac:grpSpMkLst>
        </pc:grpChg>
        <pc:grpChg chg="add mod">
          <ac:chgData name="Mar García Miranda" userId="c18ebe07-b4dd-4859-982c-40d9053cf126" providerId="ADAL" clId="{0A230B10-F9E5-46DC-9436-585266A5B1A3}" dt="2025-04-17T09:11:07.647" v="1045" actId="1076"/>
          <ac:grpSpMkLst>
            <pc:docMk/>
            <pc:sldMk cId="3087409903" sldId="2147479164"/>
            <ac:grpSpMk id="7" creationId="{842B298B-0FE6-9338-F35C-FA9C122ECE9E}"/>
          </ac:grpSpMkLst>
        </pc:grpChg>
        <pc:picChg chg="del">
          <ac:chgData name="Mar García Miranda" userId="c18ebe07-b4dd-4859-982c-40d9053cf126" providerId="ADAL" clId="{0A230B10-F9E5-46DC-9436-585266A5B1A3}" dt="2025-04-17T09:10:53.460" v="1039" actId="478"/>
          <ac:picMkLst>
            <pc:docMk/>
            <pc:sldMk cId="3087409903" sldId="2147479164"/>
            <ac:picMk id="2" creationId="{3AC2F7B8-CAB8-4328-7657-254B210848A3}"/>
          </ac:picMkLst>
        </pc:picChg>
        <pc:picChg chg="mod">
          <ac:chgData name="Mar García Miranda" userId="c18ebe07-b4dd-4859-982c-40d9053cf126" providerId="ADAL" clId="{0A230B10-F9E5-46DC-9436-585266A5B1A3}" dt="2025-04-17T09:11:13.177" v="1047" actId="1076"/>
          <ac:picMkLst>
            <pc:docMk/>
            <pc:sldMk cId="3087409903" sldId="2147479164"/>
            <ac:picMk id="12" creationId="{F5D9EA4E-C353-EF56-B872-3882867031F2}"/>
          </ac:picMkLst>
        </pc:picChg>
        <pc:picChg chg="mod">
          <ac:chgData name="Mar García Miranda" userId="c18ebe07-b4dd-4859-982c-40d9053cf126" providerId="ADAL" clId="{0A230B10-F9E5-46DC-9436-585266A5B1A3}" dt="2025-04-17T09:11:06.112" v="1044"/>
          <ac:picMkLst>
            <pc:docMk/>
            <pc:sldMk cId="3087409903" sldId="2147479164"/>
            <ac:picMk id="13" creationId="{32D85533-1E06-D74B-3943-217A83740D99}"/>
          </ac:picMkLst>
        </pc:picChg>
      </pc:sldChg>
      <pc:sldChg chg="addSp delSp modSp add mod">
        <pc:chgData name="Mar García Miranda" userId="c18ebe07-b4dd-4859-982c-40d9053cf126" providerId="ADAL" clId="{0A230B10-F9E5-46DC-9436-585266A5B1A3}" dt="2025-04-17T09:12:12.502" v="1061" actId="1076"/>
        <pc:sldMkLst>
          <pc:docMk/>
          <pc:sldMk cId="345346476" sldId="2147479165"/>
        </pc:sldMkLst>
        <pc:spChg chg="mod">
          <ac:chgData name="Mar García Miranda" userId="c18ebe07-b4dd-4859-982c-40d9053cf126" providerId="ADAL" clId="{0A230B10-F9E5-46DC-9436-585266A5B1A3}" dt="2025-04-17T09:11:43.711" v="1054"/>
          <ac:spMkLst>
            <pc:docMk/>
            <pc:sldMk cId="345346476" sldId="2147479165"/>
            <ac:spMk id="3" creationId="{33212B75-0EE3-CE1B-F08A-B5FA03F52558}"/>
          </ac:spMkLst>
        </pc:spChg>
        <pc:spChg chg="mod">
          <ac:chgData name="Mar García Miranda" userId="c18ebe07-b4dd-4859-982c-40d9053cf126" providerId="ADAL" clId="{0A230B10-F9E5-46DC-9436-585266A5B1A3}" dt="2025-04-17T09:11:43.711" v="1054"/>
          <ac:spMkLst>
            <pc:docMk/>
            <pc:sldMk cId="345346476" sldId="2147479165"/>
            <ac:spMk id="4" creationId="{AA620731-B802-45D4-EF89-DB4FCE5AFFC2}"/>
          </ac:spMkLst>
        </pc:spChg>
        <pc:spChg chg="mod">
          <ac:chgData name="Mar García Miranda" userId="c18ebe07-b4dd-4859-982c-40d9053cf126" providerId="ADAL" clId="{0A230B10-F9E5-46DC-9436-585266A5B1A3}" dt="2025-04-17T09:11:43.711" v="1054"/>
          <ac:spMkLst>
            <pc:docMk/>
            <pc:sldMk cId="345346476" sldId="2147479165"/>
            <ac:spMk id="5" creationId="{C1B8F7BE-B22A-5DAB-96E4-C2429A9D84BC}"/>
          </ac:spMkLst>
        </pc:spChg>
        <pc:spChg chg="add del mod">
          <ac:chgData name="Mar García Miranda" userId="c18ebe07-b4dd-4859-982c-40d9053cf126" providerId="ADAL" clId="{0A230B10-F9E5-46DC-9436-585266A5B1A3}" dt="2025-04-17T09:12:03.341" v="1059" actId="478"/>
          <ac:spMkLst>
            <pc:docMk/>
            <pc:sldMk cId="345346476" sldId="2147479165"/>
            <ac:spMk id="16" creationId="{EEEE99AE-6974-34E3-CC86-96716B6FB1C4}"/>
          </ac:spMkLst>
        </pc:spChg>
        <pc:spChg chg="add mod">
          <ac:chgData name="Mar García Miranda" userId="c18ebe07-b4dd-4859-982c-40d9053cf126" providerId="ADAL" clId="{0A230B10-F9E5-46DC-9436-585266A5B1A3}" dt="2025-04-17T09:12:12.502" v="1061" actId="1076"/>
          <ac:spMkLst>
            <pc:docMk/>
            <pc:sldMk cId="345346476" sldId="2147479165"/>
            <ac:spMk id="17" creationId="{565DDC42-19CA-6A49-8773-8D505EC2EA87}"/>
          </ac:spMkLst>
        </pc:spChg>
        <pc:grpChg chg="add mod">
          <ac:chgData name="Mar García Miranda" userId="c18ebe07-b4dd-4859-982c-40d9053cf126" providerId="ADAL" clId="{0A230B10-F9E5-46DC-9436-585266A5B1A3}" dt="2025-04-17T09:11:47.241" v="1055" actId="1076"/>
          <ac:grpSpMkLst>
            <pc:docMk/>
            <pc:sldMk cId="345346476" sldId="2147479165"/>
            <ac:grpSpMk id="2" creationId="{41CB6068-98CD-1CE2-E2AA-4D4BA102BCE5}"/>
          </ac:grpSpMkLst>
        </pc:grpChg>
        <pc:grpChg chg="del mod">
          <ac:chgData name="Mar García Miranda" userId="c18ebe07-b4dd-4859-982c-40d9053cf126" providerId="ADAL" clId="{0A230B10-F9E5-46DC-9436-585266A5B1A3}" dt="2025-04-17T09:11:42.522" v="1053" actId="478"/>
          <ac:grpSpMkLst>
            <pc:docMk/>
            <pc:sldMk cId="345346476" sldId="2147479165"/>
            <ac:grpSpMk id="7" creationId="{841C5B36-FE3F-ACEB-3A09-D40BAC204800}"/>
          </ac:grpSpMkLst>
        </pc:grpChg>
        <pc:picChg chg="mod">
          <ac:chgData name="Mar García Miranda" userId="c18ebe07-b4dd-4859-982c-40d9053cf126" providerId="ADAL" clId="{0A230B10-F9E5-46DC-9436-585266A5B1A3}" dt="2025-04-17T09:11:50.987" v="1056" actId="1076"/>
          <ac:picMkLst>
            <pc:docMk/>
            <pc:sldMk cId="345346476" sldId="2147479165"/>
            <ac:picMk id="6" creationId="{6DA21EDF-6149-AF36-BD1F-7586710B8775}"/>
          </ac:picMkLst>
        </pc:picChg>
        <pc:picChg chg="mod">
          <ac:chgData name="Mar García Miranda" userId="c18ebe07-b4dd-4859-982c-40d9053cf126" providerId="ADAL" clId="{0A230B10-F9E5-46DC-9436-585266A5B1A3}" dt="2025-04-17T09:11:43.711" v="1054"/>
          <ac:picMkLst>
            <pc:docMk/>
            <pc:sldMk cId="345346476" sldId="2147479165"/>
            <ac:picMk id="15" creationId="{1A8DED4F-EFC1-90BD-3078-F00AEEAE83DF}"/>
          </ac:picMkLst>
        </pc:picChg>
      </pc:sldChg>
      <pc:sldChg chg="add del">
        <pc:chgData name="Mar García Miranda" userId="c18ebe07-b4dd-4859-982c-40d9053cf126" providerId="ADAL" clId="{0A230B10-F9E5-46DC-9436-585266A5B1A3}" dt="2025-04-17T09:12:29.074" v="1064" actId="47"/>
        <pc:sldMkLst>
          <pc:docMk/>
          <pc:sldMk cId="1689505156" sldId="2147479166"/>
        </pc:sldMkLst>
      </pc:sldChg>
      <pc:sldChg chg="addSp delSp modSp add mod">
        <pc:chgData name="Mar García Miranda" userId="c18ebe07-b4dd-4859-982c-40d9053cf126" providerId="ADAL" clId="{0A230B10-F9E5-46DC-9436-585266A5B1A3}" dt="2025-04-17T09:13:51.665" v="1119" actId="20577"/>
        <pc:sldMkLst>
          <pc:docMk/>
          <pc:sldMk cId="2285027078" sldId="2147479166"/>
        </pc:sldMkLst>
        <pc:spChg chg="add mod">
          <ac:chgData name="Mar García Miranda" userId="c18ebe07-b4dd-4859-982c-40d9053cf126" providerId="ADAL" clId="{0A230B10-F9E5-46DC-9436-585266A5B1A3}" dt="2025-04-17T09:13:46.171" v="1116"/>
          <ac:spMkLst>
            <pc:docMk/>
            <pc:sldMk cId="2285027078" sldId="2147479166"/>
            <ac:spMk id="2" creationId="{31EBD640-42EF-F6B1-EBE5-CCA57BE14635}"/>
          </ac:spMkLst>
        </pc:spChg>
        <pc:spChg chg="del">
          <ac:chgData name="Mar García Miranda" userId="c18ebe07-b4dd-4859-982c-40d9053cf126" providerId="ADAL" clId="{0A230B10-F9E5-46DC-9436-585266A5B1A3}" dt="2025-04-17T09:13:41.451" v="1115" actId="478"/>
          <ac:spMkLst>
            <pc:docMk/>
            <pc:sldMk cId="2285027078" sldId="2147479166"/>
            <ac:spMk id="12" creationId="{9C3D2960-E402-214A-BB63-8BBF40EBCA31}"/>
          </ac:spMkLst>
        </pc:spChg>
        <pc:spChg chg="mod">
          <ac:chgData name="Mar García Miranda" userId="c18ebe07-b4dd-4859-982c-40d9053cf126" providerId="ADAL" clId="{0A230B10-F9E5-46DC-9436-585266A5B1A3}" dt="2025-04-17T09:13:51.665" v="1119" actId="20577"/>
          <ac:spMkLst>
            <pc:docMk/>
            <pc:sldMk cId="2285027078" sldId="2147479166"/>
            <ac:spMk id="244" creationId="{3156E8D6-CDEE-8701-D898-C907488C2CB2}"/>
          </ac:spMkLst>
        </pc:spChg>
        <pc:spChg chg="mod">
          <ac:chgData name="Mar García Miranda" userId="c18ebe07-b4dd-4859-982c-40d9053cf126" providerId="ADAL" clId="{0A230B10-F9E5-46DC-9436-585266A5B1A3}" dt="2025-04-17T09:13:35.069" v="1114" actId="207"/>
          <ac:spMkLst>
            <pc:docMk/>
            <pc:sldMk cId="2285027078" sldId="2147479166"/>
            <ac:spMk id="245" creationId="{49F4359C-5841-B0A2-F42F-6C65F8B6A94A}"/>
          </ac:spMkLst>
        </pc:spChg>
      </pc:sldChg>
      <pc:sldMasterChg chg="delSldLayout">
        <pc:chgData name="Mar García Miranda" userId="c18ebe07-b4dd-4859-982c-40d9053cf126" providerId="ADAL" clId="{0A230B10-F9E5-46DC-9436-585266A5B1A3}" dt="2025-04-17T09:13:48.024" v="1117" actId="47"/>
        <pc:sldMasterMkLst>
          <pc:docMk/>
          <pc:sldMasterMk cId="0" sldId="2147483648"/>
        </pc:sldMasterMkLst>
        <pc:sldLayoutChg chg="del">
          <pc:chgData name="Mar García Miranda" userId="c18ebe07-b4dd-4859-982c-40d9053cf126" providerId="ADAL" clId="{0A230B10-F9E5-46DC-9436-585266A5B1A3}" dt="2025-04-17T09:13:48.024" v="1117" actId="47"/>
          <pc:sldLayoutMkLst>
            <pc:docMk/>
            <pc:sldMasterMk cId="0" sldId="2147483648"/>
            <pc:sldLayoutMk cId="252822347" sldId="2147483660"/>
          </pc:sldLayoutMkLst>
        </pc:sldLayoutChg>
        <pc:sldLayoutChg chg="del">
          <pc:chgData name="Mar García Miranda" userId="c18ebe07-b4dd-4859-982c-40d9053cf126" providerId="ADAL" clId="{0A230B10-F9E5-46DC-9436-585266A5B1A3}" dt="2025-04-17T09:12:15.670" v="1062" actId="47"/>
          <pc:sldLayoutMkLst>
            <pc:docMk/>
            <pc:sldMasterMk cId="0" sldId="2147483648"/>
            <pc:sldLayoutMk cId="3255709273" sldId="2147483661"/>
          </pc:sldLayoutMkLst>
        </pc:sldLayoutChg>
        <pc:sldLayoutChg chg="del">
          <pc:chgData name="Mar García Miranda" userId="c18ebe07-b4dd-4859-982c-40d9053cf126" providerId="ADAL" clId="{0A230B10-F9E5-46DC-9436-585266A5B1A3}" dt="2025-04-17T09:10:44.813" v="1037" actId="47"/>
          <pc:sldLayoutMkLst>
            <pc:docMk/>
            <pc:sldMasterMk cId="0" sldId="2147483648"/>
            <pc:sldLayoutMk cId="2493441685"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TIPOS DE PSORIASIS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 </a:t>
            </a:r>
            <a:r>
              <a:rPr lang="es-ES" b="1"/>
              <a:t>psoriasis</a:t>
            </a:r>
            <a:r>
              <a:rPr lang="es-ES"/>
              <a:t> se presenta en varias formas clínicas, cada una con características distintivas: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s-ES"/>
              <a:t>1. </a:t>
            </a:r>
            <a:r>
              <a:rPr lang="es-ES" b="1"/>
              <a:t>Psoriasis en placas</a:t>
            </a:r>
            <a:r>
              <a:rPr lang="es-ES"/>
              <a:t>: Es la forma más común, afectando al 90% de los adultos con psoriasis. Se caracteriza por placas eritematosas bien delimitadas con escamas plateadas.</a:t>
            </a:r>
            <a:r>
              <a:rPr lang="es-ES" b="1" baseline="30000"/>
              <a:t>[1-2]</a:t>
            </a:r>
            <a:endParaRPr/>
          </a:p>
          <a:p>
            <a:pPr marL="0" lvl="0" indent="0" algn="l" rtl="0">
              <a:spcBef>
                <a:spcPts val="0"/>
              </a:spcBef>
              <a:spcAft>
                <a:spcPts val="0"/>
              </a:spcAft>
              <a:buNone/>
            </a:pPr>
            <a:r>
              <a:rPr lang="es-ES"/>
              <a:t>2. </a:t>
            </a:r>
            <a:r>
              <a:rPr lang="es-ES" b="1"/>
              <a:t>Psoriasis guttata</a:t>
            </a:r>
            <a:r>
              <a:rPr lang="es-ES"/>
              <a:t>: Se presenta como pequeñas lesiones en forma de gota, generalmente desencadenadas por infecciones estreptocócicas.</a:t>
            </a:r>
            <a:r>
              <a:rPr lang="es-ES" b="1" baseline="30000"/>
              <a:t>[2-3]</a:t>
            </a:r>
            <a:endParaRPr/>
          </a:p>
          <a:p>
            <a:pPr marL="0" lvl="0" indent="0" algn="l" rtl="0">
              <a:spcBef>
                <a:spcPts val="0"/>
              </a:spcBef>
              <a:spcAft>
                <a:spcPts val="0"/>
              </a:spcAft>
              <a:buNone/>
            </a:pPr>
            <a:r>
              <a:rPr lang="es-ES"/>
              <a:t>3. </a:t>
            </a:r>
            <a:r>
              <a:rPr lang="es-ES" b="1"/>
              <a:t>Psoriasis pustulosa</a:t>
            </a:r>
            <a:r>
              <a:rPr lang="es-ES"/>
              <a:t>: Incluye subtipos como la psoriasis pustulosa generalizada (GPP) y la pustulosis palmoplantar. Se caracteriza por la presencia de pústulas estériles llenas de neutrófilos.</a:t>
            </a:r>
            <a:r>
              <a:rPr lang="es-ES" b="1" baseline="30000"/>
              <a:t>[4-5]</a:t>
            </a:r>
            <a:endParaRPr/>
          </a:p>
          <a:p>
            <a:pPr marL="0" lvl="0" indent="0" algn="l" rtl="0">
              <a:spcBef>
                <a:spcPts val="0"/>
              </a:spcBef>
              <a:spcAft>
                <a:spcPts val="0"/>
              </a:spcAft>
              <a:buNone/>
            </a:pPr>
            <a:r>
              <a:rPr lang="es-ES"/>
              <a:t>4. </a:t>
            </a:r>
            <a:r>
              <a:rPr lang="es-ES" b="1"/>
              <a:t>Psoriasis eritrodérmica</a:t>
            </a:r>
            <a:r>
              <a:rPr lang="es-ES"/>
              <a:t>: Es una forma grave que afecta la mayor parte de la superficie corporal, causando enrojecimiento y descamación generalizada.</a:t>
            </a:r>
            <a:r>
              <a:rPr lang="es-ES" b="1" baseline="30000"/>
              <a:t>[2][6]</a:t>
            </a:r>
            <a:endParaRPr/>
          </a:p>
          <a:p>
            <a:pPr marL="0" lvl="0" indent="0" algn="l" rtl="0">
              <a:spcBef>
                <a:spcPts val="0"/>
              </a:spcBef>
              <a:spcAft>
                <a:spcPts val="0"/>
              </a:spcAft>
              <a:buNone/>
            </a:pPr>
            <a:r>
              <a:rPr lang="es-ES"/>
              <a:t>5. </a:t>
            </a:r>
            <a:r>
              <a:rPr lang="es-ES" b="1"/>
              <a:t>Psoriasis inversa</a:t>
            </a:r>
            <a:r>
              <a:rPr lang="es-ES"/>
              <a:t>: Afecta los pliegues cutáneos como las axilas, ingles y debajo de los senos, presentando lesiones eritematosas sin escamas.</a:t>
            </a:r>
            <a:r>
              <a:rPr lang="es-ES" b="1" baseline="30000"/>
              <a:t>[2][6]</a:t>
            </a:r>
            <a:endParaRPr/>
          </a:p>
          <a:p>
            <a:pPr marL="0" lvl="0" indent="0" algn="l" rtl="0">
              <a:spcBef>
                <a:spcPts val="0"/>
              </a:spcBef>
              <a:spcAft>
                <a:spcPts val="0"/>
              </a:spcAft>
              <a:buNone/>
            </a:pPr>
            <a:r>
              <a:rPr lang="es-ES"/>
              <a:t>6. </a:t>
            </a:r>
            <a:r>
              <a:rPr lang="es-ES" b="1"/>
              <a:t>Psoriasis ungueal</a:t>
            </a:r>
            <a:r>
              <a:rPr lang="es-ES"/>
              <a:t>: Afecta las uñas, causando cambios como pitting, onicólisis y decoloración.</a:t>
            </a:r>
            <a:r>
              <a:rPr lang="es-ES" b="1" baseline="30000"/>
              <a:t>[1-2]</a:t>
            </a:r>
            <a:endParaRPr/>
          </a:p>
          <a:p>
            <a:pPr marL="0" lvl="0" indent="0" algn="l" rtl="0">
              <a:spcBef>
                <a:spcPts val="0"/>
              </a:spcBef>
              <a:spcAft>
                <a:spcPts val="0"/>
              </a:spcAft>
              <a:buNone/>
            </a:pPr>
            <a:endParaRPr b="1" baseline="30000"/>
          </a:p>
          <a:p>
            <a:pPr marL="0" lvl="0" indent="0" algn="l" rtl="0">
              <a:spcBef>
                <a:spcPts val="0"/>
              </a:spcBef>
              <a:spcAft>
                <a:spcPts val="0"/>
              </a:spcAft>
              <a:buNone/>
            </a:pPr>
            <a:endParaRPr b="1" baseline="30000"/>
          </a:p>
          <a:p>
            <a:pPr marL="0" marR="0" lvl="0" indent="0" algn="l" rtl="0">
              <a:lnSpc>
                <a:spcPct val="100000"/>
              </a:lnSpc>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None/>
            </a:pPr>
            <a:endParaRPr b="1" baseline="30000"/>
          </a:p>
          <a:p>
            <a:pPr marL="228600" lvl="0" indent="-228600" algn="l" rtl="0">
              <a:spcBef>
                <a:spcPts val="0"/>
              </a:spcBef>
              <a:spcAft>
                <a:spcPts val="0"/>
              </a:spcAft>
              <a:buClr>
                <a:schemeClr val="dk1"/>
              </a:buClr>
              <a:buSzPts val="1200"/>
              <a:buFont typeface="Calibri"/>
              <a:buAutoNum type="arabicPeriod"/>
            </a:pPr>
            <a:r>
              <a:rPr lang="es-ES"/>
              <a:t>Garner KK, Hoy KDS, Carpenter AM. Psoriasis: recognition and management strategies. Am Fam Physician. 2023;108(6):562-73.</a:t>
            </a:r>
            <a:endParaRPr/>
          </a:p>
          <a:p>
            <a:pPr marL="228600" lvl="0" indent="-228600" algn="l" rtl="0">
              <a:spcBef>
                <a:spcPts val="0"/>
              </a:spcBef>
              <a:spcAft>
                <a:spcPts val="0"/>
              </a:spcAft>
              <a:buClr>
                <a:schemeClr val="dk1"/>
              </a:buClr>
              <a:buSzPts val="1200"/>
              <a:buFont typeface="Calibri"/>
              <a:buAutoNum type="arabicPeriod"/>
            </a:pPr>
            <a:r>
              <a:rPr lang="es-ES"/>
              <a:t>Raharja A, Mahil SK, Barker JN. Psoriasis: a brief overview. Clin Med (Lond). 2021;21(3):170-3. doi:10.7861/clinmed.2021-0257.</a:t>
            </a:r>
            <a:endParaRPr/>
          </a:p>
          <a:p>
            <a:pPr marL="228600" lvl="0" indent="-228600" algn="l" rtl="0">
              <a:spcBef>
                <a:spcPts val="0"/>
              </a:spcBef>
              <a:spcAft>
                <a:spcPts val="0"/>
              </a:spcAft>
              <a:buClr>
                <a:schemeClr val="dk1"/>
              </a:buClr>
              <a:buSzPts val="1200"/>
              <a:buFont typeface="Calibri"/>
              <a:buAutoNum type="arabicPeriod"/>
            </a:pPr>
            <a:r>
              <a:rPr lang="es-ES"/>
              <a:t>Raychaudhuri SK, Maverakis E, Raychaudhuri SP. Diagnosis and classification of psoriasis. Autoimmun Rev. 2014;13(4-5):490-5. doi:10.1016/j.autrev.2014.01.008.</a:t>
            </a:r>
            <a:endParaRPr/>
          </a:p>
          <a:p>
            <a:pPr marL="228600" lvl="0" indent="-228600" algn="l" rtl="0">
              <a:spcBef>
                <a:spcPts val="0"/>
              </a:spcBef>
              <a:spcAft>
                <a:spcPts val="0"/>
              </a:spcAft>
              <a:buClr>
                <a:schemeClr val="dk1"/>
              </a:buClr>
              <a:buSzPts val="1200"/>
              <a:buFont typeface="Calibri"/>
              <a:buAutoNum type="arabicPeriod"/>
            </a:pPr>
            <a:r>
              <a:rPr lang="es-ES"/>
              <a:t>Yang SF, Lin MH, Chou PC, et al. Genetics of generalized pustular psoriasis: current understanding and implications for future therapeutics. Genes. 2023;14(6):1297. doi:10.3390/genes14061297.</a:t>
            </a:r>
            <a:endParaRPr/>
          </a:p>
          <a:p>
            <a:pPr marL="228600" lvl="0" indent="-228600" algn="l" rtl="0">
              <a:spcBef>
                <a:spcPts val="0"/>
              </a:spcBef>
              <a:spcAft>
                <a:spcPts val="0"/>
              </a:spcAft>
              <a:buClr>
                <a:schemeClr val="dk1"/>
              </a:buClr>
              <a:buSzPts val="1200"/>
              <a:buFont typeface="Calibri"/>
              <a:buAutoNum type="arabicPeriod"/>
            </a:pPr>
            <a:r>
              <a:rPr lang="es-ES"/>
              <a:t>Twelves S, Mostafa A, Dand N, et al. Clinical and genetic differences between pustular psoriasis subtypes. J Allergy Clin Immunol. 2019;143(3):1021-6. doi:10.1016/j.jaci.2018.06.038.</a:t>
            </a:r>
            <a:endParaRPr/>
          </a:p>
          <a:p>
            <a:pPr marL="228600" lvl="0" indent="-228600" algn="l" rtl="0">
              <a:spcBef>
                <a:spcPts val="0"/>
              </a:spcBef>
              <a:spcAft>
                <a:spcPts val="0"/>
              </a:spcAft>
              <a:buClr>
                <a:schemeClr val="dk1"/>
              </a:buClr>
              <a:buSzPts val="1200"/>
              <a:buFont typeface="Calibri"/>
              <a:buAutoNum type="arabicPeriod"/>
            </a:pPr>
            <a:r>
              <a:rPr lang="es-ES"/>
              <a:t>Weigle N, McBane S. Psoriasis. Am Fam Physician. 2013;87(9):626-33.</a:t>
            </a:r>
            <a:endParaRPr/>
          </a:p>
          <a:p>
            <a:pPr marL="0" lvl="0" indent="0" algn="l" rtl="0">
              <a:spcBef>
                <a:spcPts val="0"/>
              </a:spcBef>
              <a:spcAft>
                <a:spcPts val="0"/>
              </a:spcAft>
              <a:buNone/>
            </a:pPr>
            <a:endParaRPr/>
          </a:p>
        </p:txBody>
      </p:sp>
      <p:sp>
        <p:nvSpPr>
          <p:cNvPr id="1057" name="Google Shape;105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b="1"/>
              <a:t>Definición, incidencia y prevalencia de psoriasis</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s-ES" sz="1200"/>
              <a:t>La </a:t>
            </a:r>
            <a:r>
              <a:rPr lang="es-ES" sz="1200" b="1"/>
              <a:t>psoriasis</a:t>
            </a:r>
            <a:r>
              <a:rPr lang="es-ES" sz="1200"/>
              <a:t> es una enfermedad inflamatoria crónica de la piel y sistémica, mediada por el sistema inmunológico. Se caracteriza por la presencia de placas eritematosas bien delimitadas con escamas plateadas, comúnmente localizadas en el cuero cabelludo, codos, rodillas y región presacral, aunque puede afectar cualquier área de la piel, incluyendo palmas, plantas, uñas y genitales. La psoriasis puede presentarse en varias formas, siendo la más común la psoriasis en placas.</a:t>
            </a:r>
            <a:r>
              <a:rPr lang="es-ES" sz="1200" b="1" baseline="30000"/>
              <a:t>[1-3]</a:t>
            </a:r>
            <a:endParaRPr sz="1200"/>
          </a:p>
          <a:p>
            <a:pPr marL="0" lvl="0" indent="0" algn="l" rtl="0">
              <a:spcBef>
                <a:spcPts val="0"/>
              </a:spcBef>
              <a:spcAft>
                <a:spcPts val="0"/>
              </a:spcAft>
              <a:buNone/>
            </a:pPr>
            <a:r>
              <a:rPr lang="es-ES" sz="1200" b="1"/>
              <a:t>Incidencia y prevalencia</a:t>
            </a:r>
            <a:r>
              <a:rPr lang="es-ES" sz="1200"/>
              <a:t> </a:t>
            </a:r>
            <a:r>
              <a:rPr lang="es-ES" sz="1200" b="1" baseline="30000"/>
              <a:t>[3-7]</a:t>
            </a:r>
            <a:endParaRPr/>
          </a:p>
          <a:p>
            <a:pPr marL="0" lvl="0" indent="0" algn="l" rtl="0">
              <a:spcBef>
                <a:spcPts val="0"/>
              </a:spcBef>
              <a:spcAft>
                <a:spcPts val="0"/>
              </a:spcAft>
              <a:buNone/>
            </a:pPr>
            <a:endParaRPr sz="1200" b="1" baseline="30000"/>
          </a:p>
          <a:p>
            <a:pPr marL="0" lvl="0" indent="0" algn="l" rtl="0">
              <a:spcBef>
                <a:spcPts val="0"/>
              </a:spcBef>
              <a:spcAft>
                <a:spcPts val="0"/>
              </a:spcAft>
              <a:buClr>
                <a:schemeClr val="dk1"/>
              </a:buClr>
              <a:buSzPts val="1200"/>
              <a:buFont typeface="Calibri"/>
              <a:buNone/>
            </a:pPr>
            <a:r>
              <a:rPr lang="es-ES" sz="1200"/>
              <a:t>Afecta aproximadamente al 2-4% de la población mundial. En los Estados Unidos, la prevalencia es del 3.2% de la población, incluyendo el 1% de los niños. </a:t>
            </a:r>
            <a:endParaRPr/>
          </a:p>
          <a:p>
            <a:pPr marL="0" lvl="0" indent="0" algn="l" rtl="0">
              <a:spcBef>
                <a:spcPts val="0"/>
              </a:spcBef>
              <a:spcAft>
                <a:spcPts val="0"/>
              </a:spcAft>
              <a:buClr>
                <a:schemeClr val="dk1"/>
              </a:buClr>
              <a:buSzPts val="1200"/>
              <a:buFont typeface="Calibri"/>
              <a:buNone/>
            </a:pPr>
            <a:r>
              <a:rPr lang="es-ES" sz="1200"/>
              <a:t>A nivel global, la prevalencia varía significativamente según la región geográfica, siendo más alta en países de altos ingresos y en regiones con poblaciones más envejecidas. P. ej., en Ontario, Canadá, la prevalencia ajustada por edad y sexo aumentó de 1,74 % a 2,32 % entre el 2000 y el 2015. La incidencia global en 2019 fue de 57,8 por 100.000 personas.</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Clr>
                <a:schemeClr val="dk1"/>
              </a:buClr>
              <a:buSzPts val="1200"/>
              <a:buFont typeface="Calibri"/>
              <a:buNone/>
            </a:pPr>
            <a:endParaRPr sz="1200"/>
          </a:p>
          <a:p>
            <a:pPr marL="228600" lvl="0" indent="-228600" algn="l" rtl="0">
              <a:spcBef>
                <a:spcPts val="0"/>
              </a:spcBef>
              <a:spcAft>
                <a:spcPts val="0"/>
              </a:spcAft>
              <a:buClr>
                <a:schemeClr val="dk1"/>
              </a:buClr>
              <a:buSzPts val="1200"/>
              <a:buFont typeface="Calibri"/>
              <a:buAutoNum type="arabicPeriod"/>
            </a:pPr>
            <a:r>
              <a:rPr lang="es-ES"/>
              <a:t>Menter A, Strober BE, Kaplan DH, et al. Joint AAD-NPF guidelines of care for the management and treatment of psoriasis with biologics. J Am Acad Dermatol. 2019;80(4):1029-72. doi:10.1016/j.jaad.2018.11.057.</a:t>
            </a:r>
            <a:endParaRPr/>
          </a:p>
          <a:p>
            <a:pPr marL="228600" lvl="0" indent="-228600" algn="l" rtl="0">
              <a:spcBef>
                <a:spcPts val="0"/>
              </a:spcBef>
              <a:spcAft>
                <a:spcPts val="0"/>
              </a:spcAft>
              <a:buClr>
                <a:schemeClr val="dk1"/>
              </a:buClr>
              <a:buSzPts val="1200"/>
              <a:buFont typeface="Calibri"/>
              <a:buAutoNum type="arabicPeriod"/>
            </a:pPr>
            <a:r>
              <a:rPr lang="es-ES"/>
              <a:t>Elmets CA, Leonardi CL, Davis DMR, et al. Joint AAD-NPF guidelines of care for the management and treatment of psoriasis with awareness and attention to comorbidities. J Am Acad Dermatol. 2019;80(4):1073-1113. doi:10.1016/j.jaad.2018.11.058.</a:t>
            </a:r>
            <a:endParaRPr/>
          </a:p>
          <a:p>
            <a:pPr marL="228600" lvl="0" indent="-228600" algn="l" rtl="0">
              <a:spcBef>
                <a:spcPts val="0"/>
              </a:spcBef>
              <a:spcAft>
                <a:spcPts val="0"/>
              </a:spcAft>
              <a:buClr>
                <a:schemeClr val="dk1"/>
              </a:buClr>
              <a:buSzPts val="1200"/>
              <a:buFont typeface="Calibri"/>
              <a:buAutoNum type="arabicPeriod"/>
            </a:pPr>
            <a:r>
              <a:rPr lang="es-ES"/>
              <a:t>Garner KK, Hoy KDS, Carpenter AM. Psoriasis: recognition and management strategies. Am Fam Physician. 2023;108(6):562-73.</a:t>
            </a:r>
            <a:endParaRPr/>
          </a:p>
          <a:p>
            <a:pPr marL="228600" lvl="0" indent="-228600" algn="l" rtl="0">
              <a:spcBef>
                <a:spcPts val="0"/>
              </a:spcBef>
              <a:spcAft>
                <a:spcPts val="0"/>
              </a:spcAft>
              <a:buClr>
                <a:schemeClr val="dk1"/>
              </a:buClr>
              <a:buSzPts val="1200"/>
              <a:buFont typeface="Calibri"/>
              <a:buAutoNum type="arabicPeriod"/>
            </a:pPr>
            <a:r>
              <a:rPr lang="es-ES"/>
              <a:t>Vičić M, Kaštelan M, Brajac I, Sotošek V, Massari LP. Current concepts of psoriasis immunopathogenesis. Int J Mol Sci. 2021;22(21):11574. doi:10.3390/ijms222111574.</a:t>
            </a:r>
            <a:endParaRPr/>
          </a:p>
          <a:p>
            <a:pPr marL="228600" lvl="0" indent="-228600" algn="l" rtl="0">
              <a:spcBef>
                <a:spcPts val="0"/>
              </a:spcBef>
              <a:spcAft>
                <a:spcPts val="0"/>
              </a:spcAft>
              <a:buClr>
                <a:schemeClr val="dk1"/>
              </a:buClr>
              <a:buSzPts val="1200"/>
              <a:buFont typeface="Calibri"/>
              <a:buAutoNum type="arabicPeriod"/>
            </a:pPr>
            <a:r>
              <a:rPr lang="es-ES"/>
              <a:t>Parisi R, Iskandar IYK, Kontopantelis E, et al. National, regional, and worldwide epidemiology of psoriasis: systematic analysis and modelling study. BMJ. 2020;369doi:10.1136/bmj.m1590.</a:t>
            </a:r>
            <a:endParaRPr/>
          </a:p>
          <a:p>
            <a:pPr marL="228600" lvl="0" indent="-228600" algn="l" rtl="0">
              <a:spcBef>
                <a:spcPts val="0"/>
              </a:spcBef>
              <a:spcAft>
                <a:spcPts val="0"/>
              </a:spcAft>
              <a:buClr>
                <a:schemeClr val="dk1"/>
              </a:buClr>
              <a:buSzPts val="1200"/>
              <a:buFont typeface="Calibri"/>
              <a:buAutoNum type="arabicPeriod"/>
            </a:pPr>
            <a:r>
              <a:rPr lang="es-ES"/>
              <a:t>Eder L, Widdifield J, Rosen CF, et al. Trends in the prevalence and incidence of psoriasis and psoriatic arthritis in Ontario, Canada: a population-based study. Arthritis Care Res (Hoboken). 2019;71(8):1084-91. doi:10.1002/acr.23743.</a:t>
            </a:r>
            <a:endParaRPr/>
          </a:p>
          <a:p>
            <a:pPr marL="228600" lvl="0" indent="-228600" algn="l" rtl="0">
              <a:spcBef>
                <a:spcPts val="0"/>
              </a:spcBef>
              <a:spcAft>
                <a:spcPts val="0"/>
              </a:spcAft>
              <a:buClr>
                <a:schemeClr val="dk1"/>
              </a:buClr>
              <a:buSzPts val="1200"/>
              <a:buFont typeface="Calibri"/>
              <a:buAutoNum type="arabicPeriod"/>
            </a:pPr>
            <a:r>
              <a:rPr lang="es-ES"/>
              <a:t>Damiani G, Bragazzi NL, Karimkhani Aksut C, et al. The global, regional, and national burden of psoriasis: results and insights from the Global Burden of Disease 2019 study. Front Med (Lausanne). 2021;8:743180. doi:10.3389/fmed.2021.743180.</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1078" name="Google Shape;107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b="1"/>
              <a:t>Definición, incidencia y prevalencia de psoriasis</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s-ES" sz="1200"/>
              <a:t>La </a:t>
            </a:r>
            <a:r>
              <a:rPr lang="es-ES" sz="1200" b="1"/>
              <a:t>psoriasis</a:t>
            </a:r>
            <a:r>
              <a:rPr lang="es-ES" sz="1200"/>
              <a:t> es una enfermedad inflamatoria crónica de la piel y sistémica, mediada por el sistema inmunológico. Se caracteriza por la presencia de placas eritematosas bien delimitadas con escamas plateadas, comúnmente localizadas en el cuero cabelludo, codos, rodillas y región presacral, aunque puede afectar cualquier área de la piel, incluyendo palmas, plantas, uñas y genitales. La psoriasis puede presentarse en varias formas, siendo la más común la psoriasis en placas.</a:t>
            </a:r>
            <a:r>
              <a:rPr lang="es-ES" sz="1200" b="1" baseline="30000"/>
              <a:t>[1-3]</a:t>
            </a:r>
            <a:endParaRPr sz="1200"/>
          </a:p>
          <a:p>
            <a:pPr marL="0" lvl="0" indent="0" algn="l" rtl="0">
              <a:spcBef>
                <a:spcPts val="0"/>
              </a:spcBef>
              <a:spcAft>
                <a:spcPts val="0"/>
              </a:spcAft>
              <a:buNone/>
            </a:pPr>
            <a:r>
              <a:rPr lang="es-ES" sz="1200" b="1"/>
              <a:t>Incidencia y prevalencia</a:t>
            </a:r>
            <a:r>
              <a:rPr lang="es-ES" sz="1200"/>
              <a:t> </a:t>
            </a:r>
            <a:r>
              <a:rPr lang="es-ES" sz="1200" b="1" baseline="30000"/>
              <a:t>[3-7]</a:t>
            </a:r>
            <a:endParaRPr/>
          </a:p>
          <a:p>
            <a:pPr marL="0" lvl="0" indent="0" algn="l" rtl="0">
              <a:spcBef>
                <a:spcPts val="0"/>
              </a:spcBef>
              <a:spcAft>
                <a:spcPts val="0"/>
              </a:spcAft>
              <a:buNone/>
            </a:pPr>
            <a:endParaRPr sz="1200" b="1" baseline="30000"/>
          </a:p>
          <a:p>
            <a:pPr marL="0" lvl="0" indent="0" algn="l" rtl="0">
              <a:spcBef>
                <a:spcPts val="0"/>
              </a:spcBef>
              <a:spcAft>
                <a:spcPts val="0"/>
              </a:spcAft>
              <a:buClr>
                <a:schemeClr val="dk1"/>
              </a:buClr>
              <a:buSzPts val="1200"/>
              <a:buFont typeface="Calibri"/>
              <a:buNone/>
            </a:pPr>
            <a:r>
              <a:rPr lang="es-ES" sz="1200"/>
              <a:t>Afecta aproximadamente al 2-4% de la población mundial. En los Estados Unidos, la prevalencia es del 3.2% de la población, incluyendo el 1% de los niños. </a:t>
            </a:r>
            <a:endParaRPr/>
          </a:p>
          <a:p>
            <a:pPr marL="0" lvl="0" indent="0" algn="l" rtl="0">
              <a:spcBef>
                <a:spcPts val="0"/>
              </a:spcBef>
              <a:spcAft>
                <a:spcPts val="0"/>
              </a:spcAft>
              <a:buClr>
                <a:schemeClr val="dk1"/>
              </a:buClr>
              <a:buSzPts val="1200"/>
              <a:buFont typeface="Calibri"/>
              <a:buNone/>
            </a:pPr>
            <a:r>
              <a:rPr lang="es-ES" sz="1200"/>
              <a:t>A nivel global, la prevalencia varía significativamente según la región geográfica, siendo más alta en países de altos ingresos y en regiones con poblaciones más envejecidas. P. ej., en Ontario, Canadá, la prevalencia ajustada por edad y sexo aumentó de 1,74 % a 2,32 % entre el 2000 y el 2015. La incidencia global en 2019 fue de 57,8 por 100.000 personas.</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Clr>
                <a:schemeClr val="dk1"/>
              </a:buClr>
              <a:buSzPts val="1200"/>
              <a:buFont typeface="Calibri"/>
              <a:buNone/>
            </a:pPr>
            <a:endParaRPr sz="1200"/>
          </a:p>
          <a:p>
            <a:pPr marL="228600" lvl="0" indent="-228600" algn="l" rtl="0">
              <a:spcBef>
                <a:spcPts val="0"/>
              </a:spcBef>
              <a:spcAft>
                <a:spcPts val="0"/>
              </a:spcAft>
              <a:buClr>
                <a:schemeClr val="dk1"/>
              </a:buClr>
              <a:buSzPts val="1200"/>
              <a:buFont typeface="Calibri"/>
              <a:buAutoNum type="arabicPeriod"/>
            </a:pPr>
            <a:r>
              <a:rPr lang="es-ES"/>
              <a:t>Menter A, Strober BE, Kaplan DH, et al. Joint AAD-NPF guidelines of care for the management and treatment of psoriasis with biologics. J Am Acad Dermatol. 2019;80(4):1029-72. doi:10.1016/j.jaad.2018.11.057.</a:t>
            </a:r>
            <a:endParaRPr/>
          </a:p>
          <a:p>
            <a:pPr marL="228600" lvl="0" indent="-228600" algn="l" rtl="0">
              <a:spcBef>
                <a:spcPts val="0"/>
              </a:spcBef>
              <a:spcAft>
                <a:spcPts val="0"/>
              </a:spcAft>
              <a:buClr>
                <a:schemeClr val="dk1"/>
              </a:buClr>
              <a:buSzPts val="1200"/>
              <a:buFont typeface="Calibri"/>
              <a:buAutoNum type="arabicPeriod"/>
            </a:pPr>
            <a:r>
              <a:rPr lang="es-ES"/>
              <a:t>Elmets CA, Leonardi CL, Davis DMR, et al. Joint AAD-NPF guidelines of care for the management and treatment of psoriasis with awareness and attention to comorbidities. J Am Acad Dermatol. 2019;80(4):1073-1113. doi:10.1016/j.jaad.2018.11.058.</a:t>
            </a:r>
            <a:endParaRPr/>
          </a:p>
          <a:p>
            <a:pPr marL="228600" lvl="0" indent="-228600" algn="l" rtl="0">
              <a:spcBef>
                <a:spcPts val="0"/>
              </a:spcBef>
              <a:spcAft>
                <a:spcPts val="0"/>
              </a:spcAft>
              <a:buClr>
                <a:schemeClr val="dk1"/>
              </a:buClr>
              <a:buSzPts val="1200"/>
              <a:buFont typeface="Calibri"/>
              <a:buAutoNum type="arabicPeriod"/>
            </a:pPr>
            <a:r>
              <a:rPr lang="es-ES"/>
              <a:t>Garner KK, Hoy KDS, Carpenter AM. Psoriasis: recognition and management strategies. Am Fam Physician. 2023;108(6):562-73.</a:t>
            </a:r>
            <a:endParaRPr/>
          </a:p>
          <a:p>
            <a:pPr marL="228600" lvl="0" indent="-228600" algn="l" rtl="0">
              <a:spcBef>
                <a:spcPts val="0"/>
              </a:spcBef>
              <a:spcAft>
                <a:spcPts val="0"/>
              </a:spcAft>
              <a:buClr>
                <a:schemeClr val="dk1"/>
              </a:buClr>
              <a:buSzPts val="1200"/>
              <a:buFont typeface="Calibri"/>
              <a:buAutoNum type="arabicPeriod"/>
            </a:pPr>
            <a:r>
              <a:rPr lang="es-ES"/>
              <a:t>Vičić M, Kaštelan M, Brajac I, Sotošek V, Massari LP. Current concepts of psoriasis immunopathogenesis. Int J Mol Sci. 2021;22(21):11574. doi:10.3390/ijms222111574.</a:t>
            </a:r>
            <a:endParaRPr/>
          </a:p>
          <a:p>
            <a:pPr marL="228600" lvl="0" indent="-228600" algn="l" rtl="0">
              <a:spcBef>
                <a:spcPts val="0"/>
              </a:spcBef>
              <a:spcAft>
                <a:spcPts val="0"/>
              </a:spcAft>
              <a:buClr>
                <a:schemeClr val="dk1"/>
              </a:buClr>
              <a:buSzPts val="1200"/>
              <a:buFont typeface="Calibri"/>
              <a:buAutoNum type="arabicPeriod"/>
            </a:pPr>
            <a:r>
              <a:rPr lang="es-ES"/>
              <a:t>Parisi R, Iskandar IYK, Kontopantelis E, et al. National, regional, and worldwide epidemiology of psoriasis: systematic analysis and modelling study. BMJ. 2020;369doi:10.1136/bmj.m1590.</a:t>
            </a:r>
            <a:endParaRPr/>
          </a:p>
          <a:p>
            <a:pPr marL="228600" lvl="0" indent="-228600" algn="l" rtl="0">
              <a:spcBef>
                <a:spcPts val="0"/>
              </a:spcBef>
              <a:spcAft>
                <a:spcPts val="0"/>
              </a:spcAft>
              <a:buClr>
                <a:schemeClr val="dk1"/>
              </a:buClr>
              <a:buSzPts val="1200"/>
              <a:buFont typeface="Calibri"/>
              <a:buAutoNum type="arabicPeriod"/>
            </a:pPr>
            <a:r>
              <a:rPr lang="es-ES"/>
              <a:t>Eder L, Widdifield J, Rosen CF, et al. Trends in the prevalence and incidence of psoriasis and psoriatic arthritis in Ontario, Canada: a population-based study. Arthritis Care Res (Hoboken). 2019;71(8):1084-91. doi:10.1002/acr.23743.</a:t>
            </a:r>
            <a:endParaRPr/>
          </a:p>
          <a:p>
            <a:pPr marL="228600" lvl="0" indent="-228600" algn="l" rtl="0">
              <a:spcBef>
                <a:spcPts val="0"/>
              </a:spcBef>
              <a:spcAft>
                <a:spcPts val="0"/>
              </a:spcAft>
              <a:buClr>
                <a:schemeClr val="dk1"/>
              </a:buClr>
              <a:buSzPts val="1200"/>
              <a:buFont typeface="Calibri"/>
              <a:buAutoNum type="arabicPeriod"/>
            </a:pPr>
            <a:r>
              <a:rPr lang="es-ES"/>
              <a:t>Damiani G, Bragazzi NL, Karimkhani Aksut C, et al. The global, regional, and national burden of psoriasis: results and insights from the Global Burden of Disease 2019 study. Front Med (Lausanne). 2021;8:743180. doi:10.3389/fmed.2021.743180.</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1114" name="Google Shape;111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1" name="Google Shape;116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CAL/BDP vs BDP en monoterapia</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El uso de la combinación de calcipotriol/betametasona dipropionato en el tratamiento de la psoriasis presenta varias ventajas en comparación con la monoterapia con betametasona, en términos de dosificación, eficacia y seguridad.</a:t>
            </a:r>
            <a:endParaRPr/>
          </a:p>
          <a:p>
            <a:pPr marL="0" lvl="0" indent="0" algn="l" rtl="0">
              <a:spcBef>
                <a:spcPts val="0"/>
              </a:spcBef>
              <a:spcAft>
                <a:spcPts val="0"/>
              </a:spcAft>
              <a:buNone/>
            </a:pPr>
            <a:r>
              <a:rPr lang="es-ES" b="1"/>
              <a:t>Dosificación</a:t>
            </a:r>
            <a:r>
              <a:rPr lang="es-ES"/>
              <a:t>: La combinación de calcipotriol/betametasona dipropionato se administra típicamente una vez al día, lo que simplifica el régimen de tratamiento y puede mejorar la adherencia del paciente. En comparación, la betametasona en monoterapia puede requerir aplicaciones más frecuentes para mantener la eficacia.</a:t>
            </a:r>
            <a:r>
              <a:rPr lang="es-ES" b="1" baseline="30000"/>
              <a:t>[1-3]</a:t>
            </a:r>
            <a:endParaRPr/>
          </a:p>
          <a:p>
            <a:pPr marL="0" lvl="0" indent="0" algn="l" rtl="0">
              <a:spcBef>
                <a:spcPts val="0"/>
              </a:spcBef>
              <a:spcAft>
                <a:spcPts val="0"/>
              </a:spcAft>
              <a:buNone/>
            </a:pPr>
            <a:r>
              <a:rPr lang="es-ES" b="1"/>
              <a:t>Eficacia</a:t>
            </a:r>
            <a:r>
              <a:rPr lang="es-ES"/>
              <a:t>: La combinación de calcipotriol y betametasona dipropionato ha demostrado ser más eficaz que la betametasona sola. En estudios clínicos, los pacientes tratados con la combinación mostraron una mayor reducción en el índice de severidad y área de psoriasis (PASI) y una mayor proporción de pacientes alcanzaron un estado de "claro" o "casi claro" en la evaluación global del investigador (IGA). Por ejemplo, en un estudio de 52 semanas, entre el 69% y el 74% de los pacientes tratados con la combinación lograron un estado de "claro" o "casi claro", en comparación con solo el 27% de los pacientes tratados con el vehículo de control.</a:t>
            </a:r>
            <a:r>
              <a:rPr lang="es-ES" b="1" baseline="30000"/>
              <a:t>[2-4]</a:t>
            </a:r>
            <a:endParaRPr/>
          </a:p>
          <a:p>
            <a:pPr marL="0" lvl="0" indent="0" algn="l" rtl="0">
              <a:spcBef>
                <a:spcPts val="0"/>
              </a:spcBef>
              <a:spcAft>
                <a:spcPts val="0"/>
              </a:spcAft>
              <a:buNone/>
            </a:pPr>
            <a:r>
              <a:rPr lang="es-ES" b="1"/>
              <a:t>Seguridad</a:t>
            </a:r>
            <a:r>
              <a:rPr lang="es-ES"/>
              <a:t>: La combinación de calcipotriol/betametasona dipropionato tiene un perfil de seguridad favorable. No se observaron eventos adversos graves, como estrías o supresión del eje hipotálamo-hipófisis-adrenal, durante un período de tratamiento de 52 semanas. Además, la combinación tiende a tener menos efectos adversos locales en comparación con la monoterapia con betametasona, como atrofia cutánea y telangiectasias.</a:t>
            </a:r>
            <a:r>
              <a:rPr lang="es-ES" b="1" baseline="30000"/>
              <a:t>[2-4]</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En resumen, </a:t>
            </a:r>
            <a:r>
              <a:rPr lang="es-ES" b="1"/>
              <a:t>la combinación de calcipotriol/betametasona dipropionato ofrece ventajas significativas en términos de satisfacción del paciente y eficacia </a:t>
            </a:r>
            <a:r>
              <a:rPr lang="es-ES"/>
              <a:t> en comparación con la monoterapia con betametasona, lo que la convierte en una opción preferida para el tratamiento de la psoriasis.</a:t>
            </a: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1. Fenton C, Plosker GL. Calcipotriol/Betamethasone Dipropionate: A Review of Its Use in the Treatment of Psoriasis Vulgaris. Am J Clin Dermatol. 2004;5(6):463-78. doi:10.2165/00128071-200405060-00012.</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2. Elmets CA, Korman NJ, Prater EF, et al. Joint AAD-NPF Guidelines of Care for the Management and Treatment of Psoriasis With Topical Therapy and Alternative Medicine Modalities for Psoriasis Severity Measures. J Am Acad Dermatol. 2021;84(2):432-470. doi:10.1016/j.jaad.2020.07.087.</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3. McCormack PL. Spotlight on Calcipotriene/Betamethasone Dipropionate in Psoriasis Vulgaris of the Trunk, Limbs, and Scalp. Am J Clin Dermatol. 2011;12(6):421-4. doi:10.2165/11207670-000000000-00000.</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4. McCormack PL. Calcipotriol/Betamethasone Dipropionate: A Review of Its Use in the Treatment of Psoriasis Vulgaris of the Trunk, Limbs and Scalp. Drugs. 2011;71(6):709-30. doi:10.2165/11207300-000000000-00000</a:t>
            </a:r>
            <a:endParaRPr/>
          </a:p>
          <a:p>
            <a:pPr marL="0" lvl="0" indent="0" algn="l" rtl="0">
              <a:spcBef>
                <a:spcPts val="0"/>
              </a:spcBef>
              <a:spcAft>
                <a:spcPts val="0"/>
              </a:spcAft>
              <a:buNone/>
            </a:pPr>
            <a:endParaRPr/>
          </a:p>
        </p:txBody>
      </p:sp>
      <p:sp>
        <p:nvSpPr>
          <p:cNvPr id="1174" name="Google Shape;117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Tecnología PAD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 </a:t>
            </a:r>
            <a:r>
              <a:rPr lang="es-ES" b="1"/>
              <a:t>tecnología de dispersión de poliafrones (PAD)</a:t>
            </a:r>
            <a:r>
              <a:rPr lang="es-ES"/>
              <a:t> ofrece varias ventajas en la formulación de la crema de calcipotriol/betametasona dipropionato (CAL/BDP) para el tratamiento de la psoriasis:</a:t>
            </a:r>
            <a:endParaRPr/>
          </a:p>
          <a:p>
            <a:pPr marL="0" lvl="0" indent="0" algn="l" rtl="0">
              <a:spcBef>
                <a:spcPts val="0"/>
              </a:spcBef>
              <a:spcAft>
                <a:spcPts val="0"/>
              </a:spcAft>
              <a:buNone/>
            </a:pPr>
            <a:r>
              <a:rPr lang="es-ES"/>
              <a:t>1. </a:t>
            </a:r>
            <a:r>
              <a:rPr lang="es-ES" b="1"/>
              <a:t>Compatibilidad de pH</a:t>
            </a:r>
            <a:r>
              <a:rPr lang="es-ES"/>
              <a:t>: La tecnología PAD permite que los análogos de vitamina D y los esteroides tópicos coexistan en un entorno acuoso, superando la incompatibilidad de pH que tradicionalmente dificulta la formulación combinada de estos agentes.</a:t>
            </a:r>
            <a:r>
              <a:rPr lang="es-ES" b="1" baseline="30000"/>
              <a:t>[1]</a:t>
            </a:r>
            <a:endParaRPr/>
          </a:p>
          <a:p>
            <a:pPr marL="0" lvl="0" indent="0" algn="l" rtl="0">
              <a:spcBef>
                <a:spcPts val="0"/>
              </a:spcBef>
              <a:spcAft>
                <a:spcPts val="0"/>
              </a:spcAft>
              <a:buNone/>
            </a:pPr>
            <a:r>
              <a:rPr lang="es-ES"/>
              <a:t>2. </a:t>
            </a:r>
            <a:r>
              <a:rPr lang="es-ES" b="1"/>
              <a:t>Mejora en la adherencia al tratamiento</a:t>
            </a:r>
            <a:r>
              <a:rPr lang="es-ES"/>
              <a:t>: La crema CAL/BDP basada en PAD es menos grasa y aceitosa en comparación con las formulaciones anhidras (espuma, gel/suspensión, ungüento), lo que mejora la satisfacción del paciente y, por ende, la adherencia al tratamiento.</a:t>
            </a:r>
            <a:r>
              <a:rPr lang="es-ES" b="1" baseline="30000"/>
              <a:t>[1-2]</a:t>
            </a:r>
            <a:endParaRPr/>
          </a:p>
          <a:p>
            <a:pPr marL="0" lvl="0" indent="0" algn="l" rtl="0">
              <a:spcBef>
                <a:spcPts val="0"/>
              </a:spcBef>
              <a:spcAft>
                <a:spcPts val="0"/>
              </a:spcAft>
              <a:buNone/>
            </a:pPr>
            <a:r>
              <a:rPr lang="es-ES"/>
              <a:t>3. </a:t>
            </a:r>
            <a:r>
              <a:rPr lang="es-ES" b="1"/>
              <a:t>Eficacia superior</a:t>
            </a:r>
            <a:r>
              <a:rPr lang="es-ES"/>
              <a:t>: Los ensayos clínicos de fase 3 han demostrado que la crema CAL/BDP basada en PAD tiene una eficacia superior en el tratamiento de la psoriasis en comparación con las formulaciones de gel/suspensión. Esto se refleja en una mayor proporción de pacientes que logran éxito en el tratamiento según la Evaluación Global del Médico (PGA) y una mayor reducción en el Índice de Área y Severidad de la Psoriasis Modificado (mPASI).</a:t>
            </a:r>
            <a:r>
              <a:rPr lang="es-ES" b="1" baseline="30000"/>
              <a:t>[2-3]</a:t>
            </a:r>
            <a:endParaRPr/>
          </a:p>
          <a:p>
            <a:pPr marL="0" lvl="0" indent="0" algn="l" rtl="0">
              <a:spcBef>
                <a:spcPts val="0"/>
              </a:spcBef>
              <a:spcAft>
                <a:spcPts val="0"/>
              </a:spcAft>
              <a:buNone/>
            </a:pPr>
            <a:r>
              <a:rPr lang="es-ES"/>
              <a:t>4. </a:t>
            </a:r>
            <a:r>
              <a:rPr lang="es-ES" b="1"/>
              <a:t>Mejora en la calidad de vida</a:t>
            </a:r>
            <a:r>
              <a:rPr lang="es-ES"/>
              <a:t>: Los pacientes tratados con la crema CAL/BDP basada en PAD reportaron una mejora significativa en la calidad de vida, medida por el Índice de Calidad de Vida en Dermatología (DLQI), en comparación con las formulaciones de gel/suspensión.</a:t>
            </a:r>
            <a:r>
              <a:rPr lang="es-ES" b="1" baseline="30000"/>
              <a:t>[2-3]</a:t>
            </a:r>
            <a:endParaRPr/>
          </a:p>
          <a:p>
            <a:pPr marL="0" lvl="0" indent="0" algn="l" rtl="0">
              <a:spcBef>
                <a:spcPts val="0"/>
              </a:spcBef>
              <a:spcAft>
                <a:spcPts val="0"/>
              </a:spcAft>
              <a:buNone/>
            </a:pPr>
            <a:r>
              <a:rPr lang="es-ES"/>
              <a:t>5. </a:t>
            </a:r>
            <a:r>
              <a:rPr lang="es-ES" b="1"/>
              <a:t>Seguridad y tolerabilidad</a:t>
            </a:r>
            <a:r>
              <a:rPr lang="es-ES"/>
              <a:t>: La crema CAL/BDP basada en PAD ha demostrado ser bien tolerada, sin reacciones adversas significativas reportadas con una frecuencia mayor al 1%.</a:t>
            </a:r>
            <a:r>
              <a:rPr lang="es-ES" b="1" baseline="30000"/>
              <a:t>[3-4]</a:t>
            </a:r>
            <a:endParaRPr sz="1200" b="0" i="0" baseline="30000">
              <a:solidFill>
                <a:schemeClr val="dk1"/>
              </a:solidFill>
              <a:latin typeface="Calibri"/>
              <a:ea typeface="Calibri"/>
              <a:cs typeface="Calibri"/>
              <a:sym typeface="Calibri"/>
            </a:endParaRPr>
          </a:p>
          <a:p>
            <a:pPr marL="0" lvl="0" indent="0" algn="l" rtl="0">
              <a:spcBef>
                <a:spcPts val="0"/>
              </a:spcBef>
              <a:spcAft>
                <a:spcPts val="0"/>
              </a:spcAft>
              <a:buNone/>
            </a:pPr>
            <a:endParaRPr sz="1200" b="0" i="0" baseline="300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197" name="Google Shape;119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F3864"/>
              </a:buClr>
              <a:buSzPts val="1200"/>
              <a:buFont typeface="Montserrat"/>
              <a:buNone/>
            </a:pPr>
            <a:r>
              <a:rPr lang="es-ES" sz="1200">
                <a:solidFill>
                  <a:srgbClr val="1F3864"/>
                </a:solidFill>
                <a:latin typeface="Montserrat"/>
                <a:ea typeface="Montserrat"/>
                <a:cs typeface="Montserrat"/>
                <a:sym typeface="Montserrat"/>
              </a:rPr>
              <a:t>Tecnología PAD y propiedades sensoriales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Las propiedades sensoriales que ofrece la tecnología PAD en productos como </a:t>
            </a:r>
            <a:r>
              <a:rPr lang="es-ES" b="1"/>
              <a:t>Wynzora®</a:t>
            </a:r>
            <a:r>
              <a:rPr lang="es-ES"/>
              <a:t> se centran en mejorar la experiencia del paciente al utilizar la crema, haciendo que su aplicación sea más agradable y cosméticamente aceptable. Las principales propiedades sensoriales son:</a:t>
            </a:r>
            <a:endParaRPr/>
          </a:p>
          <a:p>
            <a:pPr marL="0" lvl="0" indent="0" algn="l" rtl="0">
              <a:spcBef>
                <a:spcPts val="0"/>
              </a:spcBef>
              <a:spcAft>
                <a:spcPts val="0"/>
              </a:spcAft>
              <a:buNone/>
            </a:pPr>
            <a:r>
              <a:rPr lang="es-ES" b="1"/>
              <a:t>Textura ligera y no grasa:</a:t>
            </a:r>
            <a:endParaRPr/>
          </a:p>
          <a:p>
            <a:pPr marL="457200" lvl="1" indent="0" algn="l" rtl="0">
              <a:spcBef>
                <a:spcPts val="0"/>
              </a:spcBef>
              <a:spcAft>
                <a:spcPts val="0"/>
              </a:spcAft>
              <a:buNone/>
            </a:pPr>
            <a:r>
              <a:rPr lang="es-ES"/>
              <a:t>La crema tiene una textura suave y ligera que se siente menos pesada en la piel. Esto la diferencia de otros tratamientos tópicos más grasosos, mejorando la comodidad durante y después de la aplicación.</a:t>
            </a:r>
            <a:endParaRPr/>
          </a:p>
          <a:p>
            <a:pPr marL="0" lvl="0" indent="0" algn="l" rtl="0">
              <a:spcBef>
                <a:spcPts val="0"/>
              </a:spcBef>
              <a:spcAft>
                <a:spcPts val="0"/>
              </a:spcAft>
              <a:buNone/>
            </a:pPr>
            <a:r>
              <a:rPr lang="es-ES" b="1"/>
              <a:t>Absorción rápida:</a:t>
            </a:r>
            <a:endParaRPr/>
          </a:p>
          <a:p>
            <a:pPr marL="457200" lvl="1" indent="0" algn="l" rtl="0">
              <a:spcBef>
                <a:spcPts val="0"/>
              </a:spcBef>
              <a:spcAft>
                <a:spcPts val="0"/>
              </a:spcAft>
              <a:buNone/>
            </a:pPr>
            <a:r>
              <a:rPr lang="es-ES"/>
              <a:t>Gracias a la estructura de la dispersión de poliafrón (PAD), la crema se absorbe rápidamente en la piel sin dejar residuos pegajosos o grasos, lo que es apreciado por los pacientes.</a:t>
            </a:r>
            <a:endParaRPr/>
          </a:p>
          <a:p>
            <a:pPr marL="0" lvl="0" indent="0" algn="l" rtl="0">
              <a:spcBef>
                <a:spcPts val="0"/>
              </a:spcBef>
              <a:spcAft>
                <a:spcPts val="0"/>
              </a:spcAft>
              <a:buNone/>
            </a:pPr>
            <a:r>
              <a:rPr lang="es-ES" b="1"/>
              <a:t>Sensación no oclusiva:</a:t>
            </a:r>
            <a:endParaRPr/>
          </a:p>
          <a:p>
            <a:pPr marL="457200" lvl="1" indent="0" algn="l" rtl="0">
              <a:spcBef>
                <a:spcPts val="0"/>
              </a:spcBef>
              <a:spcAft>
                <a:spcPts val="0"/>
              </a:spcAft>
              <a:buNone/>
            </a:pPr>
            <a:r>
              <a:rPr lang="es-ES"/>
              <a:t>La crema no bloquea los poros ni deja una sensación de película en la piel, lo que proporciona una mayor comodidad a los pacientes, especialmente en áreas sensibles como el rostro o el cuero cabelludo.</a:t>
            </a:r>
            <a:endParaRPr/>
          </a:p>
          <a:p>
            <a:pPr marL="0" lvl="0" indent="0" algn="l" rtl="0">
              <a:spcBef>
                <a:spcPts val="0"/>
              </a:spcBef>
              <a:spcAft>
                <a:spcPts val="0"/>
              </a:spcAft>
              <a:buNone/>
            </a:pPr>
            <a:r>
              <a:rPr lang="es-ES" b="1"/>
              <a:t>Facilidad de aplicación:</a:t>
            </a:r>
            <a:endParaRPr/>
          </a:p>
          <a:p>
            <a:pPr marL="457200" lvl="1" indent="0" algn="l" rtl="0">
              <a:spcBef>
                <a:spcPts val="0"/>
              </a:spcBef>
              <a:spcAft>
                <a:spcPts val="0"/>
              </a:spcAft>
              <a:buNone/>
            </a:pPr>
            <a:r>
              <a:rPr lang="es-ES"/>
              <a:t>La fórmula se extiende fácilmente sobre la piel, permitiendo una distribución uniforme de los ingredientes activos sin esfuerzo excesivo.</a:t>
            </a:r>
            <a:endParaRPr/>
          </a:p>
          <a:p>
            <a:pPr marL="0" lvl="0" indent="0" algn="l" rtl="0">
              <a:spcBef>
                <a:spcPts val="0"/>
              </a:spcBef>
              <a:spcAft>
                <a:spcPts val="0"/>
              </a:spcAft>
              <a:buNone/>
            </a:pPr>
            <a:r>
              <a:rPr lang="es-ES" b="1"/>
              <a:t>Hidratación y suavidad:</a:t>
            </a:r>
            <a:endParaRPr/>
          </a:p>
          <a:p>
            <a:pPr marL="457200" lvl="1" indent="0" algn="l" rtl="0">
              <a:spcBef>
                <a:spcPts val="0"/>
              </a:spcBef>
              <a:spcAft>
                <a:spcPts val="0"/>
              </a:spcAft>
              <a:buNone/>
            </a:pPr>
            <a:r>
              <a:rPr lang="es-ES"/>
              <a:t>A pesar de no ser grasa, la crema tiene propiedades hidratantes que ayudan a suavizar la piel afectada, lo que contribuye a mejorar tanto la apariencia como la sensación en las zonas tratadas.</a:t>
            </a:r>
            <a:endParaRPr/>
          </a:p>
          <a:p>
            <a:pPr marL="0" lvl="0" indent="0" algn="l" rtl="0">
              <a:spcBef>
                <a:spcPts val="0"/>
              </a:spcBef>
              <a:spcAft>
                <a:spcPts val="0"/>
              </a:spcAft>
              <a:buNone/>
            </a:pPr>
            <a:r>
              <a:rPr lang="es-ES" b="1"/>
              <a:t>No deja residuos visibles:</a:t>
            </a:r>
            <a:endParaRPr/>
          </a:p>
          <a:p>
            <a:pPr marL="457200" lvl="1" indent="0" algn="l" rtl="0">
              <a:spcBef>
                <a:spcPts val="0"/>
              </a:spcBef>
              <a:spcAft>
                <a:spcPts val="0"/>
              </a:spcAft>
              <a:buNone/>
            </a:pPr>
            <a:r>
              <a:rPr lang="es-ES"/>
              <a:t>La crema no deja residuos blancos ni visibles en la piel, una ventaja importante para los pacientes preocupados por el aspecto estético.</a:t>
            </a:r>
            <a:endParaRPr/>
          </a:p>
          <a:p>
            <a:pPr marL="457200" marR="0" lvl="1" indent="0" algn="l" rtl="0">
              <a:lnSpc>
                <a:spcPct val="100000"/>
              </a:lnSpc>
              <a:spcBef>
                <a:spcPts val="0"/>
              </a:spcBef>
              <a:spcAft>
                <a:spcPts val="0"/>
              </a:spcAft>
              <a:buClr>
                <a:schemeClr val="dk1"/>
              </a:buClr>
              <a:buSzPts val="1200"/>
              <a:buFont typeface="Calibri"/>
              <a:buNone/>
            </a:pPr>
            <a:endParaRPr/>
          </a:p>
          <a:p>
            <a:pPr marL="457200" lvl="1" indent="0" algn="l" rtl="0">
              <a:spcBef>
                <a:spcPts val="0"/>
              </a:spcBef>
              <a:spcAft>
                <a:spcPts val="0"/>
              </a:spcAft>
              <a:buNone/>
            </a:pPr>
            <a:endParaRPr/>
          </a:p>
          <a:p>
            <a:pPr marL="0" lvl="0" indent="0" algn="l" rtl="0">
              <a:spcBef>
                <a:spcPts val="0"/>
              </a:spcBef>
              <a:spcAft>
                <a:spcPts val="0"/>
              </a:spcAft>
              <a:buNone/>
            </a:pPr>
            <a:endParaRPr/>
          </a:p>
        </p:txBody>
      </p:sp>
      <p:sp>
        <p:nvSpPr>
          <p:cNvPr id="1208" name="Google Shape;120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a:extLst>
            <a:ext uri="{FF2B5EF4-FFF2-40B4-BE49-F238E27FC236}">
              <a16:creationId xmlns:a16="http://schemas.microsoft.com/office/drawing/2014/main" id="{C4B55BEB-054D-19C0-80AC-6BE7D984E444}"/>
            </a:ext>
          </a:extLst>
        </p:cNvPr>
        <p:cNvGrpSpPr/>
        <p:nvPr/>
      </p:nvGrpSpPr>
      <p:grpSpPr>
        <a:xfrm>
          <a:off x="0" y="0"/>
          <a:ext cx="0" cy="0"/>
          <a:chOff x="0" y="0"/>
          <a:chExt cx="0" cy="0"/>
        </a:xfrm>
      </p:grpSpPr>
      <p:sp>
        <p:nvSpPr>
          <p:cNvPr id="1206" name="Google Shape;1206;p51:notes">
            <a:extLst>
              <a:ext uri="{FF2B5EF4-FFF2-40B4-BE49-F238E27FC236}">
                <a16:creationId xmlns:a16="http://schemas.microsoft.com/office/drawing/2014/main" id="{086AD7B3-C279-6166-972D-B279991FCCF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51:notes">
            <a:extLst>
              <a:ext uri="{FF2B5EF4-FFF2-40B4-BE49-F238E27FC236}">
                <a16:creationId xmlns:a16="http://schemas.microsoft.com/office/drawing/2014/main" id="{D29ADECC-8FCD-2D82-D282-D7DF26E979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F3864"/>
              </a:buClr>
              <a:buSzPts val="1200"/>
              <a:buFont typeface="Montserrat"/>
              <a:buNone/>
            </a:pPr>
            <a:r>
              <a:rPr lang="es-ES" sz="1200">
                <a:solidFill>
                  <a:srgbClr val="1F3864"/>
                </a:solidFill>
                <a:latin typeface="Montserrat"/>
                <a:ea typeface="Montserrat"/>
                <a:cs typeface="Montserrat"/>
                <a:sym typeface="Montserrat"/>
              </a:rPr>
              <a:t>Tecnología PAD y propiedades sensoriales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Las propiedades sensoriales que ofrece la tecnología PAD en productos como </a:t>
            </a:r>
            <a:r>
              <a:rPr lang="es-ES" b="1"/>
              <a:t>Wynzora®</a:t>
            </a:r>
            <a:r>
              <a:rPr lang="es-ES"/>
              <a:t> se centran en mejorar la experiencia del paciente al utilizar la crema, haciendo que su aplicación sea más agradable y cosméticamente aceptable. Las principales propiedades sensoriales son:</a:t>
            </a:r>
            <a:endParaRPr/>
          </a:p>
          <a:p>
            <a:pPr marL="0" lvl="0" indent="0" algn="l" rtl="0">
              <a:spcBef>
                <a:spcPts val="0"/>
              </a:spcBef>
              <a:spcAft>
                <a:spcPts val="0"/>
              </a:spcAft>
              <a:buNone/>
            </a:pPr>
            <a:r>
              <a:rPr lang="es-ES" b="1"/>
              <a:t>Textura ligera y no grasa:</a:t>
            </a:r>
            <a:endParaRPr/>
          </a:p>
          <a:p>
            <a:pPr marL="457200" lvl="1" indent="0" algn="l" rtl="0">
              <a:spcBef>
                <a:spcPts val="0"/>
              </a:spcBef>
              <a:spcAft>
                <a:spcPts val="0"/>
              </a:spcAft>
              <a:buNone/>
            </a:pPr>
            <a:r>
              <a:rPr lang="es-ES"/>
              <a:t>La crema tiene una textura suave y ligera que se siente menos pesada en la piel. Esto la diferencia de otros tratamientos tópicos más grasosos, mejorando la comodidad durante y después de la aplicación.</a:t>
            </a:r>
            <a:endParaRPr/>
          </a:p>
          <a:p>
            <a:pPr marL="0" lvl="0" indent="0" algn="l" rtl="0">
              <a:spcBef>
                <a:spcPts val="0"/>
              </a:spcBef>
              <a:spcAft>
                <a:spcPts val="0"/>
              </a:spcAft>
              <a:buNone/>
            </a:pPr>
            <a:r>
              <a:rPr lang="es-ES" b="1"/>
              <a:t>Absorción rápida:</a:t>
            </a:r>
            <a:endParaRPr/>
          </a:p>
          <a:p>
            <a:pPr marL="457200" lvl="1" indent="0" algn="l" rtl="0">
              <a:spcBef>
                <a:spcPts val="0"/>
              </a:spcBef>
              <a:spcAft>
                <a:spcPts val="0"/>
              </a:spcAft>
              <a:buNone/>
            </a:pPr>
            <a:r>
              <a:rPr lang="es-ES"/>
              <a:t>Gracias a la estructura de la dispersión de poliafrón (PAD), la crema se absorbe rápidamente en la piel sin dejar residuos pegajosos o grasos, lo que es apreciado por los pacientes.</a:t>
            </a:r>
            <a:endParaRPr/>
          </a:p>
          <a:p>
            <a:pPr marL="0" lvl="0" indent="0" algn="l" rtl="0">
              <a:spcBef>
                <a:spcPts val="0"/>
              </a:spcBef>
              <a:spcAft>
                <a:spcPts val="0"/>
              </a:spcAft>
              <a:buNone/>
            </a:pPr>
            <a:r>
              <a:rPr lang="es-ES" b="1"/>
              <a:t>Sensación no oclusiva:</a:t>
            </a:r>
            <a:endParaRPr/>
          </a:p>
          <a:p>
            <a:pPr marL="457200" lvl="1" indent="0" algn="l" rtl="0">
              <a:spcBef>
                <a:spcPts val="0"/>
              </a:spcBef>
              <a:spcAft>
                <a:spcPts val="0"/>
              </a:spcAft>
              <a:buNone/>
            </a:pPr>
            <a:r>
              <a:rPr lang="es-ES"/>
              <a:t>La crema no bloquea los poros ni deja una sensación de película en la piel, lo que proporciona una mayor comodidad a los pacientes, especialmente en áreas sensibles como el rostro o el cuero cabelludo.</a:t>
            </a:r>
            <a:endParaRPr/>
          </a:p>
          <a:p>
            <a:pPr marL="0" lvl="0" indent="0" algn="l" rtl="0">
              <a:spcBef>
                <a:spcPts val="0"/>
              </a:spcBef>
              <a:spcAft>
                <a:spcPts val="0"/>
              </a:spcAft>
              <a:buNone/>
            </a:pPr>
            <a:r>
              <a:rPr lang="es-ES" b="1"/>
              <a:t>Facilidad de aplicación:</a:t>
            </a:r>
            <a:endParaRPr/>
          </a:p>
          <a:p>
            <a:pPr marL="457200" lvl="1" indent="0" algn="l" rtl="0">
              <a:spcBef>
                <a:spcPts val="0"/>
              </a:spcBef>
              <a:spcAft>
                <a:spcPts val="0"/>
              </a:spcAft>
              <a:buNone/>
            </a:pPr>
            <a:r>
              <a:rPr lang="es-ES"/>
              <a:t>La fórmula se extiende fácilmente sobre la piel, permitiendo una distribución uniforme de los ingredientes activos sin esfuerzo excesivo.</a:t>
            </a:r>
            <a:endParaRPr/>
          </a:p>
          <a:p>
            <a:pPr marL="0" lvl="0" indent="0" algn="l" rtl="0">
              <a:spcBef>
                <a:spcPts val="0"/>
              </a:spcBef>
              <a:spcAft>
                <a:spcPts val="0"/>
              </a:spcAft>
              <a:buNone/>
            </a:pPr>
            <a:r>
              <a:rPr lang="es-ES" b="1"/>
              <a:t>Hidratación y suavidad:</a:t>
            </a:r>
            <a:endParaRPr/>
          </a:p>
          <a:p>
            <a:pPr marL="457200" lvl="1" indent="0" algn="l" rtl="0">
              <a:spcBef>
                <a:spcPts val="0"/>
              </a:spcBef>
              <a:spcAft>
                <a:spcPts val="0"/>
              </a:spcAft>
              <a:buNone/>
            </a:pPr>
            <a:r>
              <a:rPr lang="es-ES"/>
              <a:t>A pesar de no ser grasa, la crema tiene propiedades hidratantes que ayudan a suavizar la piel afectada, lo que contribuye a mejorar tanto la apariencia como la sensación en las zonas tratadas.</a:t>
            </a:r>
            <a:endParaRPr/>
          </a:p>
          <a:p>
            <a:pPr marL="0" lvl="0" indent="0" algn="l" rtl="0">
              <a:spcBef>
                <a:spcPts val="0"/>
              </a:spcBef>
              <a:spcAft>
                <a:spcPts val="0"/>
              </a:spcAft>
              <a:buNone/>
            </a:pPr>
            <a:r>
              <a:rPr lang="es-ES" b="1"/>
              <a:t>No deja residuos visibles:</a:t>
            </a:r>
            <a:endParaRPr/>
          </a:p>
          <a:p>
            <a:pPr marL="457200" lvl="1" indent="0" algn="l" rtl="0">
              <a:spcBef>
                <a:spcPts val="0"/>
              </a:spcBef>
              <a:spcAft>
                <a:spcPts val="0"/>
              </a:spcAft>
              <a:buNone/>
            </a:pPr>
            <a:r>
              <a:rPr lang="es-ES"/>
              <a:t>La crema no deja residuos blancos ni visibles en la piel, una ventaja importante para los pacientes preocupados por el aspecto estético.</a:t>
            </a:r>
            <a:endParaRPr/>
          </a:p>
          <a:p>
            <a:pPr marL="457200" marR="0" lvl="1" indent="0" algn="l" rtl="0">
              <a:lnSpc>
                <a:spcPct val="100000"/>
              </a:lnSpc>
              <a:spcBef>
                <a:spcPts val="0"/>
              </a:spcBef>
              <a:spcAft>
                <a:spcPts val="0"/>
              </a:spcAft>
              <a:buClr>
                <a:schemeClr val="dk1"/>
              </a:buClr>
              <a:buSzPts val="1200"/>
              <a:buFont typeface="Calibri"/>
              <a:buNone/>
            </a:pPr>
            <a:endParaRPr/>
          </a:p>
          <a:p>
            <a:pPr marL="457200" lvl="1" indent="0" algn="l" rtl="0">
              <a:spcBef>
                <a:spcPts val="0"/>
              </a:spcBef>
              <a:spcAft>
                <a:spcPts val="0"/>
              </a:spcAft>
              <a:buNone/>
            </a:pPr>
            <a:endParaRPr/>
          </a:p>
          <a:p>
            <a:pPr marL="0" lvl="0" indent="0" algn="l" rtl="0">
              <a:spcBef>
                <a:spcPts val="0"/>
              </a:spcBef>
              <a:spcAft>
                <a:spcPts val="0"/>
              </a:spcAft>
              <a:buNone/>
            </a:pPr>
            <a:endParaRPr/>
          </a:p>
        </p:txBody>
      </p:sp>
      <p:sp>
        <p:nvSpPr>
          <p:cNvPr id="1208" name="Google Shape;1208;p51:notes">
            <a:extLst>
              <a:ext uri="{FF2B5EF4-FFF2-40B4-BE49-F238E27FC236}">
                <a16:creationId xmlns:a16="http://schemas.microsoft.com/office/drawing/2014/main" id="{A9BF1D9F-A3AD-9273-028E-C66F80BB85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22</a:t>
            </a:fld>
            <a:endParaRPr/>
          </a:p>
        </p:txBody>
      </p:sp>
    </p:spTree>
    <p:extLst>
      <p:ext uri="{BB962C8B-B14F-4D97-AF65-F5344CB8AC3E}">
        <p14:creationId xmlns:p14="http://schemas.microsoft.com/office/powerpoint/2010/main" val="4032061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3</a:t>
            </a:fld>
            <a:endParaRPr lang="es-ES"/>
          </a:p>
        </p:txBody>
      </p:sp>
    </p:spTree>
    <p:extLst>
      <p:ext uri="{BB962C8B-B14F-4D97-AF65-F5344CB8AC3E}">
        <p14:creationId xmlns:p14="http://schemas.microsoft.com/office/powerpoint/2010/main" val="309360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2" name="Google Shape;132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6" name="Google Shape;134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a:extLst>
            <a:ext uri="{FF2B5EF4-FFF2-40B4-BE49-F238E27FC236}">
              <a16:creationId xmlns:a16="http://schemas.microsoft.com/office/drawing/2014/main" id="{10C75ED9-7C7E-C546-2175-37D75A21B24B}"/>
            </a:ext>
          </a:extLst>
        </p:cNvPr>
        <p:cNvGrpSpPr/>
        <p:nvPr/>
      </p:nvGrpSpPr>
      <p:grpSpPr>
        <a:xfrm>
          <a:off x="0" y="0"/>
          <a:ext cx="0" cy="0"/>
          <a:chOff x="0" y="0"/>
          <a:chExt cx="0" cy="0"/>
        </a:xfrm>
      </p:grpSpPr>
      <p:sp>
        <p:nvSpPr>
          <p:cNvPr id="1206" name="Google Shape;1206;p51:notes">
            <a:extLst>
              <a:ext uri="{FF2B5EF4-FFF2-40B4-BE49-F238E27FC236}">
                <a16:creationId xmlns:a16="http://schemas.microsoft.com/office/drawing/2014/main" id="{CCC1EE91-15EE-3D3D-0B16-9ACCBCDBEB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51:notes">
            <a:extLst>
              <a:ext uri="{FF2B5EF4-FFF2-40B4-BE49-F238E27FC236}">
                <a16:creationId xmlns:a16="http://schemas.microsoft.com/office/drawing/2014/main" id="{AFFB0D0A-AEDB-1264-9F13-13A86D2047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F3864"/>
              </a:buClr>
              <a:buSzPts val="1200"/>
              <a:buFont typeface="Montserrat"/>
              <a:buNone/>
            </a:pPr>
            <a:r>
              <a:rPr lang="es-ES" sz="1200">
                <a:solidFill>
                  <a:srgbClr val="1F3864"/>
                </a:solidFill>
                <a:latin typeface="Montserrat"/>
                <a:ea typeface="Montserrat"/>
                <a:cs typeface="Montserrat"/>
                <a:sym typeface="Montserrat"/>
              </a:rPr>
              <a:t>Tecnología PAD y propiedades sensoriales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Las propiedades sensoriales que ofrece la tecnología PAD en productos como </a:t>
            </a:r>
            <a:r>
              <a:rPr lang="es-ES" b="1"/>
              <a:t>Wynzora®</a:t>
            </a:r>
            <a:r>
              <a:rPr lang="es-ES"/>
              <a:t> se centran en mejorar la experiencia del paciente al utilizar la crema, haciendo que su aplicación sea más agradable y cosméticamente aceptable. Las principales propiedades sensoriales son:</a:t>
            </a:r>
            <a:endParaRPr/>
          </a:p>
          <a:p>
            <a:pPr marL="0" lvl="0" indent="0" algn="l" rtl="0">
              <a:spcBef>
                <a:spcPts val="0"/>
              </a:spcBef>
              <a:spcAft>
                <a:spcPts val="0"/>
              </a:spcAft>
              <a:buNone/>
            </a:pPr>
            <a:r>
              <a:rPr lang="es-ES" b="1"/>
              <a:t>Textura ligera y no grasa:</a:t>
            </a:r>
            <a:endParaRPr/>
          </a:p>
          <a:p>
            <a:pPr marL="457200" lvl="1" indent="0" algn="l" rtl="0">
              <a:spcBef>
                <a:spcPts val="0"/>
              </a:spcBef>
              <a:spcAft>
                <a:spcPts val="0"/>
              </a:spcAft>
              <a:buNone/>
            </a:pPr>
            <a:r>
              <a:rPr lang="es-ES"/>
              <a:t>La crema tiene una textura suave y ligera que se siente menos pesada en la piel. Esto la diferencia de otros tratamientos tópicos más grasosos, mejorando la comodidad durante y después de la aplicación.</a:t>
            </a:r>
            <a:endParaRPr/>
          </a:p>
          <a:p>
            <a:pPr marL="0" lvl="0" indent="0" algn="l" rtl="0">
              <a:spcBef>
                <a:spcPts val="0"/>
              </a:spcBef>
              <a:spcAft>
                <a:spcPts val="0"/>
              </a:spcAft>
              <a:buNone/>
            </a:pPr>
            <a:r>
              <a:rPr lang="es-ES" b="1"/>
              <a:t>Absorción rápida:</a:t>
            </a:r>
            <a:endParaRPr/>
          </a:p>
          <a:p>
            <a:pPr marL="457200" lvl="1" indent="0" algn="l" rtl="0">
              <a:spcBef>
                <a:spcPts val="0"/>
              </a:spcBef>
              <a:spcAft>
                <a:spcPts val="0"/>
              </a:spcAft>
              <a:buNone/>
            </a:pPr>
            <a:r>
              <a:rPr lang="es-ES"/>
              <a:t>Gracias a la estructura de la dispersión de poliafrón (PAD), la crema se absorbe rápidamente en la piel sin dejar residuos pegajosos o grasos, lo que es apreciado por los pacientes.</a:t>
            </a:r>
            <a:endParaRPr/>
          </a:p>
          <a:p>
            <a:pPr marL="0" lvl="0" indent="0" algn="l" rtl="0">
              <a:spcBef>
                <a:spcPts val="0"/>
              </a:spcBef>
              <a:spcAft>
                <a:spcPts val="0"/>
              </a:spcAft>
              <a:buNone/>
            </a:pPr>
            <a:r>
              <a:rPr lang="es-ES" b="1"/>
              <a:t>Sensación no oclusiva:</a:t>
            </a:r>
            <a:endParaRPr/>
          </a:p>
          <a:p>
            <a:pPr marL="457200" lvl="1" indent="0" algn="l" rtl="0">
              <a:spcBef>
                <a:spcPts val="0"/>
              </a:spcBef>
              <a:spcAft>
                <a:spcPts val="0"/>
              </a:spcAft>
              <a:buNone/>
            </a:pPr>
            <a:r>
              <a:rPr lang="es-ES"/>
              <a:t>La crema no bloquea los poros ni deja una sensación de película en la piel, lo que proporciona una mayor comodidad a los pacientes, especialmente en áreas sensibles como el rostro o el cuero cabelludo.</a:t>
            </a:r>
            <a:endParaRPr/>
          </a:p>
          <a:p>
            <a:pPr marL="0" lvl="0" indent="0" algn="l" rtl="0">
              <a:spcBef>
                <a:spcPts val="0"/>
              </a:spcBef>
              <a:spcAft>
                <a:spcPts val="0"/>
              </a:spcAft>
              <a:buNone/>
            </a:pPr>
            <a:r>
              <a:rPr lang="es-ES" b="1"/>
              <a:t>Facilidad de aplicación:</a:t>
            </a:r>
            <a:endParaRPr/>
          </a:p>
          <a:p>
            <a:pPr marL="457200" lvl="1" indent="0" algn="l" rtl="0">
              <a:spcBef>
                <a:spcPts val="0"/>
              </a:spcBef>
              <a:spcAft>
                <a:spcPts val="0"/>
              </a:spcAft>
              <a:buNone/>
            </a:pPr>
            <a:r>
              <a:rPr lang="es-ES"/>
              <a:t>La fórmula se extiende fácilmente sobre la piel, permitiendo una distribución uniforme de los ingredientes activos sin esfuerzo excesivo.</a:t>
            </a:r>
            <a:endParaRPr/>
          </a:p>
          <a:p>
            <a:pPr marL="0" lvl="0" indent="0" algn="l" rtl="0">
              <a:spcBef>
                <a:spcPts val="0"/>
              </a:spcBef>
              <a:spcAft>
                <a:spcPts val="0"/>
              </a:spcAft>
              <a:buNone/>
            </a:pPr>
            <a:r>
              <a:rPr lang="es-ES" b="1"/>
              <a:t>Hidratación y suavidad:</a:t>
            </a:r>
            <a:endParaRPr/>
          </a:p>
          <a:p>
            <a:pPr marL="457200" lvl="1" indent="0" algn="l" rtl="0">
              <a:spcBef>
                <a:spcPts val="0"/>
              </a:spcBef>
              <a:spcAft>
                <a:spcPts val="0"/>
              </a:spcAft>
              <a:buNone/>
            </a:pPr>
            <a:r>
              <a:rPr lang="es-ES"/>
              <a:t>A pesar de no ser grasa, la crema tiene propiedades hidratantes que ayudan a suavizar la piel afectada, lo que contribuye a mejorar tanto la apariencia como la sensación en las zonas tratadas.</a:t>
            </a:r>
            <a:endParaRPr/>
          </a:p>
          <a:p>
            <a:pPr marL="0" lvl="0" indent="0" algn="l" rtl="0">
              <a:spcBef>
                <a:spcPts val="0"/>
              </a:spcBef>
              <a:spcAft>
                <a:spcPts val="0"/>
              </a:spcAft>
              <a:buNone/>
            </a:pPr>
            <a:r>
              <a:rPr lang="es-ES" b="1"/>
              <a:t>No deja residuos visibles:</a:t>
            </a:r>
            <a:endParaRPr/>
          </a:p>
          <a:p>
            <a:pPr marL="457200" lvl="1" indent="0" algn="l" rtl="0">
              <a:spcBef>
                <a:spcPts val="0"/>
              </a:spcBef>
              <a:spcAft>
                <a:spcPts val="0"/>
              </a:spcAft>
              <a:buNone/>
            </a:pPr>
            <a:r>
              <a:rPr lang="es-ES"/>
              <a:t>La crema no deja residuos blancos ni visibles en la piel, una ventaja importante para los pacientes preocupados por el aspecto estético.</a:t>
            </a:r>
            <a:endParaRPr/>
          </a:p>
          <a:p>
            <a:pPr marL="457200" marR="0" lvl="1" indent="0" algn="l" rtl="0">
              <a:lnSpc>
                <a:spcPct val="100000"/>
              </a:lnSpc>
              <a:spcBef>
                <a:spcPts val="0"/>
              </a:spcBef>
              <a:spcAft>
                <a:spcPts val="0"/>
              </a:spcAft>
              <a:buClr>
                <a:schemeClr val="dk1"/>
              </a:buClr>
              <a:buSzPts val="1200"/>
              <a:buFont typeface="Calibri"/>
              <a:buNone/>
            </a:pPr>
            <a:endParaRPr/>
          </a:p>
          <a:p>
            <a:pPr marL="457200" lvl="1" indent="0" algn="l" rtl="0">
              <a:spcBef>
                <a:spcPts val="0"/>
              </a:spcBef>
              <a:spcAft>
                <a:spcPts val="0"/>
              </a:spcAft>
              <a:buNone/>
            </a:pPr>
            <a:endParaRPr/>
          </a:p>
          <a:p>
            <a:pPr marL="0" lvl="0" indent="0" algn="l" rtl="0">
              <a:spcBef>
                <a:spcPts val="0"/>
              </a:spcBef>
              <a:spcAft>
                <a:spcPts val="0"/>
              </a:spcAft>
              <a:buNone/>
            </a:pPr>
            <a:endParaRPr/>
          </a:p>
        </p:txBody>
      </p:sp>
      <p:sp>
        <p:nvSpPr>
          <p:cNvPr id="1208" name="Google Shape;1208;p51:notes">
            <a:extLst>
              <a:ext uri="{FF2B5EF4-FFF2-40B4-BE49-F238E27FC236}">
                <a16:creationId xmlns:a16="http://schemas.microsoft.com/office/drawing/2014/main" id="{F48A5751-E871-5ED0-B5BE-C9246B2F05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28</a:t>
            </a:fld>
            <a:endParaRPr/>
          </a:p>
        </p:txBody>
      </p:sp>
    </p:spTree>
    <p:extLst>
      <p:ext uri="{BB962C8B-B14F-4D97-AF65-F5344CB8AC3E}">
        <p14:creationId xmlns:p14="http://schemas.microsoft.com/office/powerpoint/2010/main" val="1450805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228600" lvl="0" indent="-15240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s-ES" sz="1200" b="0" i="0">
                <a:solidFill>
                  <a:schemeClr val="dk1"/>
                </a:solidFill>
                <a:latin typeface="Calibri"/>
                <a:ea typeface="Calibri"/>
                <a:cs typeface="Calibri"/>
                <a:sym typeface="Calibri"/>
              </a:rPr>
              <a:t>Bewley A, Barker E, Baker H, Green W, Avey B, Pi-Blanque A, Galván J, Trebbien P, Praestegaard M. An anchored matching-adjusted indirect comparison of fixed-dose combination calcipotriol and betamethasone dipropionate (CAL/BDP) cream versus CAL/BDP foam for the treatment of psoriasis. J Dermatolog Treat. 2022 Dec;33(8):3191-3198. doi: 10.1080/09546634.2022.2116924. Epub 2022 Sep 6. PMID: 36036596.</a:t>
            </a:r>
            <a:endParaRPr/>
          </a:p>
          <a:p>
            <a:pPr marL="228600" lvl="0" indent="-228600" algn="l" rtl="0">
              <a:spcBef>
                <a:spcPts val="0"/>
              </a:spcBef>
              <a:spcAft>
                <a:spcPts val="0"/>
              </a:spcAft>
              <a:buClr>
                <a:schemeClr val="dk1"/>
              </a:buClr>
              <a:buSzPts val="1200"/>
              <a:buFont typeface="Calibri"/>
              <a:buAutoNum type="arabicPeriod"/>
            </a:pPr>
            <a:r>
              <a:rPr lang="es-ES"/>
              <a:t>Kircik C, Kircik L. Patient preference for calcipotriene and betamethasone dipropionate cream versus foam for the topical treatment of psoriasis: a pilot study. J Drugs Dermatol. 2023;22(3):271-273. doi:10.36849/JDD.7165.</a:t>
            </a:r>
            <a:endParaRPr/>
          </a:p>
          <a:p>
            <a:pPr marL="0" lvl="0" indent="0" algn="l" rtl="0">
              <a:spcBef>
                <a:spcPts val="0"/>
              </a:spcBef>
              <a:spcAft>
                <a:spcPts val="0"/>
              </a:spcAft>
              <a:buNone/>
            </a:pPr>
            <a:endParaRPr/>
          </a:p>
        </p:txBody>
      </p:sp>
      <p:sp>
        <p:nvSpPr>
          <p:cNvPr id="1378" name="Google Shape;137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Ventajas galénicas de la crema en cuero cabelludo</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 crema de calcipotriol/betametasona dipropionato (</a:t>
            </a:r>
            <a:r>
              <a:rPr lang="es-ES" b="0" i="0" u="none" strike="noStrike">
                <a:solidFill>
                  <a:srgbClr val="1F497D"/>
                </a:solidFill>
                <a:latin typeface="Arial"/>
                <a:ea typeface="Arial"/>
                <a:cs typeface="Arial"/>
                <a:sym typeface="Arial"/>
              </a:rPr>
              <a:t>CAL/BDP</a:t>
            </a:r>
            <a:r>
              <a:rPr lang="es-ES"/>
              <a:t>) ofrece varias ventajas galénicas en términos de atractivo cosmético, facilidad de aplicación y aceptación por parte del paciente cuando se aplica en el cuero cabelludo.</a:t>
            </a:r>
            <a:endParaRPr/>
          </a:p>
          <a:p>
            <a:pPr marL="0" lvl="0" indent="0" algn="l" rtl="0">
              <a:spcBef>
                <a:spcPts val="0"/>
              </a:spcBef>
              <a:spcAft>
                <a:spcPts val="0"/>
              </a:spcAft>
              <a:buNone/>
            </a:pPr>
            <a:r>
              <a:rPr lang="es-ES" b="1"/>
              <a:t>Atractivo cosmético</a:t>
            </a:r>
            <a:r>
              <a:rPr lang="es-ES"/>
              <a:t>: La crema CAL/BDP es menos grasosa y más cosméticamente aceptable que las pomadas y geles. Esto es crucial para la aplicación en el cuero cabelludo, donde la presencia de cabello puede complicar el uso de formulaciones más pesadas. La tecnología de dispersión de poliafrones (PAD) permite que los ingredientes activos coexistan en un entorno acuoso, mejorando la textura y la sensación en la piel.</a:t>
            </a:r>
            <a:r>
              <a:rPr lang="es-ES" b="1" baseline="30000"/>
              <a:t>[1-2]</a:t>
            </a:r>
            <a:endParaRPr/>
          </a:p>
          <a:p>
            <a:pPr marL="0" lvl="0" indent="0" algn="l" rtl="0">
              <a:spcBef>
                <a:spcPts val="0"/>
              </a:spcBef>
              <a:spcAft>
                <a:spcPts val="0"/>
              </a:spcAft>
              <a:buNone/>
            </a:pPr>
            <a:r>
              <a:rPr lang="es-ES" b="1"/>
              <a:t>Facilidad de aplicación</a:t>
            </a:r>
            <a:r>
              <a:rPr lang="es-ES"/>
              <a:t>: La crema es fácil de aplicar y se absorbe rápidamente, lo que reduce la interrupción de las actividades diarias. En estudios comparativos, los pacientes mostraron una mayor preferencia por la crema sobre la espuma para el tratamiento del cuero cabelludo, con un 60% de los pacientes prefiriendo la crema debido a su facilidad de aplicación y menor residuo visible en el cabello.</a:t>
            </a:r>
            <a:r>
              <a:rPr lang="es-ES" b="1" baseline="30000"/>
              <a:t>[1-2]</a:t>
            </a:r>
            <a:endParaRPr/>
          </a:p>
          <a:p>
            <a:pPr marL="0" lvl="0" indent="0" algn="l" rtl="0">
              <a:spcBef>
                <a:spcPts val="0"/>
              </a:spcBef>
              <a:spcAft>
                <a:spcPts val="0"/>
              </a:spcAft>
              <a:buNone/>
            </a:pPr>
            <a:r>
              <a:rPr lang="es-ES" b="1"/>
              <a:t>Aceptación por parte del paciente</a:t>
            </a:r>
            <a:r>
              <a:rPr lang="es-ES"/>
              <a:t>: La crema CAL/BDP ha demostrado una alta aceptación por parte de los pacientes debido a su conveniencia y tolerabilidad. En estudios clínicos, la crema obtuvo puntuaciones más altas en medidas de satisfacción del paciente, incluyendo la facilidad de aplicación, la sensación al tacto y la falta de olor desagradable. Además, la crema fue preferida por su capacidad para limitar la interrupción diaria, lo que es especialmente importante para los pacientes con psoriasis en el cuero cabelludo.</a:t>
            </a:r>
            <a:r>
              <a:rPr lang="es-ES" b="1" baseline="30000"/>
              <a:t>[1-2]</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En resumen, </a:t>
            </a:r>
            <a:r>
              <a:rPr lang="es-ES" b="1"/>
              <a:t>la crema CAL/BDP basada en tecnología PAD ofrece ventajas significativas en términos de atractivo cosmético, facilidad de aplicación y aceptación por parte del paciente</a:t>
            </a:r>
            <a:r>
              <a:rPr lang="es-ES"/>
              <a:t>, lo que puede mejorar la adherencia al tratamiento en el cuero cabelludo en comparación con otros vehículos como pomadas, geles y espumas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1. Kircik LH, Draelos ZD, Glick B, Green L, Burgess C. Preference for Cal/BDP Cream or Foam in Patients With Mild to Moderate Plaque Psoriasis. J Drugs Dermatol. 2024;23(8):607-611. doi:10.36849/JDD.7993.</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2. Kircik C, Kircik L. Patient Preference for Calcipotriene and Betamethasone Dipropionate Cream Versus Foam for the Topical Treatment of Psoriasis: A Pilot Study. J Drugs Dermatol. 2023;22(3):271-273. doi:10.36849/JDD.7165.</a:t>
            </a:r>
            <a:endParaRPr/>
          </a:p>
          <a:p>
            <a:pPr marL="0" lvl="0" indent="0" algn="l" rtl="0">
              <a:spcBef>
                <a:spcPts val="0"/>
              </a:spcBef>
              <a:spcAft>
                <a:spcPts val="0"/>
              </a:spcAft>
              <a:buNone/>
            </a:pPr>
            <a:endParaRPr/>
          </a:p>
        </p:txBody>
      </p:sp>
      <p:sp>
        <p:nvSpPr>
          <p:cNvPr id="1393" name="Google Shape;139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Ventajas galénicas de la crema en cuero cabelludo</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 crema de calcipotriol/betametasona dipropionato (</a:t>
            </a:r>
            <a:r>
              <a:rPr lang="es-ES" b="0" i="0" u="none" strike="noStrike">
                <a:solidFill>
                  <a:srgbClr val="1F497D"/>
                </a:solidFill>
                <a:latin typeface="Arial"/>
                <a:ea typeface="Arial"/>
                <a:cs typeface="Arial"/>
                <a:sym typeface="Arial"/>
              </a:rPr>
              <a:t>CAL/BDP</a:t>
            </a:r>
            <a:r>
              <a:rPr lang="es-ES"/>
              <a:t>) ofrece varias ventajas galénicas en términos de atractivo cosmético, facilidad de aplicación y aceptación por parte del paciente cuando se aplica en el cuero cabelludo.</a:t>
            </a:r>
            <a:endParaRPr/>
          </a:p>
          <a:p>
            <a:pPr marL="0" lvl="0" indent="0" algn="l" rtl="0">
              <a:spcBef>
                <a:spcPts val="0"/>
              </a:spcBef>
              <a:spcAft>
                <a:spcPts val="0"/>
              </a:spcAft>
              <a:buNone/>
            </a:pPr>
            <a:r>
              <a:rPr lang="es-ES" b="1"/>
              <a:t>Atractivo cosmético</a:t>
            </a:r>
            <a:r>
              <a:rPr lang="es-ES"/>
              <a:t>: La crema CAL/BDP es menos grasosa y más cosméticamente aceptable que las pomadas y geles. Esto es crucial para la aplicación en el cuero cabelludo, donde la presencia de cabello puede complicar el uso de formulaciones más pesadas. La tecnología de dispersión de poliafrones (PAD) permite que los ingredientes activos coexistan en un entorno acuoso, mejorando la textura y la sensación en la piel.</a:t>
            </a:r>
            <a:r>
              <a:rPr lang="es-ES" b="1" baseline="30000"/>
              <a:t>[1-2]</a:t>
            </a:r>
            <a:endParaRPr/>
          </a:p>
          <a:p>
            <a:pPr marL="0" lvl="0" indent="0" algn="l" rtl="0">
              <a:spcBef>
                <a:spcPts val="0"/>
              </a:spcBef>
              <a:spcAft>
                <a:spcPts val="0"/>
              </a:spcAft>
              <a:buNone/>
            </a:pPr>
            <a:r>
              <a:rPr lang="es-ES" b="1"/>
              <a:t>Facilidad de aplicación</a:t>
            </a:r>
            <a:r>
              <a:rPr lang="es-ES"/>
              <a:t>: La crema es fácil de aplicar y se absorbe rápidamente, lo que reduce la interrupción de las actividades diarias. En estudios comparativos, los pacientes mostraron una mayor preferencia por la crema sobre la espuma para el tratamiento del cuero cabelludo, con un 60% de los pacientes prefiriendo la crema debido a su facilidad de aplicación y menor residuo visible en el cabello.</a:t>
            </a:r>
            <a:r>
              <a:rPr lang="es-ES" b="1" baseline="30000"/>
              <a:t>[1-2]</a:t>
            </a:r>
            <a:endParaRPr/>
          </a:p>
          <a:p>
            <a:pPr marL="0" lvl="0" indent="0" algn="l" rtl="0">
              <a:spcBef>
                <a:spcPts val="0"/>
              </a:spcBef>
              <a:spcAft>
                <a:spcPts val="0"/>
              </a:spcAft>
              <a:buNone/>
            </a:pPr>
            <a:r>
              <a:rPr lang="es-ES" b="1"/>
              <a:t>Aceptación por parte del paciente</a:t>
            </a:r>
            <a:r>
              <a:rPr lang="es-ES"/>
              <a:t>: La crema CAL/BDP ha demostrado una alta aceptación por parte de los pacientes debido a su conveniencia y tolerabilidad. En estudios clínicos, la crema obtuvo puntuaciones más altas en medidas de satisfacción del paciente, incluyendo la facilidad de aplicación, la sensación al tacto y la falta de olor desagradable. Además, la crema fue preferida por su capacidad para limitar la interrupción diaria, lo que es especialmente importante para los pacientes con psoriasis en el cuero cabelludo.</a:t>
            </a:r>
            <a:r>
              <a:rPr lang="es-ES" b="1" baseline="30000"/>
              <a:t>[1-2]</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En resumen, </a:t>
            </a:r>
            <a:r>
              <a:rPr lang="es-ES" b="1"/>
              <a:t>la crema CAL/BDP basada en tecnología PAD ofrece ventajas significativas en términos de atractivo cosmético, facilidad de aplicación y aceptación por parte del paciente</a:t>
            </a:r>
            <a:r>
              <a:rPr lang="es-ES"/>
              <a:t>, lo que puede mejorar la adherencia al tratamiento en el cuero cabelludo en comparación con otros vehículos como pomadas, geles y espumas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1. Kircik LH, Draelos ZD, Glick B, Green L, Burgess C. Preference for Cal/BDP Cream or Foam in Patients With Mild to Moderate Plaque Psoriasis. J Drugs Dermatol. 2024;23(8):607-611. doi:10.36849/JDD.7993.</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2. Kircik C, Kircik L. Patient Preference for Calcipotriene and Betamethasone Dipropionate Cream Versus Foam for the Topical Treatment of Psoriasis: A Pilot Study. J Drugs Dermatol. 2023;22(3):271-273. doi:10.36849/JDD.7165.</a:t>
            </a:r>
            <a:endParaRPr/>
          </a:p>
          <a:p>
            <a:pPr marL="0" lvl="0" indent="0" algn="l" rtl="0">
              <a:spcBef>
                <a:spcPts val="0"/>
              </a:spcBef>
              <a:spcAft>
                <a:spcPts val="0"/>
              </a:spcAft>
              <a:buNone/>
            </a:pPr>
            <a:endParaRPr/>
          </a:p>
        </p:txBody>
      </p:sp>
      <p:sp>
        <p:nvSpPr>
          <p:cNvPr id="1409" name="Google Shape;140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Ventajas galénicas de la crema en cuero cabelludo</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La crema de calcipotriol/betametasona dipropionato (</a:t>
            </a:r>
            <a:r>
              <a:rPr lang="es-ES" b="0" i="0" u="none" strike="noStrike">
                <a:solidFill>
                  <a:srgbClr val="1F497D"/>
                </a:solidFill>
                <a:latin typeface="Arial"/>
                <a:ea typeface="Arial"/>
                <a:cs typeface="Arial"/>
                <a:sym typeface="Arial"/>
              </a:rPr>
              <a:t>CAL/BDP</a:t>
            </a:r>
            <a:r>
              <a:rPr lang="es-ES"/>
              <a:t>) ofrece varias ventajas galénicas en términos de atractivo cosmético, facilidad de aplicación y aceptación por parte del paciente cuando se aplica en el cuero cabelludo.</a:t>
            </a:r>
            <a:endParaRPr/>
          </a:p>
          <a:p>
            <a:pPr marL="0" lvl="0" indent="0" algn="l" rtl="0">
              <a:spcBef>
                <a:spcPts val="0"/>
              </a:spcBef>
              <a:spcAft>
                <a:spcPts val="0"/>
              </a:spcAft>
              <a:buNone/>
            </a:pPr>
            <a:r>
              <a:rPr lang="es-ES" b="1"/>
              <a:t>Atractivo cosmético</a:t>
            </a:r>
            <a:r>
              <a:rPr lang="es-ES"/>
              <a:t>: La crema CAL/BDP es menos grasosa y más cosméticamente aceptable que las pomadas y geles. Esto es crucial para la aplicación en el cuero cabelludo, donde la presencia de cabello puede complicar el uso de formulaciones más pesadas. La tecnología de dispersión de poliafrones (PAD) permite que los ingredientes activos coexistan en un entorno acuoso, mejorando la textura y la sensación en la piel.</a:t>
            </a:r>
            <a:r>
              <a:rPr lang="es-ES" b="1" baseline="30000"/>
              <a:t>[1-2]</a:t>
            </a:r>
            <a:endParaRPr/>
          </a:p>
          <a:p>
            <a:pPr marL="0" lvl="0" indent="0" algn="l" rtl="0">
              <a:spcBef>
                <a:spcPts val="0"/>
              </a:spcBef>
              <a:spcAft>
                <a:spcPts val="0"/>
              </a:spcAft>
              <a:buNone/>
            </a:pPr>
            <a:r>
              <a:rPr lang="es-ES" b="1"/>
              <a:t>Facilidad de aplicación</a:t>
            </a:r>
            <a:r>
              <a:rPr lang="es-ES"/>
              <a:t>: La crema es fácil de aplicar y se absorbe rápidamente, lo que reduce la interrupción de las actividades diarias. En estudios comparativos, los pacientes mostraron una mayor preferencia por la crema sobre la espuma para el tratamiento del cuero cabelludo, con un 60% de los pacientes prefiriendo la crema debido a su facilidad de aplicación y menor residuo visible en el cabello.</a:t>
            </a:r>
            <a:r>
              <a:rPr lang="es-ES" b="1" baseline="30000"/>
              <a:t>[1-2]</a:t>
            </a:r>
            <a:endParaRPr/>
          </a:p>
          <a:p>
            <a:pPr marL="0" lvl="0" indent="0" algn="l" rtl="0">
              <a:spcBef>
                <a:spcPts val="0"/>
              </a:spcBef>
              <a:spcAft>
                <a:spcPts val="0"/>
              </a:spcAft>
              <a:buNone/>
            </a:pPr>
            <a:r>
              <a:rPr lang="es-ES" b="1"/>
              <a:t>Aceptación por parte del paciente</a:t>
            </a:r>
            <a:r>
              <a:rPr lang="es-ES"/>
              <a:t>: La crema CAL/BDP ha demostrado una alta aceptación por parte de los pacientes debido a su conveniencia y tolerabilidad. En estudios clínicos, la crema obtuvo puntuaciones más altas en medidas de satisfacción del paciente, incluyendo la facilidad de aplicación, la sensación al tacto y la falta de olor desagradable. Además, la crema fue preferida por su capacidad para limitar la interrupción diaria, lo que es especialmente importante para los pacientes con psoriasis en el cuero cabelludo.</a:t>
            </a:r>
            <a:r>
              <a:rPr lang="es-ES" b="1" baseline="30000"/>
              <a:t>[1-2]</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En resumen, </a:t>
            </a:r>
            <a:r>
              <a:rPr lang="es-ES" b="1"/>
              <a:t>la crema CAL/BDP basada en tecnología PAD ofrece ventajas significativas en términos de atractivo cosmético, facilidad de aplicación y aceptación por parte del paciente</a:t>
            </a:r>
            <a:r>
              <a:rPr lang="es-ES"/>
              <a:t>, lo que puede mejorar la adherencia al tratamiento en el cuero cabelludo en comparación con otros vehículos como pomadas, geles y espumas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1. Kircik LH, Draelos ZD, Glick B, Green L, Burgess C. Preference for Cal/BDP Cream or Foam in Patients With Mild to Moderate Plaque Psoriasis. J Drugs Dermatol. 2024;23(8):607-611. doi:10.36849/JDD.7993.</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2. Kircik C, Kircik L. Patient Preference for Calcipotriene and Betamethasone Dipropionate Cream Versus Foam for the Topical Treatment of Psoriasis: A Pilot Study. J Drugs Dermatol. 2023;22(3):271-273. doi:10.36849/JDD.7165.</a:t>
            </a:r>
            <a:endParaRPr/>
          </a:p>
          <a:p>
            <a:pPr marL="0" lvl="0" indent="0" algn="l" rtl="0">
              <a:spcBef>
                <a:spcPts val="0"/>
              </a:spcBef>
              <a:spcAft>
                <a:spcPts val="0"/>
              </a:spcAft>
              <a:buNone/>
            </a:pPr>
            <a:endParaRPr/>
          </a:p>
        </p:txBody>
      </p:sp>
      <p:sp>
        <p:nvSpPr>
          <p:cNvPr id="1435" name="Google Shape;1435;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FF29-310B-CBA2-3C8A-5DE4A92CF19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085B5F-7CE0-9065-D14F-7B0DED7FAB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2E16B1-9DBD-2DF8-8F73-54E0184414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4D8E41B-338A-E4BA-F713-A8A7BFFA0AB9}"/>
              </a:ext>
            </a:extLst>
          </p:cNvPr>
          <p:cNvSpPr>
            <a:spLocks noGrp="1"/>
          </p:cNvSpPr>
          <p:nvPr>
            <p:ph type="sldNum" sz="quarter" idx="5"/>
          </p:nvPr>
        </p:nvSpPr>
        <p:spPr/>
        <p:txBody>
          <a:bodyPr/>
          <a:lstStyle/>
          <a:p>
            <a:fld id="{5AB98770-5A0E-2247-B18F-F0C2DE026C75}" type="slidenum">
              <a:rPr lang="es-ES" smtClean="0"/>
              <a:t>4</a:t>
            </a:fld>
            <a:endParaRPr lang="es-ES"/>
          </a:p>
        </p:txBody>
      </p:sp>
    </p:spTree>
    <p:extLst>
      <p:ext uri="{BB962C8B-B14F-4D97-AF65-F5344CB8AC3E}">
        <p14:creationId xmlns:p14="http://schemas.microsoft.com/office/powerpoint/2010/main" val="4095122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B8FF130D-C665-B8B1-6AD2-7D1056C55CE5}"/>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BDBC0CAA-C246-6F82-8FE7-9C338CE9ECD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39C016C9-C57B-48CE-CB9A-26D08DF54E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795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8482CFB8-F675-CAC7-31C1-6CD2B7CF1352}"/>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4B1867E2-CA47-D009-01CC-5A7EA857F2B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E777C3A4-A39F-D4B9-C104-B4D82B6E6F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2961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10ECF8AC-7CD7-6A8E-AA2F-07087B7771EA}"/>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9128E99B-2E90-393B-DBAE-99C572D7BC8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B170E7E6-73EA-CD2F-71FA-B6D388F40E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875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2BF15BD8-3025-3AC6-3728-1395A2EB5144}"/>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B18EAEDB-7E7A-36FF-ED3D-994D8F8FCC4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489C5A6D-43FB-0405-E7C2-2B38C773F71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3020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7ED9BD62-60FF-BEDF-08A1-C146D2337A53}"/>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C56819E4-B7CD-E7AE-3AE4-B2DB6E86B5B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3E6D5C2B-067C-A97B-909C-67E1C57876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781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191A64AE-F333-BB19-8E4F-593FFA9614C4}"/>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41266973-14C8-44EA-F1A8-00359A2197B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79A11884-F05B-08F9-BB3B-15126096F4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2133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AFDC3C4D-DDAD-E149-E2B8-3E98C6F0B485}"/>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EA27D670-3E98-9212-52E8-212D68CC393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697EEA5F-A2BA-1072-740F-ADD2E94CFB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45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235FEB29-9F0E-958C-71F5-E456A244FF31}"/>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8A9BFF6D-FF01-16B4-D35F-CB76FC4CC9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F12D00FB-2413-B939-3C21-0139BD0C9B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7989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590D81A4-DF65-ECAF-48E3-7251E26958A1}"/>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1D89CB58-7135-0EFB-D07D-731058504C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76582F2C-5029-7864-2583-1908D72E2B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302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A90F1F25-8001-71D2-928C-A1692282373B}"/>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5041DCAB-329B-8543-F425-F43382A7314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57899141-200F-73CF-0769-2159EDF4E1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13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a:t>
            </a:fld>
            <a:endParaRPr lang="es-ES"/>
          </a:p>
        </p:txBody>
      </p:sp>
    </p:spTree>
    <p:extLst>
      <p:ext uri="{BB962C8B-B14F-4D97-AF65-F5344CB8AC3E}">
        <p14:creationId xmlns:p14="http://schemas.microsoft.com/office/powerpoint/2010/main" val="307048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3553E1AC-DA9E-E19F-1961-A76A62DC1458}"/>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C41AB653-D96E-6D02-4B4D-7F15DAE850B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1993558D-D0DA-447E-BFA4-74DE782A58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942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34CABB3D-DCB0-490A-EFE2-BB4D12FAC48B}"/>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B06FC42D-502D-07D4-CF82-916CD6BE51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90DCA58C-54A7-5286-1054-74D24D7FC6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011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CBDC5431-3121-AEA7-D742-5C1DA55323E0}"/>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C7E2DB4E-B0D8-9175-C232-518648DF66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F74BF8B1-40DC-E3FE-21ED-34522FB625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561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EDAA7999-41D8-D49F-BAB9-8AFD9D5D6593}"/>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03416D96-7476-FDDD-D29F-4045FA042E6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E1495D8C-FF8D-4B9B-0CDE-534243373A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828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D10115E3-305A-630B-5EB6-ABDB110BAB2A}"/>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8BCE20E7-8D6D-3904-9E0D-3789BCD35F8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63A4709F-B194-4EC0-8F2F-D9155C17D1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19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55046FA9-88BC-1846-E86C-82A060E4DCE6}"/>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0066EA2A-0974-BDBA-2604-07912EF7564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873C1919-C9C2-DC03-9895-416093D18A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686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BC5605CF-4E2C-C12F-4B96-663E3B85DC5A}"/>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68D37845-98DA-E199-AB83-17804D8C82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B949329E-120C-97D9-032B-9523461FC4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6602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06A9BB60-23B9-2809-9387-826C40296D01}"/>
            </a:ext>
          </a:extLst>
        </p:cNvPr>
        <p:cNvGrpSpPr/>
        <p:nvPr/>
      </p:nvGrpSpPr>
      <p:grpSpPr>
        <a:xfrm>
          <a:off x="0" y="0"/>
          <a:ext cx="0" cy="0"/>
          <a:chOff x="0" y="0"/>
          <a:chExt cx="0" cy="0"/>
        </a:xfrm>
      </p:grpSpPr>
      <p:sp>
        <p:nvSpPr>
          <p:cNvPr id="240" name="Google Shape;240;p15:notes">
            <a:extLst>
              <a:ext uri="{FF2B5EF4-FFF2-40B4-BE49-F238E27FC236}">
                <a16:creationId xmlns:a16="http://schemas.microsoft.com/office/drawing/2014/main" id="{E89CF599-2A8C-43D7-CAAA-58C1AADEBDC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a:extLst>
              <a:ext uri="{FF2B5EF4-FFF2-40B4-BE49-F238E27FC236}">
                <a16:creationId xmlns:a16="http://schemas.microsoft.com/office/drawing/2014/main" id="{1D8F4438-8822-BB78-D210-EEBFC6DB9C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3495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prevalencia de la dermatitis atópica (DA) varía significativamente según la región geográfica, la edad y el método de diagnóstico utilizado. A nivel global, la prevalencia de la DA se estima en </a:t>
            </a:r>
            <a:r>
              <a:rPr lang="es-ES" b="1" dirty="0"/>
              <a:t>2,6 %</a:t>
            </a:r>
            <a:r>
              <a:rPr lang="es-ES" dirty="0"/>
              <a:t> (intervalo de incertidumbre del 95 %: 1,9-3,5 %). En términos de distribución por edad, aproximadamente </a:t>
            </a:r>
            <a:r>
              <a:rPr lang="es-ES" b="1" dirty="0"/>
              <a:t>4,0 %</a:t>
            </a:r>
            <a:r>
              <a:rPr lang="es-ES" dirty="0"/>
              <a:t> (intervalo de incertidumbre del 95 %: 2,8-5,3 %) de los niños y </a:t>
            </a:r>
            <a:r>
              <a:rPr lang="es-ES" b="1" dirty="0"/>
              <a:t>2,0 %</a:t>
            </a:r>
            <a:r>
              <a:rPr lang="es-ES" dirty="0"/>
              <a:t> (intervalo de incertidumbre del 95%: 1,4-2,6 %) de los adultos padecen DA.</a:t>
            </a:r>
            <a:r>
              <a:rPr lang="es-ES" b="1" baseline="30000" dirty="0"/>
              <a:t>[1]</a:t>
            </a:r>
            <a:endParaRPr lang="es-ES" dirty="0"/>
          </a:p>
          <a:p>
            <a:r>
              <a:rPr lang="es-ES" dirty="0"/>
              <a:t>En países con altos recursos, la prevalencia de DA en los últimos 12 meses se ha estimado en </a:t>
            </a:r>
            <a:r>
              <a:rPr lang="es-ES" b="1" dirty="0"/>
              <a:t>9,2 %</a:t>
            </a:r>
            <a:r>
              <a:rPr lang="es-ES" dirty="0"/>
              <a:t> (intervalo de confianza del 95 %: 8,4-10,1 %). Esta prevalencia es notablemente más alta en niños de 0 a 5 años, alcanzando el </a:t>
            </a:r>
            <a:r>
              <a:rPr lang="es-ES" b="1" dirty="0"/>
              <a:t>16,2 %</a:t>
            </a:r>
            <a:r>
              <a:rPr lang="es-ES" dirty="0"/>
              <a:t> (intervalo de confianza del 95 %: 14,2-18,7 %).</a:t>
            </a:r>
            <a:r>
              <a:rPr lang="es-ES" b="1" baseline="30000" dirty="0"/>
              <a:t>[2]</a:t>
            </a:r>
            <a:endParaRPr lang="es-ES" dirty="0"/>
          </a:p>
          <a:p>
            <a:r>
              <a:rPr lang="es-ES" dirty="0"/>
              <a:t>En los Estados Unidos, un estudio específico encontró que la prevalencia de DA en adultos es del </a:t>
            </a:r>
            <a:r>
              <a:rPr lang="es-ES" b="1" dirty="0"/>
              <a:t>7,3 %</a:t>
            </a:r>
            <a:r>
              <a:rPr lang="es-ES" dirty="0"/>
              <a:t> (intervalo de confianza del 95 %: 5,9-8,8 %). Este estudio también destacó que la mayoría de los casos son de severidad leve a moderada, con un impacto significativo en la calidad de vida de los pacientes.</a:t>
            </a:r>
            <a:r>
              <a:rPr lang="es-ES" b="1" baseline="30000" dirty="0"/>
              <a:t>[3]</a:t>
            </a:r>
            <a:endParaRPr lang="es-ES" dirty="0"/>
          </a:p>
          <a:p>
            <a:r>
              <a:rPr lang="es-ES" dirty="0"/>
              <a:t>La prevalencia de la dermatitis atópica (DA) en España varía según la región y la población estudiada. En Cataluña, un estudio retrospectivo basado en la población adulta encontró que la prevalencia de la DA es del </a:t>
            </a:r>
            <a:r>
              <a:rPr lang="es-ES" b="1" dirty="0"/>
              <a:t>8,7 %</a:t>
            </a:r>
            <a:r>
              <a:rPr lang="es-ES" dirty="0"/>
              <a:t> en adultos, siendo más alta en mujeres (10,1 %) que en hombres (7,3 %). En adolescentes de 12 a 17 años en la misma región, la prevalencia es del </a:t>
            </a:r>
            <a:r>
              <a:rPr lang="es-ES" b="1" dirty="0"/>
              <a:t>16,9 %</a:t>
            </a:r>
            <a:r>
              <a:rPr lang="es-ES" dirty="0"/>
              <a:t>.</a:t>
            </a:r>
            <a:r>
              <a:rPr lang="es-ES" b="1" baseline="30000" dirty="0"/>
              <a:t>[4,5]</a:t>
            </a:r>
            <a:endParaRPr lang="es-ES" dirty="0"/>
          </a:p>
          <a:p>
            <a:r>
              <a:rPr lang="es-ES" dirty="0"/>
              <a:t>En niños de 6 a 7 años en Valencia, la prevalencia de la DA es del </a:t>
            </a:r>
            <a:r>
              <a:rPr lang="es-ES" b="1" dirty="0"/>
              <a:t>21,5 %</a:t>
            </a:r>
            <a:r>
              <a:rPr lang="es-ES" dirty="0"/>
              <a:t> en niños de clase alta, según un estudio que forma parte del proyecto ISAAC. Otro estudio en Aragón encontró una prevalencia del </a:t>
            </a:r>
            <a:r>
              <a:rPr lang="es-ES" b="1" dirty="0"/>
              <a:t>15,5 %</a:t>
            </a:r>
            <a:r>
              <a:rPr lang="es-ES" dirty="0"/>
              <a:t> en niños, con una mayor prevalencia en niñas y en el grupo de edad de 3 a 9 años.</a:t>
            </a:r>
            <a:r>
              <a:rPr lang="es-ES" b="1" baseline="30000" dirty="0"/>
              <a:t>[6,7]</a:t>
            </a:r>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52</a:t>
            </a:fld>
            <a:endParaRPr lang="es-ES"/>
          </a:p>
        </p:txBody>
      </p:sp>
    </p:spTree>
    <p:extLst>
      <p:ext uri="{BB962C8B-B14F-4D97-AF65-F5344CB8AC3E}">
        <p14:creationId xmlns:p14="http://schemas.microsoft.com/office/powerpoint/2010/main" val="136519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53</a:t>
            </a:fld>
            <a:endParaRPr lang="es-ES"/>
          </a:p>
        </p:txBody>
      </p:sp>
    </p:spTree>
    <p:extLst>
      <p:ext uri="{BB962C8B-B14F-4D97-AF65-F5344CB8AC3E}">
        <p14:creationId xmlns:p14="http://schemas.microsoft.com/office/powerpoint/2010/main" val="127884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54</a:t>
            </a:fld>
            <a:endParaRPr lang="es-ES"/>
          </a:p>
        </p:txBody>
      </p:sp>
    </p:spTree>
    <p:extLst>
      <p:ext uri="{BB962C8B-B14F-4D97-AF65-F5344CB8AC3E}">
        <p14:creationId xmlns:p14="http://schemas.microsoft.com/office/powerpoint/2010/main" val="515452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55</a:t>
            </a:fld>
            <a:endParaRPr lang="es-ES"/>
          </a:p>
        </p:txBody>
      </p:sp>
    </p:spTree>
    <p:extLst>
      <p:ext uri="{BB962C8B-B14F-4D97-AF65-F5344CB8AC3E}">
        <p14:creationId xmlns:p14="http://schemas.microsoft.com/office/powerpoint/2010/main" val="1588904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56</a:t>
            </a:fld>
            <a:endParaRPr lang="es-ES"/>
          </a:p>
        </p:txBody>
      </p:sp>
    </p:spTree>
    <p:extLst>
      <p:ext uri="{BB962C8B-B14F-4D97-AF65-F5344CB8AC3E}">
        <p14:creationId xmlns:p14="http://schemas.microsoft.com/office/powerpoint/2010/main" val="3709242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La </a:t>
            </a:r>
            <a:r>
              <a:rPr lang="es-ES" b="1"/>
              <a:t>prevalencia de la queratosis actínica (QA) en España</a:t>
            </a:r>
            <a:r>
              <a:rPr lang="es-ES"/>
              <a:t> ha sido objeto de varios estudios epidemiológicos. Un estudio multicéntrico observacional realizado en 19 hospitales de España encontró que la prevalencia de QA entre los pacientes dermatológicos ambulatorios mayores de 45 años fue del 28,6 %. Este estudio también reveló que la prevalencia era significativamente mayor en hombres (38,4 %) en comparación con mujeres (20,8 %), y aumentaba con la edad, alcanzando el 45,2 % en el grupo de 71-80 años.</a:t>
            </a:r>
            <a:r>
              <a:rPr lang="es-ES" b="1" baseline="30000"/>
              <a:t>[1]</a:t>
            </a:r>
            <a:endParaRPr/>
          </a:p>
          <a:p>
            <a:pPr marL="0" lvl="0" indent="0" algn="l" rtl="0">
              <a:spcBef>
                <a:spcPts val="0"/>
              </a:spcBef>
              <a:spcAft>
                <a:spcPts val="0"/>
              </a:spcAft>
              <a:buNone/>
            </a:pPr>
            <a:r>
              <a:rPr lang="es-ES"/>
              <a:t>Otro estudio enfocado en trabajadores agrícolas en España reportó una prevalencia de QA del 41,4 % en esta población, destacando la alta exposición solar como un factor de riesgo significativo.</a:t>
            </a:r>
            <a:r>
              <a:rPr lang="es-ES" b="1" baseline="30000"/>
              <a:t>[2]</a:t>
            </a:r>
            <a:r>
              <a:rPr lang="es-ES"/>
              <a:t> Este estudio subraya la necesidad de mejorar las medidas de fotoprotección y la detección temprana de lesiones cutáneas en trabajadores al aire libre.</a:t>
            </a:r>
            <a:r>
              <a:rPr lang="es-ES" b="1" baseline="30000"/>
              <a:t>[2]</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Estos datos indican que la QA es una condición común en España, especialmente entre los hombres y las personas mayores, y que la exposición solar es un factor de riesgo importante. La alta prevalencia en trabajadores al aire libre subraya la necesidad de intervenciones efectivas para mejorar las prácticas de fotoprotección y la detección temprana de lesiones cutáneas.</a:t>
            </a:r>
            <a:endParaRPr/>
          </a:p>
          <a:p>
            <a:pPr marL="0" lvl="0" indent="0" algn="l" rtl="0">
              <a:spcBef>
                <a:spcPts val="0"/>
              </a:spcBef>
              <a:spcAft>
                <a:spcPts val="0"/>
              </a:spcAft>
              <a:buNone/>
            </a:pPr>
            <a:endParaRPr/>
          </a:p>
        </p:txBody>
      </p:sp>
      <p:sp>
        <p:nvSpPr>
          <p:cNvPr id="263" name="Google Shape;26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La </a:t>
            </a:r>
            <a:r>
              <a:rPr lang="es-ES" b="1"/>
              <a:t>prevalencia de la queratosis actínica (QA) en España</a:t>
            </a:r>
            <a:r>
              <a:rPr lang="es-ES"/>
              <a:t> ha sido objeto de varios estudios epidemiológicos. Un estudio multicéntrico observacional realizado en 19 hospitales de España encontró que la prevalencia de QA entre los pacientes dermatológicos ambulatorios mayores de 45 años fue del 28,6 %. Este estudio también reveló que la prevalencia era significativamente mayor en hombres (38,4 %) en comparación con mujeres (20,8 %), y aumentaba con la edad, alcanzando el 45,2 % en el grupo de 71-80 años.</a:t>
            </a:r>
            <a:r>
              <a:rPr lang="es-ES" b="1" baseline="30000"/>
              <a:t>[1]</a:t>
            </a:r>
            <a:endParaRPr/>
          </a:p>
          <a:p>
            <a:pPr marL="0" lvl="0" indent="0" algn="l" rtl="0">
              <a:spcBef>
                <a:spcPts val="0"/>
              </a:spcBef>
              <a:spcAft>
                <a:spcPts val="0"/>
              </a:spcAft>
              <a:buNone/>
            </a:pPr>
            <a:r>
              <a:rPr lang="es-ES"/>
              <a:t>Otro estudio enfocado en trabajadores agrícolas en España reportó una prevalencia de QA del 41,4 % en esta población, destacando la alta exposición solar como un factor de riesgo significativo.</a:t>
            </a:r>
            <a:r>
              <a:rPr lang="es-ES" b="1" baseline="30000"/>
              <a:t>[2]</a:t>
            </a:r>
            <a:r>
              <a:rPr lang="es-ES"/>
              <a:t> Este estudio subraya la necesidad de mejorar las medidas de fotoprotección y la detección temprana de lesiones cutáneas en trabajadores al aire libre.</a:t>
            </a:r>
            <a:r>
              <a:rPr lang="es-ES" b="1" baseline="30000"/>
              <a:t>[2]</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Estos datos indican que la QA es una condición común en España, especialmente entre los hombres y las personas mayores, y que la exposición solar es un factor de riesgo importante. La alta prevalencia en trabajadores al aire libre subraya la necesidad de intervenciones efectivas para mejorar las prácticas de fotoprotección y la detección temprana de lesiones cutáneas.</a:t>
            </a:r>
            <a:endParaRPr/>
          </a:p>
          <a:p>
            <a:pPr marL="0" lvl="0" indent="0" algn="l" rtl="0">
              <a:spcBef>
                <a:spcPts val="0"/>
              </a:spcBef>
              <a:spcAft>
                <a:spcPts val="0"/>
              </a:spcAft>
              <a:buNone/>
            </a:pPr>
            <a:endParaRPr/>
          </a:p>
        </p:txBody>
      </p:sp>
      <p:sp>
        <p:nvSpPr>
          <p:cNvPr id="279" name="Google Shape;27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Referencias</a:t>
            </a:r>
            <a:endParaRPr/>
          </a:p>
          <a:p>
            <a:pPr marL="0" lvl="0" indent="0" algn="l" rtl="0">
              <a:spcBef>
                <a:spcPts val="0"/>
              </a:spcBef>
              <a:spcAft>
                <a:spcPts val="0"/>
              </a:spcAft>
              <a:buNone/>
            </a:pPr>
            <a:endParaRPr/>
          </a:p>
          <a:p>
            <a:pPr marL="0" lvl="0" indent="0" algn="l" rtl="0">
              <a:spcBef>
                <a:spcPts val="0"/>
              </a:spcBef>
              <a:spcAft>
                <a:spcPts val="0"/>
              </a:spcAft>
              <a:buNone/>
            </a:pPr>
            <a:r>
              <a:rPr lang="es-ES"/>
              <a:t>1, Ferrándiz C, Plazas MJ, Sabaté M, Palomino R. Prevalence of Actinic Keratosis Among Dermatology Outpatients in Spain. Actas Dermosifiliogr. 2016;107(8):674-80. doi:10.1016/j.ad.2016.05.016.</a:t>
            </a:r>
            <a:endParaRPr/>
          </a:p>
          <a:p>
            <a:pPr marL="0" lvl="0" indent="0" algn="l" rtl="0">
              <a:spcBef>
                <a:spcPts val="0"/>
              </a:spcBef>
              <a:spcAft>
                <a:spcPts val="0"/>
              </a:spcAft>
              <a:buNone/>
            </a:pPr>
            <a:r>
              <a:rPr lang="es-ES"/>
              <a:t>2, Navarro-Bielsa A, Gracia-Cazaña T, García Malinis AJ, et al. Skin Cancer Prevalence in Farm Workers in Spain. Eur J Dermatol. 2022;32(6):724-30. doi:10.1684/ejd.2022.4374.</a:t>
            </a:r>
            <a:endParaRPr/>
          </a:p>
          <a:p>
            <a:pPr marL="0" lvl="0" indent="0" algn="l" rtl="0">
              <a:spcBef>
                <a:spcPts val="0"/>
              </a:spcBef>
              <a:spcAft>
                <a:spcPts val="0"/>
              </a:spcAft>
              <a:buNone/>
            </a:pPr>
            <a:r>
              <a:rPr lang="es-ES"/>
              <a:t>3. de Troya Martín M, Aguilar S, Aguilera-Arjona J, et al. Risk Assessment of Occupational Skin Cancer Among Outdoor Workers in Southern Spain: Local Pilot Study. Occup Environ Med. 2023;80(1):14-20. doi:10.1136/oemed-2022-108454.</a:t>
            </a:r>
            <a:endParaRPr/>
          </a:p>
          <a:p>
            <a:pPr marL="0" lvl="0" indent="0" algn="l" rtl="0">
              <a:spcBef>
                <a:spcPts val="0"/>
              </a:spcBef>
              <a:spcAft>
                <a:spcPts val="0"/>
              </a:spcAft>
              <a:buNone/>
            </a:pPr>
            <a:endParaRPr/>
          </a:p>
        </p:txBody>
      </p:sp>
      <p:sp>
        <p:nvSpPr>
          <p:cNvPr id="294" name="Google Shape;29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Referencias</a:t>
            </a:r>
            <a:endParaRPr/>
          </a:p>
          <a:p>
            <a:pPr marL="0" lvl="0" indent="0" algn="l" rtl="0">
              <a:spcBef>
                <a:spcPts val="0"/>
              </a:spcBef>
              <a:spcAft>
                <a:spcPts val="0"/>
              </a:spcAft>
              <a:buNone/>
            </a:pPr>
            <a:r>
              <a:rPr lang="es-ES"/>
              <a:t>1, Eisen DB, Asgari MM, Bennett DD, et al. Guidelines of Care for the Management of Actinic Keratosis. J Am Acad Dermatol. 2021;85(4)</a:t>
            </a:r>
            <a:endParaRPr/>
          </a:p>
          <a:p>
            <a:pPr marL="0" lvl="0" indent="0" algn="l" rtl="0">
              <a:spcBef>
                <a:spcPts val="0"/>
              </a:spcBef>
              <a:spcAft>
                <a:spcPts val="0"/>
              </a:spcAft>
              <a:buNone/>
            </a:pPr>
            <a:r>
              <a:rPr lang="es-ES"/>
              <a:t>. doi:10.1016/j.jaad.2021.02.082.</a:t>
            </a:r>
            <a:endParaRPr/>
          </a:p>
          <a:p>
            <a:pPr marL="0" lvl="0" indent="0" algn="l" rtl="0">
              <a:spcBef>
                <a:spcPts val="0"/>
              </a:spcBef>
              <a:spcAft>
                <a:spcPts val="0"/>
              </a:spcAft>
              <a:buNone/>
            </a:pPr>
            <a:r>
              <a:rPr lang="es-ES"/>
              <a:t>2, Sgouros D, Theofili M, Zafeiropoulou T, et al. Dermoscopy of Actinic Keratosis: Is There a True Differentiation Between Non-Pigmented and Pigmented Lesions? J Clin Med. 2023;12(3):1063. doi:10.3390/jcm12031063.</a:t>
            </a:r>
            <a:endParaRPr/>
          </a:p>
          <a:p>
            <a:pPr marL="0" lvl="0" indent="0" algn="l" rtl="0">
              <a:spcBef>
                <a:spcPts val="0"/>
              </a:spcBef>
              <a:spcAft>
                <a:spcPts val="0"/>
              </a:spcAft>
              <a:buNone/>
            </a:pPr>
            <a:r>
              <a:rPr lang="es-ES"/>
              <a:t>3, Reinehr CPH, Garbin GC, Bakos RM. Dermatoscopic Patterns of Nonfacial Actinic Keratosis: Characterization of Pigmented and Nonpigmented Lesions. Dermatol Surg. 2017;43(11):1385-1391. doi:10.1097/DSS.0000000000001210.</a:t>
            </a:r>
            <a:endParaRPr/>
          </a:p>
          <a:p>
            <a:pPr marL="0" lvl="0" indent="0" algn="l" rtl="0">
              <a:spcBef>
                <a:spcPts val="0"/>
              </a:spcBef>
              <a:spcAft>
                <a:spcPts val="0"/>
              </a:spcAft>
              <a:buNone/>
            </a:pPr>
            <a:endParaRPr/>
          </a:p>
        </p:txBody>
      </p:sp>
      <p:sp>
        <p:nvSpPr>
          <p:cNvPr id="320" name="Google Shape;32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b="1"/>
              <a:t>Definición, incidencia y prevalencia de psoriasis</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s-ES" sz="1200"/>
              <a:t>La </a:t>
            </a:r>
            <a:r>
              <a:rPr lang="es-ES" sz="1200" b="1"/>
              <a:t>psoriasis</a:t>
            </a:r>
            <a:r>
              <a:rPr lang="es-ES" sz="1200"/>
              <a:t> es una enfermedad inflamatoria crónica de la piel y sistémica, mediada por el sistema inmunológico. Se caracteriza por la presencia de placas eritematosas bien delimitadas con escamas plateadas, comúnmente localizadas en el cuero cabelludo, codos, rodillas y región presacral, aunque puede afectar cualquier área de la piel, incluyendo palmas, plantas, uñas y genitales. La psoriasis puede presentarse en varias formas, siendo la más común la psoriasis en placas.</a:t>
            </a:r>
            <a:r>
              <a:rPr lang="es-ES" sz="1200" b="1" baseline="30000"/>
              <a:t>[1-3]</a:t>
            </a:r>
            <a:endParaRPr sz="1200"/>
          </a:p>
          <a:p>
            <a:pPr marL="0" lvl="0" indent="0" algn="l" rtl="0">
              <a:spcBef>
                <a:spcPts val="0"/>
              </a:spcBef>
              <a:spcAft>
                <a:spcPts val="0"/>
              </a:spcAft>
              <a:buNone/>
            </a:pPr>
            <a:r>
              <a:rPr lang="es-ES" sz="1200" b="1"/>
              <a:t>Incidencia y prevalencia</a:t>
            </a:r>
            <a:r>
              <a:rPr lang="es-ES" sz="1200"/>
              <a:t> </a:t>
            </a:r>
            <a:r>
              <a:rPr lang="es-ES" sz="1200" b="1" baseline="30000"/>
              <a:t>[3-7]</a:t>
            </a:r>
            <a:endParaRPr/>
          </a:p>
          <a:p>
            <a:pPr marL="0" lvl="0" indent="0" algn="l" rtl="0">
              <a:spcBef>
                <a:spcPts val="0"/>
              </a:spcBef>
              <a:spcAft>
                <a:spcPts val="0"/>
              </a:spcAft>
              <a:buNone/>
            </a:pPr>
            <a:endParaRPr sz="1200" b="1" baseline="30000"/>
          </a:p>
          <a:p>
            <a:pPr marL="0" lvl="0" indent="0" algn="l" rtl="0">
              <a:spcBef>
                <a:spcPts val="0"/>
              </a:spcBef>
              <a:spcAft>
                <a:spcPts val="0"/>
              </a:spcAft>
              <a:buClr>
                <a:schemeClr val="dk1"/>
              </a:buClr>
              <a:buSzPts val="1200"/>
              <a:buFont typeface="Calibri"/>
              <a:buNone/>
            </a:pPr>
            <a:r>
              <a:rPr lang="es-ES" sz="1200"/>
              <a:t>Afecta aproximadamente al 2-4% de la población mundial. En los Estados Unidos, la prevalencia es del 3.2% de la población, incluyendo el 1% de los niños. </a:t>
            </a:r>
            <a:endParaRPr/>
          </a:p>
          <a:p>
            <a:pPr marL="0" lvl="0" indent="0" algn="l" rtl="0">
              <a:spcBef>
                <a:spcPts val="0"/>
              </a:spcBef>
              <a:spcAft>
                <a:spcPts val="0"/>
              </a:spcAft>
              <a:buClr>
                <a:schemeClr val="dk1"/>
              </a:buClr>
              <a:buSzPts val="1200"/>
              <a:buFont typeface="Calibri"/>
              <a:buNone/>
            </a:pPr>
            <a:r>
              <a:rPr lang="es-ES" sz="1200"/>
              <a:t>A nivel global, la prevalencia varía significativamente según la región geográfica, siendo más alta en países de altos ingresos y en regiones con poblaciones más envejecidas. P. ej., en Ontario, Canadá, la prevalencia ajustada por edad y sexo aumentó de 1,74 % a 2,32 % entre el 2000 y el 2015. La incidencia global en 2019 fue de 57,8 por 100.000 personas.</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Clr>
                <a:schemeClr val="dk1"/>
              </a:buClr>
              <a:buSzPts val="1200"/>
              <a:buFont typeface="Calibri"/>
              <a:buNone/>
            </a:pPr>
            <a:endParaRPr sz="1200"/>
          </a:p>
          <a:p>
            <a:pPr marL="228600" lvl="0" indent="-228600" algn="l" rtl="0">
              <a:spcBef>
                <a:spcPts val="0"/>
              </a:spcBef>
              <a:spcAft>
                <a:spcPts val="0"/>
              </a:spcAft>
              <a:buClr>
                <a:schemeClr val="dk1"/>
              </a:buClr>
              <a:buSzPts val="1200"/>
              <a:buFont typeface="Calibri"/>
              <a:buAutoNum type="arabicPeriod"/>
            </a:pPr>
            <a:r>
              <a:rPr lang="es-ES"/>
              <a:t>Menter A, Strober BE, Kaplan DH, et al. Joint AAD-NPF guidelines of care for the management and treatment of psoriasis with biologics. J Am Acad Dermatol. 2019;80(4):1029-72. doi:10.1016/j.jaad.2018.11.057.</a:t>
            </a:r>
            <a:endParaRPr/>
          </a:p>
          <a:p>
            <a:pPr marL="228600" lvl="0" indent="-228600" algn="l" rtl="0">
              <a:spcBef>
                <a:spcPts val="0"/>
              </a:spcBef>
              <a:spcAft>
                <a:spcPts val="0"/>
              </a:spcAft>
              <a:buClr>
                <a:schemeClr val="dk1"/>
              </a:buClr>
              <a:buSzPts val="1200"/>
              <a:buFont typeface="Calibri"/>
              <a:buAutoNum type="arabicPeriod"/>
            </a:pPr>
            <a:r>
              <a:rPr lang="es-ES"/>
              <a:t>Elmets CA, Leonardi CL, Davis DMR, et al. Joint AAD-NPF guidelines of care for the management and treatment of psoriasis with awareness and attention to comorbidities. J Am Acad Dermatol. 2019;80(4):1073-1113. doi:10.1016/j.jaad.2018.11.058.</a:t>
            </a:r>
            <a:endParaRPr/>
          </a:p>
          <a:p>
            <a:pPr marL="228600" lvl="0" indent="-228600" algn="l" rtl="0">
              <a:spcBef>
                <a:spcPts val="0"/>
              </a:spcBef>
              <a:spcAft>
                <a:spcPts val="0"/>
              </a:spcAft>
              <a:buClr>
                <a:schemeClr val="dk1"/>
              </a:buClr>
              <a:buSzPts val="1200"/>
              <a:buFont typeface="Calibri"/>
              <a:buAutoNum type="arabicPeriod"/>
            </a:pPr>
            <a:r>
              <a:rPr lang="es-ES"/>
              <a:t>Garner KK, Hoy KDS, Carpenter AM. Psoriasis: recognition and management strategies. Am Fam Physician. 2023;108(6):562-73.</a:t>
            </a:r>
            <a:endParaRPr/>
          </a:p>
          <a:p>
            <a:pPr marL="228600" lvl="0" indent="-228600" algn="l" rtl="0">
              <a:spcBef>
                <a:spcPts val="0"/>
              </a:spcBef>
              <a:spcAft>
                <a:spcPts val="0"/>
              </a:spcAft>
              <a:buClr>
                <a:schemeClr val="dk1"/>
              </a:buClr>
              <a:buSzPts val="1200"/>
              <a:buFont typeface="Calibri"/>
              <a:buAutoNum type="arabicPeriod"/>
            </a:pPr>
            <a:r>
              <a:rPr lang="es-ES"/>
              <a:t>Vičić M, Kaštelan M, Brajac I, Sotošek V, Massari LP. Current concepts of psoriasis immunopathogenesis. Int J Mol Sci. 2021;22(21):11574. doi:10.3390/ijms222111574.</a:t>
            </a:r>
            <a:endParaRPr/>
          </a:p>
          <a:p>
            <a:pPr marL="228600" lvl="0" indent="-228600" algn="l" rtl="0">
              <a:spcBef>
                <a:spcPts val="0"/>
              </a:spcBef>
              <a:spcAft>
                <a:spcPts val="0"/>
              </a:spcAft>
              <a:buClr>
                <a:schemeClr val="dk1"/>
              </a:buClr>
              <a:buSzPts val="1200"/>
              <a:buFont typeface="Calibri"/>
              <a:buAutoNum type="arabicPeriod"/>
            </a:pPr>
            <a:r>
              <a:rPr lang="es-ES"/>
              <a:t>Parisi R, Iskandar IYK, Kontopantelis E, et al. National, regional, and worldwide epidemiology of psoriasis: systematic analysis and modelling study. BMJ. 2020;369doi:10.1136/bmj.m1590.</a:t>
            </a:r>
            <a:endParaRPr/>
          </a:p>
          <a:p>
            <a:pPr marL="228600" lvl="0" indent="-228600" algn="l" rtl="0">
              <a:spcBef>
                <a:spcPts val="0"/>
              </a:spcBef>
              <a:spcAft>
                <a:spcPts val="0"/>
              </a:spcAft>
              <a:buClr>
                <a:schemeClr val="dk1"/>
              </a:buClr>
              <a:buSzPts val="1200"/>
              <a:buFont typeface="Calibri"/>
              <a:buAutoNum type="arabicPeriod"/>
            </a:pPr>
            <a:r>
              <a:rPr lang="es-ES"/>
              <a:t>Eder L, Widdifield J, Rosen CF, et al. Trends in the prevalence and incidence of psoriasis and psoriatic arthritis in Ontario, Canada: a population-based study. Arthritis Care Res (Hoboken). 2019;71(8):1084-91. doi:10.1002/acr.23743.</a:t>
            </a:r>
            <a:endParaRPr/>
          </a:p>
          <a:p>
            <a:pPr marL="228600" lvl="0" indent="-228600" algn="l" rtl="0">
              <a:spcBef>
                <a:spcPts val="0"/>
              </a:spcBef>
              <a:spcAft>
                <a:spcPts val="0"/>
              </a:spcAft>
              <a:buClr>
                <a:schemeClr val="dk1"/>
              </a:buClr>
              <a:buSzPts val="1200"/>
              <a:buFont typeface="Calibri"/>
              <a:buAutoNum type="arabicPeriod"/>
            </a:pPr>
            <a:r>
              <a:rPr lang="es-ES"/>
              <a:t>Damiani G, Bragazzi NL, Karimkhani Aksut C, et al. The global, regional, and national burden of psoriasis: results and insights from the Global Burden of Disease 2019 study. Front Med (Lausanne). 2021;8:743180. doi:10.3389/fmed.2021.743180.</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918" name="Google Shape;91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Las </a:t>
            </a:r>
            <a:r>
              <a:rPr lang="es-ES" b="1"/>
              <a:t>guías de la American Academy of Dermatology</a:t>
            </a:r>
            <a:r>
              <a:rPr lang="es-ES"/>
              <a:t> recomiendan fuertemente el uso de protección ultravioleta para el manejo de la queratosis actínica.</a:t>
            </a:r>
            <a:endParaRPr/>
          </a:p>
          <a:p>
            <a:pPr marL="0" lvl="0" indent="0" algn="l" rtl="0">
              <a:spcBef>
                <a:spcPts val="0"/>
              </a:spcBef>
              <a:spcAft>
                <a:spcPts val="0"/>
              </a:spcAft>
              <a:buClr>
                <a:schemeClr val="dk1"/>
              </a:buClr>
              <a:buSzPts val="1200"/>
              <a:buFont typeface="Calibri"/>
              <a:buNone/>
            </a:pPr>
            <a:r>
              <a:rPr lang="es-ES"/>
              <a:t>El tratamiento para la queratosis actínica incipiente o de grado I de Olsen incluye varias opciones, tanto dirigidas a la lesión como al campo de cancerización.</a:t>
            </a:r>
            <a:endParaRPr/>
          </a:p>
          <a:p>
            <a:pPr marL="0" lvl="0" indent="0" algn="l" rtl="0">
              <a:spcBef>
                <a:spcPts val="0"/>
              </a:spcBef>
              <a:spcAft>
                <a:spcPts val="0"/>
              </a:spcAft>
              <a:buNone/>
            </a:pPr>
            <a:r>
              <a:rPr lang="es-ES" b="1"/>
              <a:t>Crioterapia:</a:t>
            </a:r>
            <a:r>
              <a:rPr lang="es-ES"/>
              <a:t> La crioterapia es una opción comúnmente utilizada para tratar queratosis actínicas individuales. Se aplica nitrógeno líquido para congelar y destruir las células anormales. Es eficaz y de bajo costo, pero puede causar hipopigmentación y cicatrices.</a:t>
            </a:r>
            <a:r>
              <a:rPr lang="es-ES" b="1" baseline="30000"/>
              <a:t>[1]</a:t>
            </a:r>
            <a:endParaRPr/>
          </a:p>
          <a:p>
            <a:pPr marL="0" lvl="0" indent="0" algn="l" rtl="0">
              <a:spcBef>
                <a:spcPts val="0"/>
              </a:spcBef>
              <a:spcAft>
                <a:spcPts val="0"/>
              </a:spcAft>
              <a:buNone/>
            </a:pPr>
            <a:r>
              <a:rPr lang="es-ES" b="1"/>
              <a:t>Tirbanibulina:</a:t>
            </a:r>
            <a:r>
              <a:rPr lang="es-ES"/>
              <a:t> Tirbanibulina es un inhibidor de la polimerización de tubulina aprobado por la FDA para el tratamiento tópico de la queratosis actínica. Se aplica una vez al día durante cinco días consecutivos y ha demostrado ser eficaz y bien tolerado.</a:t>
            </a:r>
            <a:r>
              <a:rPr lang="es-ES" b="1" baseline="30000"/>
              <a:t>[2-3]</a:t>
            </a:r>
            <a:endParaRPr/>
          </a:p>
          <a:p>
            <a:pPr marL="0" lvl="0" indent="0" algn="l" rtl="0">
              <a:spcBef>
                <a:spcPts val="0"/>
              </a:spcBef>
              <a:spcAft>
                <a:spcPts val="0"/>
              </a:spcAft>
              <a:buNone/>
            </a:pPr>
            <a:r>
              <a:rPr lang="es-ES" b="1"/>
              <a:t>Imiquimod:</a:t>
            </a:r>
            <a:r>
              <a:rPr lang="es-ES"/>
              <a:t> Imiquimod es un inmunomodulador tópico que se aplica típicamente 2-3 veces por semana durante 4-8 semanas. Es eficaz para el tratamiento de queratosis actínicas y tiene la ventaja de tratar el campo de cancerización.</a:t>
            </a:r>
            <a:r>
              <a:rPr lang="es-ES" b="1" baseline="30000"/>
              <a:t>[1][4]</a:t>
            </a:r>
            <a:endParaRPr/>
          </a:p>
          <a:p>
            <a:pPr marL="0" lvl="0" indent="0" algn="l" rtl="0">
              <a:spcBef>
                <a:spcPts val="0"/>
              </a:spcBef>
              <a:spcAft>
                <a:spcPts val="0"/>
              </a:spcAft>
              <a:buNone/>
            </a:pPr>
            <a:r>
              <a:rPr lang="es-ES" b="1"/>
              <a:t>5-Fluorouracilo:</a:t>
            </a:r>
            <a:r>
              <a:rPr lang="es-ES"/>
              <a:t> El 5-fluorouracilo es un agente quimioterapéutico tópico que se aplica diariamente durante 2-4 semanas. Es altamente eficaz para el tratamiento de queratosis actínicas múltiples y tiene un perfil de efectos secundarios manejable.</a:t>
            </a:r>
            <a:r>
              <a:rPr lang="es-ES" b="1" baseline="30000"/>
              <a:t>[1][4]</a:t>
            </a:r>
            <a:endParaRPr/>
          </a:p>
          <a:p>
            <a:pPr marL="0" lvl="0" indent="0" algn="l" rtl="0">
              <a:spcBef>
                <a:spcPts val="0"/>
              </a:spcBef>
              <a:spcAft>
                <a:spcPts val="0"/>
              </a:spcAft>
              <a:buNone/>
            </a:pPr>
            <a:r>
              <a:rPr lang="es-ES" b="1"/>
              <a:t>Terapia Fotodinámica (PDT):</a:t>
            </a:r>
            <a:r>
              <a:rPr lang="es-ES"/>
              <a:t> La terapia fotodinámica utiliza un fotosensibilizador (como el ácido aminolevulínico) y luz de una longitud de onda específica para destruir las células anormales. Es eficaz para tratar áreas extensas de queratosis actínica y ofrece buenos resultados cosméticos.</a:t>
            </a:r>
            <a:r>
              <a:rPr lang="es-ES" b="1" baseline="30000"/>
              <a:t>[1][4]</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En resumen, las opciones de tratamiento para la queratosis actínica incipiente incluyen crioterapia, tirbanibulin, imiquimod, 5-fluorouracilo y terapia fotodinámica, con la elección del tratamiento basada en la extensión de las lesiones y las preferencias del paciente.</a:t>
            </a:r>
            <a:endParaRPr/>
          </a:p>
          <a:p>
            <a:pPr marL="0" lvl="0" indent="0" algn="l" rtl="0">
              <a:spcBef>
                <a:spcPts val="0"/>
              </a:spcBef>
              <a:spcAft>
                <a:spcPts val="0"/>
              </a:spcAft>
              <a:buNone/>
            </a:pPr>
            <a:endParaRPr/>
          </a:p>
          <a:p>
            <a:pPr marL="0" lvl="0" indent="0" algn="l" rtl="0">
              <a:spcBef>
                <a:spcPts val="0"/>
              </a:spcBef>
              <a:spcAft>
                <a:spcPts val="0"/>
              </a:spcAft>
              <a:buNone/>
            </a:pPr>
            <a:r>
              <a:rPr lang="es-ES"/>
              <a:t>Referencias</a:t>
            </a:r>
            <a:endParaRPr/>
          </a:p>
          <a:p>
            <a:pPr marL="0" lvl="0" indent="0" algn="l" rtl="0">
              <a:spcBef>
                <a:spcPts val="0"/>
              </a:spcBef>
              <a:spcAft>
                <a:spcPts val="0"/>
              </a:spcAft>
              <a:buNone/>
            </a:pPr>
            <a:endParaRPr/>
          </a:p>
          <a:p>
            <a:pPr marL="0" lvl="0" indent="0" algn="l" rtl="0">
              <a:spcBef>
                <a:spcPts val="0"/>
              </a:spcBef>
              <a:spcAft>
                <a:spcPts val="0"/>
              </a:spcAft>
              <a:buNone/>
            </a:pPr>
            <a:r>
              <a:rPr lang="es-ES"/>
              <a:t>1. Eisen DB, Asgari MM, Bennett DD, et al. Guidelines of Care for the Management of Actinic Keratosis. J Am Acad Dermatol. 2021;85(4)</a:t>
            </a:r>
            <a:endParaRPr/>
          </a:p>
          <a:p>
            <a:pPr marL="0" lvl="0" indent="0" algn="l" rtl="0">
              <a:spcBef>
                <a:spcPts val="0"/>
              </a:spcBef>
              <a:spcAft>
                <a:spcPts val="0"/>
              </a:spcAft>
              <a:buNone/>
            </a:pPr>
            <a:r>
              <a:rPr lang="es-ES"/>
              <a:t>. doi:10.1016/j.jaad.2021.02.082.</a:t>
            </a:r>
            <a:endParaRPr/>
          </a:p>
          <a:p>
            <a:pPr marL="0" lvl="0" indent="0" algn="l" rtl="0">
              <a:spcBef>
                <a:spcPts val="0"/>
              </a:spcBef>
              <a:spcAft>
                <a:spcPts val="0"/>
              </a:spcAft>
              <a:buNone/>
            </a:pPr>
            <a:r>
              <a:rPr lang="es-ES"/>
              <a:t>2, Food and Drug Administration. Klisyri. Label via DailyMed. Updated date: 2024-06-20.</a:t>
            </a:r>
            <a:endParaRPr/>
          </a:p>
          <a:p>
            <a:pPr marL="0" lvl="0" indent="0" algn="l" rtl="0">
              <a:spcBef>
                <a:spcPts val="0"/>
              </a:spcBef>
              <a:spcAft>
                <a:spcPts val="0"/>
              </a:spcAft>
              <a:buNone/>
            </a:pPr>
            <a:r>
              <a:rPr lang="es-ES"/>
              <a:t>3. Markham A, Duggan S. Tirbanibulin: First Approval. Drugs. 2021;81(4):509-513. doi:10.1007/s40265-021-01479-0.</a:t>
            </a:r>
            <a:endParaRPr/>
          </a:p>
          <a:p>
            <a:pPr marL="0" lvl="0" indent="0" algn="l" rtl="0">
              <a:spcBef>
                <a:spcPts val="0"/>
              </a:spcBef>
              <a:spcAft>
                <a:spcPts val="0"/>
              </a:spcAft>
              <a:buNone/>
            </a:pPr>
            <a:r>
              <a:rPr lang="es-ES"/>
              <a:t>4, Jansen MHE, Kessels JPHM, Nelemans PJ, et al. Randomized Trial of Four Treatment Approaches for Actinic Keratosis. N Engl J Med. 2019;380(10):935-946. doi:10.1056/NEJMoa1811850.</a:t>
            </a:r>
            <a:endParaRPr/>
          </a:p>
          <a:p>
            <a:pPr marL="0" lvl="0" indent="0" algn="l" rtl="0">
              <a:spcBef>
                <a:spcPts val="0"/>
              </a:spcBef>
              <a:spcAft>
                <a:spcPts val="0"/>
              </a:spcAft>
              <a:buNone/>
            </a:pPr>
            <a:endParaRPr/>
          </a:p>
        </p:txBody>
      </p:sp>
      <p:sp>
        <p:nvSpPr>
          <p:cNvPr id="367" name="Google Shape;36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b="1"/>
              <a:t>Tirbanibulina</a:t>
            </a:r>
            <a:r>
              <a:rPr lang="es-ES"/>
              <a:t> es preferido sobre otros tratamientos tópicos para la queratosis actínica (QA) en varios escenarios específicos:</a:t>
            </a:r>
            <a:endParaRPr/>
          </a:p>
          <a:p>
            <a:pPr marL="0" lvl="0" indent="0" algn="l" rtl="0">
              <a:spcBef>
                <a:spcPts val="0"/>
              </a:spcBef>
              <a:spcAft>
                <a:spcPts val="0"/>
              </a:spcAft>
              <a:buNone/>
            </a:pPr>
            <a:r>
              <a:rPr lang="es-ES" b="1"/>
              <a:t>Duración del tratamiento</a:t>
            </a:r>
            <a:r>
              <a:rPr lang="es-ES"/>
              <a:t>: Tirbanibulina se aplica una vez al día durante solo cinco días consecutivos, lo que es significativamente más corto que otros tratamientos tópicos como el 5-fluorouracilo (2-4 semanas) e imiquimod (4-8 semanas).</a:t>
            </a:r>
            <a:r>
              <a:rPr lang="es-ES" b="1" baseline="30000"/>
              <a:t>[1-2]</a:t>
            </a:r>
            <a:endParaRPr/>
          </a:p>
          <a:p>
            <a:pPr marL="0" lvl="0" indent="0" algn="l" rtl="0">
              <a:spcBef>
                <a:spcPts val="0"/>
              </a:spcBef>
              <a:spcAft>
                <a:spcPts val="0"/>
              </a:spcAft>
              <a:buNone/>
            </a:pPr>
            <a:r>
              <a:rPr lang="es-ES" b="1"/>
              <a:t>Perfil de seguridad</a:t>
            </a:r>
            <a:r>
              <a:rPr lang="es-ES"/>
              <a:t>: Tirbanibulina tiene un perfil de seguridad favorable con efectos adversos locales generalmente leves, como prurito y dolor en el sitio de aplicación. No se han reportado eventos adversos sistémicos graves, como necrosis o angioedema, que pueden ocurrir con otros tratamientos como el 5-fluorouracilo e imiquimod.</a:t>
            </a:r>
            <a:r>
              <a:rPr lang="es-ES" b="1" baseline="30000"/>
              <a:t>[1-3]</a:t>
            </a:r>
            <a:endParaRPr/>
          </a:p>
          <a:p>
            <a:pPr marL="0" lvl="0" indent="0" algn="l" rtl="0">
              <a:spcBef>
                <a:spcPts val="0"/>
              </a:spcBef>
              <a:spcAft>
                <a:spcPts val="0"/>
              </a:spcAft>
              <a:buNone/>
            </a:pPr>
            <a:r>
              <a:rPr lang="es-ES" b="1"/>
              <a:t>Eficacia</a:t>
            </a:r>
            <a:r>
              <a:rPr lang="es-ES"/>
              <a:t>: En estudios de fase III, tirbanibulina mostró tasas de aclaramiento completo del 44% al 54% en comparación con el 5% al 13 % del grupo placebo, lo que demuestra una eficacia significativa.</a:t>
            </a:r>
            <a:r>
              <a:rPr lang="es-ES" b="1" baseline="30000"/>
              <a:t>[2][4]</a:t>
            </a:r>
            <a:endParaRPr/>
          </a:p>
          <a:p>
            <a:pPr marL="0" lvl="0" indent="0" algn="l" rtl="0">
              <a:spcBef>
                <a:spcPts val="0"/>
              </a:spcBef>
              <a:spcAft>
                <a:spcPts val="0"/>
              </a:spcAft>
              <a:buNone/>
            </a:pPr>
            <a:r>
              <a:rPr lang="es-ES" b="1"/>
              <a:t>Conveniencia y adherencia</a:t>
            </a:r>
            <a:r>
              <a:rPr lang="es-ES"/>
              <a:t>: La corta duración del tratamiento y la buena tolerabilidad de tirbanibulina pueden mejorar la adherencia del paciente al tratamiento, lo cual es crucial para el éxito terapéutico.</a:t>
            </a:r>
            <a:r>
              <a:rPr lang="es-ES" b="1" baseline="30000"/>
              <a:t>[1][3]</a:t>
            </a:r>
            <a:endParaRPr/>
          </a:p>
          <a:p>
            <a:pPr marL="0" lvl="0" indent="0" algn="l" rtl="0">
              <a:spcBef>
                <a:spcPts val="0"/>
              </a:spcBef>
              <a:spcAft>
                <a:spcPts val="0"/>
              </a:spcAft>
              <a:buNone/>
            </a:pPr>
            <a:r>
              <a:rPr lang="es-ES" b="1"/>
              <a:t>Pacientes con múltiples lesiones o campo de cancerización</a:t>
            </a:r>
            <a:r>
              <a:rPr lang="es-ES"/>
              <a:t>: Tirbanibulina es eficaz tanto para lesiones individuales como para el tratamiento del campo de cancerización, lo que es importante para reducir el riesgo de progresión a carcinoma de células escamosas.</a:t>
            </a:r>
            <a:r>
              <a:rPr lang="es-ES" b="1" baseline="30000"/>
              <a:t>[5-6]</a:t>
            </a:r>
            <a:endParaRPr/>
          </a:p>
          <a:p>
            <a:pPr marL="0" lvl="0" indent="0" algn="l" rtl="0">
              <a:spcBef>
                <a:spcPts val="0"/>
              </a:spcBef>
              <a:spcAft>
                <a:spcPts val="0"/>
              </a:spcAft>
              <a:buClr>
                <a:schemeClr val="dk1"/>
              </a:buClr>
              <a:buSzPts val="1200"/>
              <a:buFont typeface="Calibri"/>
              <a:buNone/>
            </a:pPr>
            <a:r>
              <a:rPr lang="es-ES"/>
              <a:t>En resumen, </a:t>
            </a:r>
            <a:r>
              <a:rPr lang="es-ES" b="1"/>
              <a:t>tirbanibulina</a:t>
            </a:r>
            <a:r>
              <a:rPr lang="es-ES"/>
              <a:t> es preferido en casos donde se busca un tratamiento de corta duración, con un perfil de seguridad favorable y alta eficacia, especialmente en pacientes con múltiples lesiones o campo de cancerización.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Eficacia en práctica clínica real con tirbanibulina</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ES"/>
              <a:t>El estudio </a:t>
            </a:r>
            <a:r>
              <a:rPr lang="es-ES" b="1"/>
              <a:t>PROAK</a:t>
            </a:r>
            <a:r>
              <a:rPr lang="es-ES"/>
              <a:t> (Patient-Reported Outcomes in Actinic Keratosis) evaluó los resultados reportados por pacientes y clínicos durante 24 semanas de seguimiento en pacientes adultos con queratosis actínica (AK) en la cara o el cuero cabelludo tratados con tirbanibulin 1 % en la práctica clínica real en los Estados Unidos.</a:t>
            </a:r>
            <a:r>
              <a:rPr lang="es-ES" b="1" baseline="30000"/>
              <a:t>[1]</a:t>
            </a:r>
            <a:endParaRPr/>
          </a:p>
          <a:p>
            <a:pPr marL="0" lvl="0" indent="0" algn="l" rtl="0">
              <a:spcBef>
                <a:spcPts val="0"/>
              </a:spcBef>
              <a:spcAft>
                <a:spcPts val="0"/>
              </a:spcAft>
              <a:buClr>
                <a:schemeClr val="dk1"/>
              </a:buClr>
              <a:buSzPts val="1200"/>
              <a:buFont typeface="Calibri"/>
              <a:buNone/>
            </a:pPr>
            <a:r>
              <a:rPr lang="es-ES" b="1"/>
              <a:t>Resultados principales</a:t>
            </a:r>
            <a:r>
              <a:rPr lang="es-ES"/>
              <a:t>:</a:t>
            </a:r>
            <a:endParaRPr/>
          </a:p>
          <a:p>
            <a:pPr marL="0" lvl="0" indent="0" algn="l" rtl="0">
              <a:spcBef>
                <a:spcPts val="0"/>
              </a:spcBef>
              <a:spcAft>
                <a:spcPts val="0"/>
              </a:spcAft>
              <a:buNone/>
            </a:pPr>
            <a:r>
              <a:rPr lang="es-ES" b="1"/>
              <a:t>Calidad de vida (QoL)</a:t>
            </a:r>
            <a:r>
              <a:rPr lang="es-ES"/>
              <a:t>: Evaluada mediante el Skindex-16 a la semana 8, mostró una mejora significativa en todos los dominios evaluados (P&lt;0,03).</a:t>
            </a:r>
            <a:endParaRPr/>
          </a:p>
          <a:p>
            <a:pPr marL="0" lvl="0" indent="0" algn="l" rtl="0">
              <a:spcBef>
                <a:spcPts val="0"/>
              </a:spcBef>
              <a:spcAft>
                <a:spcPts val="0"/>
              </a:spcAft>
              <a:buNone/>
            </a:pPr>
            <a:r>
              <a:rPr lang="es-ES" b="1"/>
              <a:t>Eficacia</a:t>
            </a:r>
            <a:r>
              <a:rPr lang="es-ES"/>
              <a:t>: El éxito del tratamiento, definido como una puntuación de Evaluación Global del Investigador (IGA) de 0-1, se logró en el 71,9 % de los pacientes a la semana 24, con una eficacia estable desde la semana 8 (73,8 %).</a:t>
            </a:r>
            <a:endParaRPr/>
          </a:p>
          <a:p>
            <a:pPr marL="0" lvl="0" indent="0" algn="l" rtl="0">
              <a:spcBef>
                <a:spcPts val="0"/>
              </a:spcBef>
              <a:spcAft>
                <a:spcPts val="0"/>
              </a:spcAft>
              <a:buNone/>
            </a:pPr>
            <a:r>
              <a:rPr lang="es-ES" b="1"/>
              <a:t>Satisfacción del tratamiento</a:t>
            </a:r>
            <a:r>
              <a:rPr lang="es-ES"/>
              <a:t>: Tanto los clínicos como los pacientes reportaron altos niveles de satisfacción global (puntuaciones medias de 74,9 y 72,0, respectivamente) a la semana 24.</a:t>
            </a:r>
            <a:endParaRPr/>
          </a:p>
          <a:p>
            <a:pPr marL="0" lvl="0" indent="0" algn="l" rtl="0">
              <a:spcBef>
                <a:spcPts val="0"/>
              </a:spcBef>
              <a:spcAft>
                <a:spcPts val="0"/>
              </a:spcAft>
              <a:buNone/>
            </a:pPr>
            <a:r>
              <a:rPr lang="es-ES" b="1"/>
              <a:t>Seguridad y tolerabilidad</a:t>
            </a:r>
            <a:r>
              <a:rPr lang="es-ES"/>
              <a:t>: Aproximadamente el 5% de los pacientes reportaron al menos un evento adverso, y el 4 % reportaron al menos un evento adverso serio, sin reacciones adversas graves relacionadas con el fármaco. Las reacciones cutáneas locales más frecuentes fueron eritema leve/moderado (47,6 %) y descamación (49,6 %) a la semana 8.</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s-ES"/>
              <a:t>Referencias</a:t>
            </a:r>
            <a:endParaRPr/>
          </a:p>
          <a:p>
            <a:pPr marL="0" lvl="0" indent="0" algn="l" rtl="0">
              <a:spcBef>
                <a:spcPts val="0"/>
              </a:spcBef>
              <a:spcAft>
                <a:spcPts val="0"/>
              </a:spcAft>
              <a:buNone/>
            </a:pPr>
            <a:r>
              <a:rPr lang="es-ES"/>
              <a:t>Heppt MV, Dykukha I, Graziadio S, et al. Comparative Efficacy and Safety of Tirbanibulin for Actinic Keratosis of the Face and Scalp in Europe: A Systematic Review and Network Meta-Analysis of Randomized Controlled Trials. J Clin Med. 2022;11(6):1654. doi:10.3390/jcm11061654.</a:t>
            </a:r>
            <a:endParaRPr/>
          </a:p>
          <a:p>
            <a:pPr marL="0" lvl="0" indent="0" algn="l" rtl="0">
              <a:spcBef>
                <a:spcPts val="0"/>
              </a:spcBef>
              <a:spcAft>
                <a:spcPts val="0"/>
              </a:spcAft>
              <a:buNone/>
            </a:pPr>
            <a:endParaRPr/>
          </a:p>
          <a:p>
            <a:pPr marL="0" lvl="0" indent="0" algn="l" rtl="0">
              <a:spcBef>
                <a:spcPts val="0"/>
              </a:spcBef>
              <a:spcAft>
                <a:spcPts val="0"/>
              </a:spcAft>
              <a:buNone/>
            </a:pPr>
            <a:r>
              <a:rPr lang="es-ES"/>
              <a:t>Jansen MHE, Kessels JPHM, Nelemans PJ, et al. Randomized Trial of Four Treatment Approaches for Actinic Keratosis. N Engl J Med. 2019;380(10):935-946. doi:10.1056/NEJMoa1811850.</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s-ES"/>
              <a:t>Schlesinger T, Kircik L, Lebwohl M, et al. Patient- and clinician-reported outcomes for tirbanibulin in actinic keratosis in clinical practice across the United States (PROAK). J Drugs Dermatol. 2024;23(5):338-346. doi:10.36849/JDD.8264.</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56" name="Google Shape;45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s-ES" sz="1200">
                <a:latin typeface="Montserrat"/>
                <a:ea typeface="Montserrat"/>
                <a:cs typeface="Montserrat"/>
                <a:sym typeface="Montserrat"/>
              </a:rPr>
              <a:t>Tirbanibulina:</a:t>
            </a:r>
            <a:r>
              <a:rPr lang="es-ES" sz="1200">
                <a:latin typeface="Montserrat Light"/>
                <a:ea typeface="Montserrat Light"/>
                <a:cs typeface="Montserrat Light"/>
                <a:sym typeface="Montserrat Light"/>
              </a:rPr>
              <a:t> Este tratamiento se aplica una vez al día durante cinco días consecutivos. Los efectos adversos más comunes son prurito (9.1%) y dolor en el sitio de aplicación (9.9%). Estos efectos son generalmente leves y transitorios, lo que favorece la adherencia al tratamiento debido a su corta duración y perfil de seguridad favorable.</a:t>
            </a:r>
            <a:r>
              <a:rPr lang="es-ES" sz="1200" baseline="30000">
                <a:latin typeface="Montserrat Light"/>
                <a:ea typeface="Montserrat Light"/>
                <a:cs typeface="Montserrat Light"/>
                <a:sym typeface="Montserrat Light"/>
              </a:rPr>
              <a:t>[1-4]</a:t>
            </a:r>
            <a:endParaRPr/>
          </a:p>
          <a:p>
            <a:pPr marL="0" lvl="0" indent="0" algn="just" rtl="0">
              <a:spcBef>
                <a:spcPts val="0"/>
              </a:spcBef>
              <a:spcAft>
                <a:spcPts val="0"/>
              </a:spcAft>
              <a:buNone/>
            </a:pPr>
            <a:endParaRPr sz="1200">
              <a:latin typeface="Montserrat Light"/>
              <a:ea typeface="Montserrat Light"/>
              <a:cs typeface="Montserrat Light"/>
              <a:sym typeface="Montserrat Light"/>
            </a:endParaRPr>
          </a:p>
          <a:p>
            <a:pPr marL="0" lvl="0" indent="0" algn="just" rtl="0">
              <a:spcBef>
                <a:spcPts val="0"/>
              </a:spcBef>
              <a:spcAft>
                <a:spcPts val="0"/>
              </a:spcAft>
              <a:buNone/>
            </a:pPr>
            <a:r>
              <a:rPr lang="es-ES" sz="1200">
                <a:latin typeface="Montserrat"/>
                <a:ea typeface="Montserrat"/>
                <a:cs typeface="Montserrat"/>
                <a:sym typeface="Montserrat"/>
              </a:rPr>
              <a:t>5-Fluorouracilo (5-FU): </a:t>
            </a:r>
            <a:r>
              <a:rPr lang="es-ES" sz="1200">
                <a:latin typeface="Montserrat Light"/>
                <a:ea typeface="Montserrat Light"/>
                <a:cs typeface="Montserrat Light"/>
                <a:sym typeface="Montserrat Light"/>
              </a:rPr>
              <a:t>Se utiliza en concentraciones del 0.5% al 5%, con aplicaciones diarias durante 2-4 semanas. Los efectos adversos incluyen eritema, descamación, dolor y ulceración en el sitio de aplicación, que pueden ser severos y prolongados, afectando negativamente la conveniencia y la adherencia del paciente.</a:t>
            </a:r>
            <a:r>
              <a:rPr lang="es-ES" sz="1200" baseline="30000">
                <a:latin typeface="Montserrat Light"/>
                <a:ea typeface="Montserrat Light"/>
                <a:cs typeface="Montserrat Light"/>
                <a:sym typeface="Montserrat Light"/>
              </a:rPr>
              <a:t>[1][5]</a:t>
            </a:r>
            <a:endParaRPr/>
          </a:p>
          <a:p>
            <a:pPr marL="0" lvl="0" indent="0" algn="just" rtl="0">
              <a:spcBef>
                <a:spcPts val="0"/>
              </a:spcBef>
              <a:spcAft>
                <a:spcPts val="0"/>
              </a:spcAft>
              <a:buNone/>
            </a:pPr>
            <a:endParaRPr sz="1200">
              <a:latin typeface="Montserrat Light"/>
              <a:ea typeface="Montserrat Light"/>
              <a:cs typeface="Montserrat Light"/>
              <a:sym typeface="Montserrat Light"/>
            </a:endParaRPr>
          </a:p>
          <a:p>
            <a:pPr marL="0" lvl="0" indent="0" algn="just" rtl="0">
              <a:spcBef>
                <a:spcPts val="0"/>
              </a:spcBef>
              <a:spcAft>
                <a:spcPts val="0"/>
              </a:spcAft>
              <a:buNone/>
            </a:pPr>
            <a:r>
              <a:rPr lang="es-ES" sz="1200">
                <a:latin typeface="Montserrat"/>
                <a:ea typeface="Montserrat"/>
                <a:cs typeface="Montserrat"/>
                <a:sym typeface="Montserrat"/>
              </a:rPr>
              <a:t>Imiquimod: </a:t>
            </a:r>
            <a:r>
              <a:rPr lang="es-ES" sz="1200">
                <a:latin typeface="Montserrat Light"/>
                <a:ea typeface="Montserrat Light"/>
                <a:cs typeface="Montserrat Light"/>
                <a:sym typeface="Montserrat Light"/>
              </a:rPr>
              <a:t>Este inmunomodulador se aplica típicamente 2-3 veces por semana durante 4-8 semanas. Los efectos adversos comunes incluyen eritema, prurito, dolor y descamación. Aunque es eficaz, la duración prolongada del tratamiento y la severidad de las reacciones locales pueden reducir la adherencia del paciente.</a:t>
            </a:r>
            <a:r>
              <a:rPr lang="es-ES" sz="1200" baseline="30000">
                <a:latin typeface="Montserrat Light"/>
                <a:ea typeface="Montserrat Light"/>
                <a:cs typeface="Montserrat Light"/>
                <a:sym typeface="Montserrat Light"/>
              </a:rPr>
              <a:t>[1][5]</a:t>
            </a:r>
            <a:endParaRPr/>
          </a:p>
          <a:p>
            <a:pPr marL="0" lvl="0" indent="0" algn="just" rtl="0">
              <a:spcBef>
                <a:spcPts val="0"/>
              </a:spcBef>
              <a:spcAft>
                <a:spcPts val="0"/>
              </a:spcAft>
              <a:buNone/>
            </a:pPr>
            <a:endParaRPr sz="1200">
              <a:latin typeface="Montserrat Light"/>
              <a:ea typeface="Montserrat Light"/>
              <a:cs typeface="Montserrat Light"/>
              <a:sym typeface="Montserrat Light"/>
            </a:endParaRPr>
          </a:p>
          <a:p>
            <a:pPr marL="0" lvl="0" indent="0" algn="just" rtl="0">
              <a:spcBef>
                <a:spcPts val="0"/>
              </a:spcBef>
              <a:spcAft>
                <a:spcPts val="0"/>
              </a:spcAft>
              <a:buNone/>
            </a:pPr>
            <a:r>
              <a:rPr lang="es-ES" sz="1200">
                <a:latin typeface="Montserrat"/>
                <a:ea typeface="Montserrat"/>
                <a:cs typeface="Montserrat"/>
                <a:sym typeface="Montserrat"/>
              </a:rPr>
              <a:t>Diclofenaco sódico: </a:t>
            </a:r>
            <a:r>
              <a:rPr lang="es-ES" sz="1200">
                <a:latin typeface="Montserrat Light"/>
                <a:ea typeface="Montserrat Light"/>
                <a:cs typeface="Montserrat Light"/>
                <a:sym typeface="Montserrat Light"/>
              </a:rPr>
              <a:t>Se aplica en gel al 3% dos veces al día durante 60-90 días. Los efectos adversos incluyen eritema, prurito y dermatitis de contacto. Aunque es menos eficaz que 5-FU o imiquimod, su perfil de seguridad es más favorable, lo que puede mejorar la adherencia en algunos pacientes.</a:t>
            </a:r>
            <a:r>
              <a:rPr lang="es-ES" sz="1200" baseline="30000">
                <a:latin typeface="Montserrat Light"/>
                <a:ea typeface="Montserrat Light"/>
                <a:cs typeface="Montserrat Light"/>
                <a:sym typeface="Montserrat Light"/>
              </a:rPr>
              <a:t>[1][5]</a:t>
            </a:r>
            <a:endParaRPr/>
          </a:p>
          <a:p>
            <a:pPr marL="0" lvl="0" indent="0" algn="just" rtl="0">
              <a:spcBef>
                <a:spcPts val="0"/>
              </a:spcBef>
              <a:spcAft>
                <a:spcPts val="0"/>
              </a:spcAft>
              <a:buNone/>
            </a:pPr>
            <a:endParaRPr sz="1200">
              <a:latin typeface="Montserrat Light"/>
              <a:ea typeface="Montserrat Light"/>
              <a:cs typeface="Montserrat Light"/>
              <a:sym typeface="Montserrat Light"/>
            </a:endParaRPr>
          </a:p>
          <a:p>
            <a:pPr marL="0" lvl="0" indent="0" algn="just" rtl="0">
              <a:spcBef>
                <a:spcPts val="0"/>
              </a:spcBef>
              <a:spcAft>
                <a:spcPts val="0"/>
              </a:spcAft>
              <a:buNone/>
            </a:pPr>
            <a:r>
              <a:rPr lang="es-ES" sz="1200">
                <a:latin typeface="Montserrat"/>
                <a:ea typeface="Montserrat"/>
                <a:cs typeface="Montserrat"/>
                <a:sym typeface="Montserrat"/>
              </a:rPr>
              <a:t>Terapia Fotodinámica (PDT): </a:t>
            </a:r>
            <a:r>
              <a:rPr lang="es-ES" sz="1200">
                <a:latin typeface="Montserrat Light"/>
                <a:ea typeface="Montserrat Light"/>
                <a:cs typeface="Montserrat Light"/>
                <a:sym typeface="Montserrat Light"/>
              </a:rPr>
              <a:t>Utiliza un fotosensibilizador y luz específica para destruir las células anormales. Los efectos adversos incluyen dolor, eritema y edema en el sitio de tratamiento, que pueden ser intensos pero generalmente son transitorios. La eficacia y la capacidad de tratar áreas extensas hacen que sea una opción atractiva a pesar de los efectos adversos.</a:t>
            </a:r>
            <a:r>
              <a:rPr lang="es-ES" sz="1200" baseline="30000">
                <a:latin typeface="Montserrat Light"/>
                <a:ea typeface="Montserrat Light"/>
                <a:cs typeface="Montserrat Light"/>
                <a:sym typeface="Montserrat Light"/>
              </a:rPr>
              <a:t>[1][5]</a:t>
            </a:r>
            <a:endParaRPr sz="1200">
              <a:latin typeface="Montserrat Light"/>
              <a:ea typeface="Montserrat Light"/>
              <a:cs typeface="Montserrat Light"/>
              <a:sym typeface="Montserrat Light"/>
            </a:endParaRPr>
          </a:p>
          <a:p>
            <a:pPr marL="0" lvl="0" indent="0" algn="just" rtl="0">
              <a:spcBef>
                <a:spcPts val="0"/>
              </a:spcBef>
              <a:spcAft>
                <a:spcPts val="0"/>
              </a:spcAft>
              <a:buClr>
                <a:schemeClr val="dk1"/>
              </a:buClr>
              <a:buSzPts val="1200"/>
              <a:buFont typeface="Montserrat Light"/>
              <a:buNone/>
            </a:pPr>
            <a:r>
              <a:rPr lang="es-ES" sz="1200">
                <a:latin typeface="Montserrat Light"/>
                <a:ea typeface="Montserrat Light"/>
                <a:cs typeface="Montserrat Light"/>
                <a:sym typeface="Montserrat Light"/>
              </a:rPr>
              <a:t>En resumen, tirbanibulina es preferido por su corta duración de tratamiento y perfil de seguridad favorable, lo que mejora la conveniencia y adherencia del paciente. Otros tratamientos como 5-FU e imiquimod, aunque eficaces, tienen efectos adversos más severos y duraderos que pueden afectar negativamente la adherencia.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ES"/>
              <a:t>Referencias</a:t>
            </a:r>
            <a:endParaRPr/>
          </a:p>
          <a:p>
            <a:pPr marL="0" lvl="0" indent="0" algn="l" rtl="0">
              <a:spcBef>
                <a:spcPts val="0"/>
              </a:spcBef>
              <a:spcAft>
                <a:spcPts val="0"/>
              </a:spcAft>
              <a:buNone/>
            </a:pPr>
            <a:r>
              <a:rPr lang="es-ES"/>
              <a:t>1, Eisen DB, Dellavalle RP, Frazer-Green L, et al. Focused Update: Guidelines of Care for the Management of Actinic Keratosis. J Am Acad Dermatol. 2022;87(2):373-374.e5. doi:10.1016/j.jaad.2022.04.013.</a:t>
            </a:r>
            <a:endParaRPr/>
          </a:p>
          <a:p>
            <a:pPr marL="0" lvl="0" indent="0" algn="l" rtl="0">
              <a:spcBef>
                <a:spcPts val="0"/>
              </a:spcBef>
              <a:spcAft>
                <a:spcPts val="0"/>
              </a:spcAft>
              <a:buNone/>
            </a:pPr>
            <a:r>
              <a:rPr lang="es-ES"/>
              <a:t>2, Pellacani G, Schlesinger T, Bhatia N, et al. Efficacy and Safety of Tirbanibulin 1% Ointment in Actinic Keratoses: Data From Two Phase-III Trials and the Real-Life Clinical Practice Presented at the European Academy of Dermatology and Venereology Congress 2022. J Eur Acad Dermatol Venereol. 2024;38 Suppl 1:3-15. doi:10.1111/jdv.19636.</a:t>
            </a:r>
            <a:endParaRPr/>
          </a:p>
          <a:p>
            <a:pPr marL="0" lvl="0" indent="0" algn="l" rtl="0">
              <a:spcBef>
                <a:spcPts val="0"/>
              </a:spcBef>
              <a:spcAft>
                <a:spcPts val="0"/>
              </a:spcAft>
              <a:buNone/>
            </a:pPr>
            <a:r>
              <a:rPr lang="es-ES"/>
              <a:t>3, Dao DD, Sahni VN, Sahni DR, et al. 1% Tirbanibulin Ointment for the Treatment of Actinic Keratoses. Ann Pharmacother. 2022;56(4):494-500. doi:10.1177/10600280211031329.</a:t>
            </a:r>
            <a:endParaRPr/>
          </a:p>
          <a:p>
            <a:pPr marL="0" lvl="0" indent="0" algn="l" rtl="0">
              <a:spcBef>
                <a:spcPts val="0"/>
              </a:spcBef>
              <a:spcAft>
                <a:spcPts val="0"/>
              </a:spcAft>
              <a:buNone/>
            </a:pPr>
            <a:r>
              <a:rPr lang="es-ES"/>
              <a:t>4, Blauvelt A, Kempers S, Lain E, et al. Phase 3 Trials of Tirbanibulin Ointment for Actinic Keratosis. N Engl J Med. 2021;384(6):512-520. doi:10.1056/NEJMoa2024040.</a:t>
            </a:r>
            <a:endParaRPr/>
          </a:p>
          <a:p>
            <a:pPr marL="0" lvl="0" indent="0" algn="l" rtl="0">
              <a:spcBef>
                <a:spcPts val="0"/>
              </a:spcBef>
              <a:spcAft>
                <a:spcPts val="0"/>
              </a:spcAft>
              <a:buNone/>
            </a:pPr>
            <a:r>
              <a:rPr lang="es-ES"/>
              <a:t>5, Rajkumar JR, Armstrong AW, Kircik LH. INDIVIDUAL ARTICLE: Safety and Tolerability of Topical Agents for Actinic Keratosis: A Systematic Review of Phase 3 Clinical Trials. J Drugs Dermatol. 2021;20(10).doi:10.36849/JDD.M1021.</a:t>
            </a:r>
            <a:endParaRPr/>
          </a:p>
          <a:p>
            <a:pPr marL="0" lvl="0" indent="0" algn="l" rtl="0">
              <a:spcBef>
                <a:spcPts val="0"/>
              </a:spcBef>
              <a:spcAft>
                <a:spcPts val="0"/>
              </a:spcAft>
              <a:buNone/>
            </a:pPr>
            <a:endParaRPr/>
          </a:p>
        </p:txBody>
      </p:sp>
      <p:sp>
        <p:nvSpPr>
          <p:cNvPr id="842" name="Google Shape;84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Condiciones dermatológicas que pueden presentar características clínicas similares: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s-ES"/>
              <a:t>1. </a:t>
            </a:r>
            <a:r>
              <a:rPr lang="es-ES" b="1"/>
              <a:t>Dermatitis seborreica</a:t>
            </a:r>
            <a:r>
              <a:rPr lang="es-ES"/>
              <a:t>: Se presenta con escamas grasosas y amarillentas, principalmente en el cuero cabelludo, cara y áreas intertriginosas. A diferencia de la psoriasis, las escamas son más grasosas y menos adherentes.</a:t>
            </a:r>
            <a:endParaRPr/>
          </a:p>
          <a:p>
            <a:pPr marL="0" lvl="0" indent="0" algn="l" rtl="0">
              <a:spcBef>
                <a:spcPts val="0"/>
              </a:spcBef>
              <a:spcAft>
                <a:spcPts val="0"/>
              </a:spcAft>
              <a:buNone/>
            </a:pPr>
            <a:r>
              <a:rPr lang="es-ES"/>
              <a:t>2. </a:t>
            </a:r>
            <a:r>
              <a:rPr lang="es-ES" b="1"/>
              <a:t>Tinea corporis</a:t>
            </a:r>
            <a:r>
              <a:rPr lang="es-ES"/>
              <a:t>: Infecciones fúngicas que pueden imitar la psoriasis con placas eritematosas y escamosas. La confirmación se realiza mediante cultivo de hongos o examen con KOH.</a:t>
            </a:r>
            <a:endParaRPr/>
          </a:p>
          <a:p>
            <a:pPr marL="0" lvl="0" indent="0" algn="l" rtl="0">
              <a:spcBef>
                <a:spcPts val="0"/>
              </a:spcBef>
              <a:spcAft>
                <a:spcPts val="0"/>
              </a:spcAft>
              <a:buNone/>
            </a:pPr>
            <a:r>
              <a:rPr lang="es-ES"/>
              <a:t>3. </a:t>
            </a:r>
            <a:r>
              <a:rPr lang="es-ES" b="1"/>
              <a:t>Lupus eritematoso cutáneo</a:t>
            </a:r>
            <a:r>
              <a:rPr lang="es-ES"/>
              <a:t>: Puede presentar placas eritematosas y escamosas, especialmente en áreas expuestas al sol. La biopsia y los estudios serológicos son útiles para el diagnóstico.</a:t>
            </a:r>
            <a:endParaRPr/>
          </a:p>
          <a:p>
            <a:pPr marL="0" lvl="0" indent="0" algn="l" rtl="0">
              <a:spcBef>
                <a:spcPts val="0"/>
              </a:spcBef>
              <a:spcAft>
                <a:spcPts val="0"/>
              </a:spcAft>
              <a:buNone/>
            </a:pPr>
            <a:r>
              <a:rPr lang="es-ES"/>
              <a:t>4. </a:t>
            </a:r>
            <a:r>
              <a:rPr lang="es-ES" b="1"/>
              <a:t>Liquen plano</a:t>
            </a:r>
            <a:r>
              <a:rPr lang="es-ES"/>
              <a:t>: Se caracteriza por pápulas planas, poligonales y pruriginosas, a menudo con una distribución simétrica. La dermatoscopia y la biopsia pueden ayudar a diferenciarlo de la psoriasis.</a:t>
            </a:r>
            <a:endParaRPr/>
          </a:p>
          <a:p>
            <a:pPr marL="0" lvl="0" indent="0" algn="l" rtl="0">
              <a:spcBef>
                <a:spcPts val="0"/>
              </a:spcBef>
              <a:spcAft>
                <a:spcPts val="0"/>
              </a:spcAft>
              <a:buNone/>
            </a:pPr>
            <a:r>
              <a:rPr lang="es-ES"/>
              <a:t>5. </a:t>
            </a:r>
            <a:r>
              <a:rPr lang="es-ES" b="1"/>
              <a:t>Dermatitis atópica</a:t>
            </a:r>
            <a:r>
              <a:rPr lang="es-ES"/>
              <a:t>: Se presenta con placas eccematosas, pruriginosas y mal delimitadas, a menudo en áreas flexoras. La historia clínica y la distribución de las lesiones son claves para el diagnóstico.</a:t>
            </a:r>
            <a:endParaRPr/>
          </a:p>
          <a:p>
            <a:pPr marL="0" lvl="0" indent="0" algn="l" rtl="0">
              <a:spcBef>
                <a:spcPts val="0"/>
              </a:spcBef>
              <a:spcAft>
                <a:spcPts val="0"/>
              </a:spcAft>
              <a:buNone/>
            </a:pPr>
            <a:r>
              <a:rPr lang="es-ES"/>
              <a:t>6. </a:t>
            </a:r>
            <a:r>
              <a:rPr lang="es-ES" b="1"/>
              <a:t>Dermatitis de contacto</a:t>
            </a:r>
            <a:r>
              <a:rPr lang="es-ES"/>
              <a:t>: Puede presentar eritema y descamación en áreas expuestas a alérgenos o irritantes. La historia de exposición y las pruebas de parche son útiles para el diagnóstico.</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None/>
            </a:pPr>
            <a:endParaRPr/>
          </a:p>
          <a:p>
            <a:pPr marL="0" lvl="0" indent="0" algn="l" rtl="0">
              <a:spcBef>
                <a:spcPts val="0"/>
              </a:spcBef>
              <a:spcAft>
                <a:spcPts val="0"/>
              </a:spcAft>
              <a:buNone/>
            </a:pPr>
            <a:r>
              <a:rPr lang="es-ES"/>
              <a:t>Gisondi P, Bellinato F, Girolomoni G. Topographic differential diagnosis of chronic plaque psoriasis: challenges and tricks. J Clin Med. 2020;9(11). doi:10.3390/jcm9113594.</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47" name="Google Shape;94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10</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Montserrat Light"/>
              <a:buNone/>
            </a:pPr>
            <a:r>
              <a:rPr lang="es-ES">
                <a:latin typeface="Montserrat Light"/>
                <a:ea typeface="Montserrat Light"/>
                <a:cs typeface="Montserrat Light"/>
                <a:sym typeface="Montserrat Light"/>
              </a:rPr>
              <a:t>La prevalencia de la onicomicosis varía según la población estudiada y el método de diagnóstico utilizado. En la población general, la prevalencia de la onicomicosis se estima en aproximadamente 4 %. En Europa y América del Norte, la prevalencia en estudios basados en la población es de 4,3 % (IC 95%: 1,9-6,8). </a:t>
            </a:r>
            <a:r>
              <a:rPr lang="es-ES" baseline="30000">
                <a:latin typeface="Montserrat Light"/>
                <a:ea typeface="Montserrat Light"/>
                <a:cs typeface="Montserrat Light"/>
                <a:sym typeface="Montserrat Light"/>
              </a:rPr>
              <a:t>[1-2]</a:t>
            </a:r>
            <a:endParaRPr/>
          </a:p>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just" rtl="0">
              <a:spcBef>
                <a:spcPts val="0"/>
              </a:spcBef>
              <a:spcAft>
                <a:spcPts val="0"/>
              </a:spcAft>
              <a:buClr>
                <a:schemeClr val="dk1"/>
              </a:buClr>
              <a:buSzPts val="1200"/>
              <a:buFont typeface="Montserrat Light"/>
              <a:buNone/>
            </a:pPr>
            <a:r>
              <a:rPr lang="es-ES">
                <a:latin typeface="Montserrat Light"/>
                <a:ea typeface="Montserrat Light"/>
                <a:cs typeface="Montserrat Light"/>
                <a:sym typeface="Montserrat Light"/>
              </a:rPr>
              <a:t>Prevalencia</a:t>
            </a:r>
            <a:endParaRPr/>
          </a:p>
          <a:p>
            <a:pPr marL="0" lvl="0" indent="0" algn="just" rtl="0">
              <a:spcBef>
                <a:spcPts val="0"/>
              </a:spcBef>
              <a:spcAft>
                <a:spcPts val="0"/>
              </a:spcAft>
              <a:buClr>
                <a:schemeClr val="dk1"/>
              </a:buClr>
              <a:buSzPts val="1200"/>
              <a:buFont typeface="Montserrat Light"/>
              <a:buNone/>
            </a:pPr>
            <a:r>
              <a:rPr lang="es-ES">
                <a:latin typeface="Montserrat Light"/>
                <a:ea typeface="Montserrat Light"/>
                <a:cs typeface="Montserrat Light"/>
                <a:sym typeface="Montserrat Light"/>
              </a:rPr>
              <a:t>En poblaciones especiales, la prevalencia puede ser significativamente mayor. Por ejemplo, en pacientes geriátricos, la prevalencia es de 10.28% (IC 95%: 8.63-12.18). En pacientes diabéticos, la prevalencia es de 8,75 % (IC 95%: 7,48-10,21). En pacientes con VIH positivo, la prevalencia es de 10,40 % (IC 95%: 8,02-13,38). </a:t>
            </a:r>
            <a:r>
              <a:rPr lang="es-ES" baseline="30000">
                <a:latin typeface="Montserrat Light"/>
                <a:ea typeface="Montserrat Light"/>
                <a:cs typeface="Montserrat Light"/>
                <a:sym typeface="Montserrat Light"/>
              </a:rPr>
              <a:t>[3]</a:t>
            </a:r>
            <a:endParaRPr/>
          </a:p>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just" rtl="0">
              <a:spcBef>
                <a:spcPts val="0"/>
              </a:spcBef>
              <a:spcAft>
                <a:spcPts val="0"/>
              </a:spcAft>
              <a:buClr>
                <a:schemeClr val="dk1"/>
              </a:buClr>
              <a:buSzPts val="1200"/>
              <a:buFont typeface="Montserrat Light"/>
              <a:buNone/>
            </a:pPr>
            <a:r>
              <a:rPr lang="es-ES">
                <a:latin typeface="Montserrat Light"/>
                <a:ea typeface="Montserrat Light"/>
                <a:cs typeface="Montserrat Light"/>
                <a:sym typeface="Montserrat Light"/>
              </a:rPr>
              <a:t>En resumen, la prevalencia de la onicomicosis en la población general es aproximadamente del 4 %, pero puede ser significativamente mayor en poblaciones de riesgo como los pacientes geriátricos, diabéticos y con VIH.</a:t>
            </a:r>
            <a:endParaRPr/>
          </a:p>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l" rtl="0">
              <a:spcBef>
                <a:spcPts val="0"/>
              </a:spcBef>
              <a:spcAft>
                <a:spcPts val="0"/>
              </a:spcAft>
              <a:buNone/>
            </a:pPr>
            <a:r>
              <a:rPr lang="es-ES"/>
              <a:t>Referencias</a:t>
            </a:r>
            <a:endParaRPr/>
          </a:p>
          <a:p>
            <a:pPr marL="228600" lvl="0" indent="-228600" algn="l" rtl="0">
              <a:spcBef>
                <a:spcPts val="0"/>
              </a:spcBef>
              <a:spcAft>
                <a:spcPts val="0"/>
              </a:spcAft>
              <a:buClr>
                <a:schemeClr val="dk1"/>
              </a:buClr>
              <a:buSzPts val="1200"/>
              <a:buFont typeface="Calibri"/>
              <a:buAutoNum type="arabicPeriod"/>
            </a:pPr>
            <a:r>
              <a:rPr lang="es-ES"/>
              <a:t>Gupta AK, Wang T, Polla Ravi S, Mann A, Bamimore MA. Global Prevalence of Onychomycosis in General and Special Populations: An Updated Perspective. Mycoses. 2024;67(4).doi:10.1111/myc.13725.</a:t>
            </a:r>
            <a:endParaRPr/>
          </a:p>
          <a:p>
            <a:pPr marL="228600" lvl="0" indent="-228600" algn="l" rtl="0">
              <a:spcBef>
                <a:spcPts val="0"/>
              </a:spcBef>
              <a:spcAft>
                <a:spcPts val="0"/>
              </a:spcAft>
              <a:buClr>
                <a:schemeClr val="dk1"/>
              </a:buClr>
              <a:buSzPts val="1200"/>
              <a:buFont typeface="Calibri"/>
              <a:buAutoNum type="arabicPeriod"/>
            </a:pPr>
            <a:r>
              <a:rPr lang="es-ES"/>
              <a:t>Sigurgeirsson B, Baran R. The Prevalence of Onychomycosis in the Global Population: A Literature Study. J Eur Acad Dermatol Venereol. 2014;28(11):1480-91. doi:10.1111/jdv.12323.</a:t>
            </a:r>
            <a:endParaRPr/>
          </a:p>
          <a:p>
            <a:pPr marL="228600" lvl="0" indent="-228600" algn="l" rtl="0">
              <a:spcBef>
                <a:spcPts val="0"/>
              </a:spcBef>
              <a:spcAft>
                <a:spcPts val="0"/>
              </a:spcAft>
              <a:buClr>
                <a:schemeClr val="dk1"/>
              </a:buClr>
              <a:buSzPts val="1200"/>
              <a:buFont typeface="Calibri"/>
              <a:buAutoNum type="arabicPeriod"/>
            </a:pPr>
            <a:r>
              <a:rPr lang="es-ES"/>
              <a:t>Gupta AK, Daigle D, Foley KA. The Prevalence of Culture-Confirmed Toenail Onychomycosis in at-Risk Patient Populations. J Eur Acad Dermatol Venereol. 2015;29(6):1039-44. doi:10.1111/jdv.12873.</a:t>
            </a:r>
            <a:endParaRPr/>
          </a:p>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99" name="Google Shape;9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Calibri"/>
              <a:buNone/>
            </a:pPr>
            <a:endParaRPr>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a:t>Además de la psoriasis ungueal y la onicopatía microtraumática, otras condiciones que deben considerarse en el diagnóstico diferencial de la onicomicosis incluyen:</a:t>
            </a:r>
            <a:endParaRPr/>
          </a:p>
          <a:p>
            <a:pPr marL="0" lvl="0" indent="0" algn="l" rtl="0">
              <a:spcBef>
                <a:spcPts val="0"/>
              </a:spcBef>
              <a:spcAft>
                <a:spcPts val="0"/>
              </a:spcAft>
              <a:buNone/>
            </a:pPr>
            <a:r>
              <a:rPr lang="es-ES"/>
              <a:t>1. </a:t>
            </a:r>
            <a:r>
              <a:rPr lang="es-ES" b="1"/>
              <a:t>Liquen plano</a:t>
            </a:r>
            <a:r>
              <a:rPr lang="es-ES"/>
              <a:t>: Esta enfermedad inflamatoria puede causar distrofia ungueal, que se manifiesta como adelgazamiento de la uña, surcos longitudinales y pérdida de la uña.</a:t>
            </a:r>
            <a:r>
              <a:rPr lang="es-ES" b="1" baseline="30000"/>
              <a:t>[1]</a:t>
            </a:r>
            <a:endParaRPr/>
          </a:p>
          <a:p>
            <a:pPr marL="0" lvl="0" indent="0" algn="l" rtl="0">
              <a:spcBef>
                <a:spcPts val="0"/>
              </a:spcBef>
              <a:spcAft>
                <a:spcPts val="0"/>
              </a:spcAft>
              <a:buNone/>
            </a:pPr>
            <a:r>
              <a:rPr lang="es-ES"/>
              <a:t>2. </a:t>
            </a:r>
            <a:r>
              <a:rPr lang="es-ES" b="1"/>
              <a:t>Onicogrifosis</a:t>
            </a:r>
            <a:r>
              <a:rPr lang="es-ES"/>
              <a:t>: Caracterizada por el engrosamiento y curvatura anormal de la uña, generalmente en personas mayores, y puede parecerse a la onicomicosis.</a:t>
            </a:r>
            <a:r>
              <a:rPr lang="es-ES" b="1" baseline="30000"/>
              <a:t>[1]</a:t>
            </a:r>
            <a:endParaRPr/>
          </a:p>
          <a:p>
            <a:pPr marL="0" lvl="0" indent="0" algn="l" rtl="0">
              <a:spcBef>
                <a:spcPts val="0"/>
              </a:spcBef>
              <a:spcAft>
                <a:spcPts val="0"/>
              </a:spcAft>
              <a:buNone/>
            </a:pPr>
            <a:r>
              <a:rPr lang="es-ES"/>
              <a:t>3. </a:t>
            </a:r>
            <a:r>
              <a:rPr lang="es-ES" b="1"/>
              <a:t>Eccema crónico de manos</a:t>
            </a:r>
            <a:r>
              <a:rPr lang="es-ES"/>
              <a:t>: Puede causar cambios en las uñas similares a los observados en la onicomicosis, incluyendo engrosamiento y decoloración.</a:t>
            </a:r>
            <a:r>
              <a:rPr lang="es-ES" b="1" baseline="30000"/>
              <a:t>[1]</a:t>
            </a:r>
            <a:endParaRPr/>
          </a:p>
          <a:p>
            <a:pPr marL="0" lvl="0" indent="0" algn="l" rtl="0">
              <a:spcBef>
                <a:spcPts val="0"/>
              </a:spcBef>
              <a:spcAft>
                <a:spcPts val="0"/>
              </a:spcAft>
              <a:buNone/>
            </a:pPr>
            <a:r>
              <a:rPr lang="es-ES"/>
              <a:t>4. </a:t>
            </a:r>
            <a:r>
              <a:rPr lang="es-ES" b="1"/>
              <a:t>Onicofagia y onicotilomanía</a:t>
            </a:r>
            <a:r>
              <a:rPr lang="es-ES"/>
              <a:t>: Estas condiciones autoinfligidas pueden causar lesiones que imitan otras enfermedades dermatológicas, incluyendo la onicomicosis.</a:t>
            </a:r>
            <a:r>
              <a:rPr lang="es-ES" b="1" baseline="30000"/>
              <a:t>[1]</a:t>
            </a:r>
            <a:endParaRPr/>
          </a:p>
          <a:p>
            <a:pPr marL="0" lvl="0" indent="0" algn="l" rtl="0">
              <a:spcBef>
                <a:spcPts val="0"/>
              </a:spcBef>
              <a:spcAft>
                <a:spcPts val="0"/>
              </a:spcAft>
              <a:buNone/>
            </a:pPr>
            <a:r>
              <a:rPr lang="es-ES"/>
              <a:t>5. </a:t>
            </a:r>
            <a:r>
              <a:rPr lang="es-ES" b="1"/>
              <a:t>Melanoma subungueal</a:t>
            </a:r>
            <a:r>
              <a:rPr lang="es-ES"/>
              <a:t>: Aunque es raro, el melanoma subungueal puede presentarse con pigmentación oscura y cambios en la uña que pueden confundirse con onicomicosis. Es crucial realizar una biopsia para descartar malignidad.</a:t>
            </a:r>
            <a:r>
              <a:rPr lang="es-ES" b="1" baseline="30000"/>
              <a:t>[2]</a:t>
            </a:r>
            <a:endParaRPr/>
          </a:p>
          <a:p>
            <a:pPr marL="0" lvl="0" indent="0" algn="l" rtl="0">
              <a:spcBef>
                <a:spcPts val="0"/>
              </a:spcBef>
              <a:spcAft>
                <a:spcPts val="0"/>
              </a:spcAft>
              <a:buNone/>
            </a:pPr>
            <a:r>
              <a:rPr lang="es-ES"/>
              <a:t>6. </a:t>
            </a:r>
            <a:r>
              <a:rPr lang="es-ES" b="1"/>
              <a:t>Infecciones bacterianas</a:t>
            </a:r>
            <a:r>
              <a:rPr lang="es-ES"/>
              <a:t>: Las infecciones bacterianas, como la paroniquia crónica, pueden causar cambios en la uña que se asemejan a la onicomicosis. La identificación del patógeno mediante cultivo es esencial para el diagnóstico.</a:t>
            </a:r>
            <a:r>
              <a:rPr lang="es-ES" b="1" baseline="30000"/>
              <a:t>[2]</a:t>
            </a:r>
            <a:endParaRPr/>
          </a:p>
          <a:p>
            <a:pPr marL="0" lvl="0" indent="0" algn="l" rtl="0">
              <a:spcBef>
                <a:spcPts val="0"/>
              </a:spcBef>
              <a:spcAft>
                <a:spcPts val="0"/>
              </a:spcAft>
              <a:buNone/>
            </a:pPr>
            <a:r>
              <a:rPr lang="es-ES"/>
              <a:t>7. </a:t>
            </a:r>
            <a:r>
              <a:rPr lang="es-ES" b="1"/>
              <a:t>Onicodistrofia idiopática</a:t>
            </a:r>
            <a:r>
              <a:rPr lang="es-ES"/>
              <a:t>: Esta condición puede presentar cambios en la uña sin una causa subyacente clara, y puede ser difícil de diferenciar de la onicomicosis sin estudios micológicos.</a:t>
            </a:r>
            <a:r>
              <a:rPr lang="es-ES" b="1" baseline="30000"/>
              <a:t>[1]</a:t>
            </a:r>
            <a:endParaRPr/>
          </a:p>
          <a:p>
            <a:pPr marL="0" lvl="0" indent="0" algn="l" rtl="0">
              <a:spcBef>
                <a:spcPts val="0"/>
              </a:spcBef>
              <a:spcAft>
                <a:spcPts val="0"/>
              </a:spcAft>
              <a:buClr>
                <a:schemeClr val="dk1"/>
              </a:buClr>
              <a:buSzPts val="1200"/>
              <a:buFont typeface="Calibri"/>
              <a:buNone/>
            </a:pPr>
            <a:r>
              <a:rPr lang="es-ES"/>
              <a:t>Para un diagnóstico preciso, es esencial realizar un examen microscópico directo y cultivos fúngicos, ya que la inspección visual sola no es suficiente. La combinación de técnicas histológicas y de laboratorio es fundamental para evitar diagnósticos erróneos y retrasos en el tratamiento</a:t>
            </a:r>
            <a:endParaRPr/>
          </a:p>
          <a:p>
            <a:pPr marL="0" lvl="0" indent="0" algn="l" rtl="0">
              <a:spcBef>
                <a:spcPts val="0"/>
              </a:spcBef>
              <a:spcAft>
                <a:spcPts val="0"/>
              </a:spcAft>
              <a:buNone/>
            </a:pPr>
            <a:endParaRPr/>
          </a:p>
          <a:p>
            <a:pPr marL="0" lvl="0" indent="0" algn="l" rtl="0">
              <a:spcBef>
                <a:spcPts val="0"/>
              </a:spcBef>
              <a:spcAft>
                <a:spcPts val="0"/>
              </a:spcAft>
              <a:buNone/>
            </a:pPr>
            <a:r>
              <a:rPr lang="es-ES"/>
              <a:t>Referencias</a:t>
            </a:r>
            <a:endParaRPr/>
          </a:p>
          <a:p>
            <a:pPr marL="0" lvl="0" indent="0" algn="l" rtl="0">
              <a:spcBef>
                <a:spcPts val="0"/>
              </a:spcBef>
              <a:spcAft>
                <a:spcPts val="0"/>
              </a:spcAft>
              <a:buNone/>
            </a:pPr>
            <a:r>
              <a:rPr lang="es-ES"/>
              <a:t>1, Elewski BE. Onychomycosis: Pathogenesis, Diagnosis, and Management. Clin Microbiol Rev. 1998;11(3):415-429. doi:10.1128/CMR.11.3.415.</a:t>
            </a:r>
            <a:endParaRPr/>
          </a:p>
          <a:p>
            <a:pPr marL="0" lvl="0" indent="0" algn="l" rtl="0">
              <a:spcBef>
                <a:spcPts val="0"/>
              </a:spcBef>
              <a:spcAft>
                <a:spcPts val="0"/>
              </a:spcAft>
              <a:buNone/>
            </a:pPr>
            <a:r>
              <a:rPr lang="es-ES"/>
              <a:t>2, Wollina U, Nenoff P, Haroske G, Haenssle HA. The Diagnosis and Treatment of Nail Disorders. Dtsch Arztebl Int. 2016;113(29-30):509-518. doi:10.3238/arztebl.2016.0509.</a:t>
            </a:r>
            <a:endParaRPr/>
          </a:p>
          <a:p>
            <a:pPr marL="0" lvl="0" indent="0" algn="l" rtl="0">
              <a:spcBef>
                <a:spcPts val="0"/>
              </a:spcBef>
              <a:spcAft>
                <a:spcPts val="0"/>
              </a:spcAft>
              <a:buNone/>
            </a:pPr>
            <a:endParaRPr/>
          </a:p>
        </p:txBody>
      </p:sp>
      <p:sp>
        <p:nvSpPr>
          <p:cNvPr id="160" name="Google Shape;1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b="1"/>
              <a:t>Definición, incidencia y prevalencia de psoriasis</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s-ES" sz="1200"/>
              <a:t>La </a:t>
            </a:r>
            <a:r>
              <a:rPr lang="es-ES" sz="1200" b="1"/>
              <a:t>psoriasis</a:t>
            </a:r>
            <a:r>
              <a:rPr lang="es-ES" sz="1200"/>
              <a:t> es una enfermedad inflamatoria crónica de la piel y sistémica, mediada por el sistema inmunológico. Se caracteriza por la presencia de placas eritematosas bien delimitadas con escamas plateadas, comúnmente localizadas en el cuero cabelludo, codos, rodillas y región presacral, aunque puede afectar cualquier área de la piel, incluyendo palmas, plantas, uñas y genitales. La psoriasis puede presentarse en varias formas, siendo la más común la psoriasis en placas.</a:t>
            </a:r>
            <a:r>
              <a:rPr lang="es-ES" sz="1200" b="1" baseline="30000"/>
              <a:t>[1-3]</a:t>
            </a:r>
            <a:endParaRPr sz="1200"/>
          </a:p>
          <a:p>
            <a:pPr marL="0" lvl="0" indent="0" algn="l" rtl="0">
              <a:spcBef>
                <a:spcPts val="0"/>
              </a:spcBef>
              <a:spcAft>
                <a:spcPts val="0"/>
              </a:spcAft>
              <a:buNone/>
            </a:pPr>
            <a:r>
              <a:rPr lang="es-ES" sz="1200" b="1"/>
              <a:t>Incidencia y prevalencia</a:t>
            </a:r>
            <a:r>
              <a:rPr lang="es-ES" sz="1200"/>
              <a:t> </a:t>
            </a:r>
            <a:r>
              <a:rPr lang="es-ES" sz="1200" b="1" baseline="30000"/>
              <a:t>[3-7]</a:t>
            </a:r>
            <a:endParaRPr/>
          </a:p>
          <a:p>
            <a:pPr marL="0" lvl="0" indent="0" algn="l" rtl="0">
              <a:spcBef>
                <a:spcPts val="0"/>
              </a:spcBef>
              <a:spcAft>
                <a:spcPts val="0"/>
              </a:spcAft>
              <a:buNone/>
            </a:pPr>
            <a:endParaRPr sz="1200" b="1" baseline="30000"/>
          </a:p>
          <a:p>
            <a:pPr marL="0" lvl="0" indent="0" algn="l" rtl="0">
              <a:spcBef>
                <a:spcPts val="0"/>
              </a:spcBef>
              <a:spcAft>
                <a:spcPts val="0"/>
              </a:spcAft>
              <a:buClr>
                <a:schemeClr val="dk1"/>
              </a:buClr>
              <a:buSzPts val="1200"/>
              <a:buFont typeface="Calibri"/>
              <a:buNone/>
            </a:pPr>
            <a:r>
              <a:rPr lang="es-ES" sz="1200"/>
              <a:t>Afecta aproximadamente al 2-4% de la población mundial. En los Estados Unidos, la prevalencia es del 3.2% de la población, incluyendo el 1% de los niños. </a:t>
            </a:r>
            <a:endParaRPr/>
          </a:p>
          <a:p>
            <a:pPr marL="0" lvl="0" indent="0" algn="l" rtl="0">
              <a:spcBef>
                <a:spcPts val="0"/>
              </a:spcBef>
              <a:spcAft>
                <a:spcPts val="0"/>
              </a:spcAft>
              <a:buClr>
                <a:schemeClr val="dk1"/>
              </a:buClr>
              <a:buSzPts val="1200"/>
              <a:buFont typeface="Calibri"/>
              <a:buNone/>
            </a:pPr>
            <a:r>
              <a:rPr lang="es-ES" sz="1200"/>
              <a:t>A nivel global, la prevalencia varía significativamente según la región geográfica, siendo más alta en países de altos ingresos y en regiones con poblaciones más envejecidas. P. ej., en Ontario, Canadá, la prevalencia ajustada por edad y sexo aumentó de 1,74 % a 2,32 % entre el 2000 y el 2015. La incidencia global en 2019 fue de 57,8 por 100.000 personas.</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Clr>
                <a:schemeClr val="dk1"/>
              </a:buClr>
              <a:buSzPts val="1200"/>
              <a:buFont typeface="Calibri"/>
              <a:buNone/>
            </a:pPr>
            <a:endParaRPr sz="1200"/>
          </a:p>
          <a:p>
            <a:pPr marL="228600" lvl="0" indent="-228600" algn="l" rtl="0">
              <a:spcBef>
                <a:spcPts val="0"/>
              </a:spcBef>
              <a:spcAft>
                <a:spcPts val="0"/>
              </a:spcAft>
              <a:buClr>
                <a:schemeClr val="dk1"/>
              </a:buClr>
              <a:buSzPts val="1200"/>
              <a:buFont typeface="Calibri"/>
              <a:buAutoNum type="arabicPeriod"/>
            </a:pPr>
            <a:r>
              <a:rPr lang="es-ES"/>
              <a:t>Menter A, Strober BE, Kaplan DH, et al. Joint AAD-NPF guidelines of care for the management and treatment of psoriasis with biologics. J Am Acad Dermatol. 2019;80(4):1029-72. doi:10.1016/j.jaad.2018.11.057.</a:t>
            </a:r>
            <a:endParaRPr/>
          </a:p>
          <a:p>
            <a:pPr marL="228600" lvl="0" indent="-228600" algn="l" rtl="0">
              <a:spcBef>
                <a:spcPts val="0"/>
              </a:spcBef>
              <a:spcAft>
                <a:spcPts val="0"/>
              </a:spcAft>
              <a:buClr>
                <a:schemeClr val="dk1"/>
              </a:buClr>
              <a:buSzPts val="1200"/>
              <a:buFont typeface="Calibri"/>
              <a:buAutoNum type="arabicPeriod"/>
            </a:pPr>
            <a:r>
              <a:rPr lang="es-ES"/>
              <a:t>Elmets CA, Leonardi CL, Davis DMR, et al. Joint AAD-NPF guidelines of care for the management and treatment of psoriasis with awareness and attention to comorbidities. J Am Acad Dermatol. 2019;80(4):1073-1113. doi:10.1016/j.jaad.2018.11.058.</a:t>
            </a:r>
            <a:endParaRPr/>
          </a:p>
          <a:p>
            <a:pPr marL="228600" lvl="0" indent="-228600" algn="l" rtl="0">
              <a:spcBef>
                <a:spcPts val="0"/>
              </a:spcBef>
              <a:spcAft>
                <a:spcPts val="0"/>
              </a:spcAft>
              <a:buClr>
                <a:schemeClr val="dk1"/>
              </a:buClr>
              <a:buSzPts val="1200"/>
              <a:buFont typeface="Calibri"/>
              <a:buAutoNum type="arabicPeriod"/>
            </a:pPr>
            <a:r>
              <a:rPr lang="es-ES"/>
              <a:t>Garner KK, Hoy KDS, Carpenter AM. Psoriasis: recognition and management strategies. Am Fam Physician. 2023;108(6):562-73.</a:t>
            </a:r>
            <a:endParaRPr/>
          </a:p>
          <a:p>
            <a:pPr marL="228600" lvl="0" indent="-228600" algn="l" rtl="0">
              <a:spcBef>
                <a:spcPts val="0"/>
              </a:spcBef>
              <a:spcAft>
                <a:spcPts val="0"/>
              </a:spcAft>
              <a:buClr>
                <a:schemeClr val="dk1"/>
              </a:buClr>
              <a:buSzPts val="1200"/>
              <a:buFont typeface="Calibri"/>
              <a:buAutoNum type="arabicPeriod"/>
            </a:pPr>
            <a:r>
              <a:rPr lang="es-ES"/>
              <a:t>Vičić M, Kaštelan M, Brajac I, Sotošek V, Massari LP. Current concepts of psoriasis immunopathogenesis. Int J Mol Sci. 2021;22(21):11574. doi:10.3390/ijms222111574.</a:t>
            </a:r>
            <a:endParaRPr/>
          </a:p>
          <a:p>
            <a:pPr marL="228600" lvl="0" indent="-228600" algn="l" rtl="0">
              <a:spcBef>
                <a:spcPts val="0"/>
              </a:spcBef>
              <a:spcAft>
                <a:spcPts val="0"/>
              </a:spcAft>
              <a:buClr>
                <a:schemeClr val="dk1"/>
              </a:buClr>
              <a:buSzPts val="1200"/>
              <a:buFont typeface="Calibri"/>
              <a:buAutoNum type="arabicPeriod"/>
            </a:pPr>
            <a:r>
              <a:rPr lang="es-ES"/>
              <a:t>Parisi R, Iskandar IYK, Kontopantelis E, et al. National, regional, and worldwide epidemiology of psoriasis: systematic analysis and modelling study. BMJ. 2020;369doi:10.1136/bmj.m1590.</a:t>
            </a:r>
            <a:endParaRPr/>
          </a:p>
          <a:p>
            <a:pPr marL="228600" lvl="0" indent="-228600" algn="l" rtl="0">
              <a:spcBef>
                <a:spcPts val="0"/>
              </a:spcBef>
              <a:spcAft>
                <a:spcPts val="0"/>
              </a:spcAft>
              <a:buClr>
                <a:schemeClr val="dk1"/>
              </a:buClr>
              <a:buSzPts val="1200"/>
              <a:buFont typeface="Calibri"/>
              <a:buAutoNum type="arabicPeriod"/>
            </a:pPr>
            <a:r>
              <a:rPr lang="es-ES"/>
              <a:t>Eder L, Widdifield J, Rosen CF, et al. Trends in the prevalence and incidence of psoriasis and psoriatic arthritis in Ontario, Canada: a population-based study. Arthritis Care Res (Hoboken). 2019;71(8):1084-91. doi:10.1002/acr.23743.</a:t>
            </a:r>
            <a:endParaRPr/>
          </a:p>
          <a:p>
            <a:pPr marL="228600" lvl="0" indent="-228600" algn="l" rtl="0">
              <a:spcBef>
                <a:spcPts val="0"/>
              </a:spcBef>
              <a:spcAft>
                <a:spcPts val="0"/>
              </a:spcAft>
              <a:buClr>
                <a:schemeClr val="dk1"/>
              </a:buClr>
              <a:buSzPts val="1200"/>
              <a:buFont typeface="Calibri"/>
              <a:buAutoNum type="arabicPeriod"/>
            </a:pPr>
            <a:r>
              <a:rPr lang="es-ES"/>
              <a:t>Damiani G, Bragazzi NL, Karimkhani Aksut C, et al. The global, regional, and national burden of psoriasis: results and insights from the Global Burden of Disease 2019 study. Front Med (Lausanne). 2021;8:743180. doi:10.3389/fmed.2021.743180.</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937" name="Google Shape;93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Referencias </a:t>
            </a:r>
            <a:endParaRPr/>
          </a:p>
          <a:p>
            <a:pPr marL="0" lvl="0" indent="0" algn="l" rtl="0">
              <a:spcBef>
                <a:spcPts val="0"/>
              </a:spcBef>
              <a:spcAft>
                <a:spcPts val="0"/>
              </a:spcAft>
              <a:buNone/>
            </a:pPr>
            <a:r>
              <a:rPr lang="es-ES"/>
              <a:t>Baran R, Tosti A, Hartmane I, et al. An Innovative Water-Soluble Biopolymer Improves Efficacy of Ciclopirox Nail Lacquer in the Management of Onychomycosis. J Eur Acad Dermatol Venereol. 2009;23(7):773-781. doi:10.1111/j.1468-3083.2009.03164.x.</a:t>
            </a:r>
            <a:endParaRPr/>
          </a:p>
          <a:p>
            <a:pPr marL="0" lvl="0" indent="0" algn="l" rtl="0">
              <a:spcBef>
                <a:spcPts val="0"/>
              </a:spcBef>
              <a:spcAft>
                <a:spcPts val="0"/>
              </a:spcAft>
              <a:buNone/>
            </a:pPr>
            <a:r>
              <a:rPr lang="es-ES" sz="1200" b="0" i="0">
                <a:solidFill>
                  <a:schemeClr val="dk1"/>
                </a:solidFill>
                <a:latin typeface="Calibri"/>
                <a:ea typeface="Calibri"/>
                <a:cs typeface="Calibri"/>
                <a:sym typeface="Calibri"/>
              </a:rPr>
              <a:t>Iorizzo M, Hartmane I, Derveniece A, Mikazans I. Ciclopirox 8% HPCH Nail Lacquer in the Treatment of Mild-to-Moderate Onychomycosis: A Randomized, Double-Blind Amorolfine Controlled Study Using a Blinded Evaluator. Skin Appendage Disord. 2016 Feb;1(3):134-40. doi: 10.1159/000441569. </a:t>
            </a:r>
            <a:endParaRPr/>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Referencias </a:t>
            </a:r>
            <a:endParaRPr/>
          </a:p>
          <a:p>
            <a:pPr marL="0" lvl="0" indent="0" algn="l" rtl="0">
              <a:spcBef>
                <a:spcPts val="0"/>
              </a:spcBef>
              <a:spcAft>
                <a:spcPts val="0"/>
              </a:spcAft>
              <a:buNone/>
            </a:pPr>
            <a:r>
              <a:rPr lang="es-ES"/>
              <a:t>Zalacain-Vicuña AJ, Nieto C, Picas J, et al. Efficacy and Safety of a New Medicated Nail Hydrolacquer in the Treatment of Adults With Toenail Onychomycosis: A Randomised Clinical Trial. Mycoses. 2023;66(7):566-575. doi:10.1111/myc.13543.</a:t>
            </a:r>
            <a:endParaRPr/>
          </a:p>
          <a:p>
            <a:pPr marL="0" lvl="0" indent="0" algn="l" rtl="0">
              <a:spcBef>
                <a:spcPts val="0"/>
              </a:spcBef>
              <a:spcAft>
                <a:spcPts val="0"/>
              </a:spcAft>
              <a:buNone/>
            </a:pPr>
            <a:r>
              <a:rPr lang="es-ES"/>
              <a:t>Baran R, Tosti A, Hartmane I, et al. An Innovative Water-Soluble Biopolymer Improves Efficacy of Ciclopirox Nail Lacquer in the Management of Onychomycosis. J Eur Acad Dermatol Venereol. 2009;23(7):773-781. doi:10.1111/j.1468-3083.2009.03164.x.</a:t>
            </a:r>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87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AB98770-5A0E-2247-B18F-F0C2DE026C75}" type="slidenum">
              <a:rPr lang="es-ES" smtClean="0"/>
              <a:t>90</a:t>
            </a:fld>
            <a:endParaRPr lang="es-ES"/>
          </a:p>
        </p:txBody>
      </p:sp>
    </p:spTree>
    <p:extLst>
      <p:ext uri="{BB962C8B-B14F-4D97-AF65-F5344CB8AC3E}">
        <p14:creationId xmlns:p14="http://schemas.microsoft.com/office/powerpoint/2010/main" val="9646029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b="1"/>
              <a:t>Definición, incidencia y prevalencia de psoriasis</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s-ES" sz="1200"/>
              <a:t>La </a:t>
            </a:r>
            <a:r>
              <a:rPr lang="es-ES" sz="1200" b="1"/>
              <a:t>psoriasis</a:t>
            </a:r>
            <a:r>
              <a:rPr lang="es-ES" sz="1200"/>
              <a:t> es una enfermedad inflamatoria crónica de la piel y sistémica, mediada por el sistema inmunológico. Se caracteriza por la presencia de placas eritematosas bien delimitadas con escamas plateadas, comúnmente localizadas en el cuero cabelludo, codos, rodillas y región presacral, aunque puede afectar cualquier área de la piel, incluyendo palmas, plantas, uñas y genitales. La psoriasis puede presentarse en varias formas, siendo la más común la psoriasis en placas.</a:t>
            </a:r>
            <a:r>
              <a:rPr lang="es-ES" sz="1200" b="1" baseline="30000"/>
              <a:t>[1-3]</a:t>
            </a:r>
            <a:endParaRPr sz="1200"/>
          </a:p>
          <a:p>
            <a:pPr marL="0" lvl="0" indent="0" algn="l" rtl="0">
              <a:spcBef>
                <a:spcPts val="0"/>
              </a:spcBef>
              <a:spcAft>
                <a:spcPts val="0"/>
              </a:spcAft>
              <a:buNone/>
            </a:pPr>
            <a:r>
              <a:rPr lang="es-ES" sz="1200" b="1"/>
              <a:t>Incidencia y prevalencia</a:t>
            </a:r>
            <a:r>
              <a:rPr lang="es-ES" sz="1200"/>
              <a:t> </a:t>
            </a:r>
            <a:r>
              <a:rPr lang="es-ES" sz="1200" b="1" baseline="30000"/>
              <a:t>[3-7]</a:t>
            </a:r>
            <a:endParaRPr/>
          </a:p>
          <a:p>
            <a:pPr marL="0" lvl="0" indent="0" algn="l" rtl="0">
              <a:spcBef>
                <a:spcPts val="0"/>
              </a:spcBef>
              <a:spcAft>
                <a:spcPts val="0"/>
              </a:spcAft>
              <a:buNone/>
            </a:pPr>
            <a:endParaRPr sz="1200" b="1" baseline="30000"/>
          </a:p>
          <a:p>
            <a:pPr marL="0" lvl="0" indent="0" algn="l" rtl="0">
              <a:spcBef>
                <a:spcPts val="0"/>
              </a:spcBef>
              <a:spcAft>
                <a:spcPts val="0"/>
              </a:spcAft>
              <a:buClr>
                <a:schemeClr val="dk1"/>
              </a:buClr>
              <a:buSzPts val="1200"/>
              <a:buFont typeface="Calibri"/>
              <a:buNone/>
            </a:pPr>
            <a:r>
              <a:rPr lang="es-ES" sz="1200"/>
              <a:t>Afecta aproximadamente al 2-4% de la población mundial. En los Estados Unidos, la prevalencia es del 3.2% de la población, incluyendo el 1% de los niños. </a:t>
            </a:r>
            <a:endParaRPr/>
          </a:p>
          <a:p>
            <a:pPr marL="0" lvl="0" indent="0" algn="l" rtl="0">
              <a:spcBef>
                <a:spcPts val="0"/>
              </a:spcBef>
              <a:spcAft>
                <a:spcPts val="0"/>
              </a:spcAft>
              <a:buClr>
                <a:schemeClr val="dk1"/>
              </a:buClr>
              <a:buSzPts val="1200"/>
              <a:buFont typeface="Calibri"/>
              <a:buNone/>
            </a:pPr>
            <a:r>
              <a:rPr lang="es-ES" sz="1200"/>
              <a:t>A nivel global, la prevalencia varía significativamente según la región geográfica, siendo más alta en países de altos ingresos y en regiones con poblaciones más envejecidas. P. ej., en Ontario, Canadá, la prevalencia ajustada por edad y sexo aumentó de 1,74 % a 2,32 % entre el 2000 y el 2015. La incidencia global en 2019 fue de 57,8 por 100.000 personas.</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s-ES" sz="1200" b="0" i="0">
                <a:solidFill>
                  <a:schemeClr val="dk1"/>
                </a:solidFill>
                <a:latin typeface="Calibri"/>
                <a:ea typeface="Calibri"/>
                <a:cs typeface="Calibri"/>
                <a:sym typeface="Calibri"/>
              </a:rPr>
              <a:t>Referencias bibliográficas </a:t>
            </a:r>
            <a:endParaRPr/>
          </a:p>
          <a:p>
            <a:pPr marL="0" lvl="0" indent="0" algn="l" rtl="0">
              <a:spcBef>
                <a:spcPts val="0"/>
              </a:spcBef>
              <a:spcAft>
                <a:spcPts val="0"/>
              </a:spcAft>
              <a:buClr>
                <a:schemeClr val="dk1"/>
              </a:buClr>
              <a:buSzPts val="1200"/>
              <a:buFont typeface="Calibri"/>
              <a:buNone/>
            </a:pPr>
            <a:endParaRPr sz="1200"/>
          </a:p>
          <a:p>
            <a:pPr marL="228600" lvl="0" indent="-228600" algn="l" rtl="0">
              <a:spcBef>
                <a:spcPts val="0"/>
              </a:spcBef>
              <a:spcAft>
                <a:spcPts val="0"/>
              </a:spcAft>
              <a:buClr>
                <a:schemeClr val="dk1"/>
              </a:buClr>
              <a:buSzPts val="1200"/>
              <a:buFont typeface="Calibri"/>
              <a:buAutoNum type="arabicPeriod"/>
            </a:pPr>
            <a:r>
              <a:rPr lang="es-ES"/>
              <a:t>Menter A, Strober BE, Kaplan DH, et al. Joint AAD-NPF guidelines of care for the management and treatment of psoriasis with biologics. J Am Acad Dermatol. 2019;80(4):1029-72. doi:10.1016/j.jaad.2018.11.057.</a:t>
            </a:r>
            <a:endParaRPr/>
          </a:p>
          <a:p>
            <a:pPr marL="228600" lvl="0" indent="-228600" algn="l" rtl="0">
              <a:spcBef>
                <a:spcPts val="0"/>
              </a:spcBef>
              <a:spcAft>
                <a:spcPts val="0"/>
              </a:spcAft>
              <a:buClr>
                <a:schemeClr val="dk1"/>
              </a:buClr>
              <a:buSzPts val="1200"/>
              <a:buFont typeface="Calibri"/>
              <a:buAutoNum type="arabicPeriod"/>
            </a:pPr>
            <a:r>
              <a:rPr lang="es-ES"/>
              <a:t>Elmets CA, Leonardi CL, Davis DMR, et al. Joint AAD-NPF guidelines of care for the management and treatment of psoriasis with awareness and attention to comorbidities. J Am Acad Dermatol. 2019;80(4):1073-1113. doi:10.1016/j.jaad.2018.11.058.</a:t>
            </a:r>
            <a:endParaRPr/>
          </a:p>
          <a:p>
            <a:pPr marL="228600" lvl="0" indent="-228600" algn="l" rtl="0">
              <a:spcBef>
                <a:spcPts val="0"/>
              </a:spcBef>
              <a:spcAft>
                <a:spcPts val="0"/>
              </a:spcAft>
              <a:buClr>
                <a:schemeClr val="dk1"/>
              </a:buClr>
              <a:buSzPts val="1200"/>
              <a:buFont typeface="Calibri"/>
              <a:buAutoNum type="arabicPeriod"/>
            </a:pPr>
            <a:r>
              <a:rPr lang="es-ES"/>
              <a:t>Garner KK, Hoy KDS, Carpenter AM. Psoriasis: recognition and management strategies. Am Fam Physician. 2023;108(6):562-73.</a:t>
            </a:r>
            <a:endParaRPr/>
          </a:p>
          <a:p>
            <a:pPr marL="228600" lvl="0" indent="-228600" algn="l" rtl="0">
              <a:spcBef>
                <a:spcPts val="0"/>
              </a:spcBef>
              <a:spcAft>
                <a:spcPts val="0"/>
              </a:spcAft>
              <a:buClr>
                <a:schemeClr val="dk1"/>
              </a:buClr>
              <a:buSzPts val="1200"/>
              <a:buFont typeface="Calibri"/>
              <a:buAutoNum type="arabicPeriod"/>
            </a:pPr>
            <a:r>
              <a:rPr lang="es-ES"/>
              <a:t>Vičić M, Kaštelan M, Brajac I, Sotošek V, Massari LP. Current concepts of psoriasis immunopathogenesis. Int J Mol Sci. 2021;22(21):11574. doi:10.3390/ijms222111574.</a:t>
            </a:r>
            <a:endParaRPr/>
          </a:p>
          <a:p>
            <a:pPr marL="228600" lvl="0" indent="-228600" algn="l" rtl="0">
              <a:spcBef>
                <a:spcPts val="0"/>
              </a:spcBef>
              <a:spcAft>
                <a:spcPts val="0"/>
              </a:spcAft>
              <a:buClr>
                <a:schemeClr val="dk1"/>
              </a:buClr>
              <a:buSzPts val="1200"/>
              <a:buFont typeface="Calibri"/>
              <a:buAutoNum type="arabicPeriod"/>
            </a:pPr>
            <a:r>
              <a:rPr lang="es-ES"/>
              <a:t>Parisi R, Iskandar IYK, Kontopantelis E, et al. National, regional, and worldwide epidemiology of psoriasis: systematic analysis and modelling study. BMJ. 2020;369doi:10.1136/bmj.m1590.</a:t>
            </a:r>
            <a:endParaRPr/>
          </a:p>
          <a:p>
            <a:pPr marL="228600" lvl="0" indent="-228600" algn="l" rtl="0">
              <a:spcBef>
                <a:spcPts val="0"/>
              </a:spcBef>
              <a:spcAft>
                <a:spcPts val="0"/>
              </a:spcAft>
              <a:buClr>
                <a:schemeClr val="dk1"/>
              </a:buClr>
              <a:buSzPts val="1200"/>
              <a:buFont typeface="Calibri"/>
              <a:buAutoNum type="arabicPeriod"/>
            </a:pPr>
            <a:r>
              <a:rPr lang="es-ES"/>
              <a:t>Eder L, Widdifield J, Rosen CF, et al. Trends in the prevalence and incidence of psoriasis and psoriatic arthritis in Ontario, Canada: a population-based study. Arthritis Care Res (Hoboken). 2019;71(8):1084-91. doi:10.1002/acr.23743.</a:t>
            </a:r>
            <a:endParaRPr/>
          </a:p>
          <a:p>
            <a:pPr marL="228600" lvl="0" indent="-228600" algn="l" rtl="0">
              <a:spcBef>
                <a:spcPts val="0"/>
              </a:spcBef>
              <a:spcAft>
                <a:spcPts val="0"/>
              </a:spcAft>
              <a:buClr>
                <a:schemeClr val="dk1"/>
              </a:buClr>
              <a:buSzPts val="1200"/>
              <a:buFont typeface="Calibri"/>
              <a:buAutoNum type="arabicPeriod"/>
            </a:pPr>
            <a:r>
              <a:rPr lang="es-ES"/>
              <a:t>Damiani G, Bragazzi NL, Karimkhani Aksut C, et al. The global, regional, and national burden of psoriasis: results and insights from the Global Burden of Disease 2019 study. Front Med (Lausanne). 2021;8:743180. doi:10.3389/fmed.2021.743180.</a:t>
            </a:r>
            <a:endParaRPr/>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971" name="Google Shape;97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4"/>
          <p:cNvSpPr>
            <a:spLocks noGrp="1"/>
          </p:cNvSpPr>
          <p:nvPr>
            <p:ph type="pic" idx="2"/>
          </p:nvPr>
        </p:nvSpPr>
        <p:spPr>
          <a:xfrm>
            <a:off x="5183188" y="987425"/>
            <a:ext cx="6172200" cy="4873625"/>
          </a:xfrm>
          <a:prstGeom prst="rect">
            <a:avLst/>
          </a:prstGeom>
          <a:noFill/>
          <a:ln>
            <a:noFill/>
          </a:ln>
        </p:spPr>
      </p:sp>
      <p:sp>
        <p:nvSpPr>
          <p:cNvPr id="68" name="Google Shape;68;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2" name="Google Shape;939;p40">
            <a:extLst>
              <a:ext uri="{FF2B5EF4-FFF2-40B4-BE49-F238E27FC236}">
                <a16:creationId xmlns:a16="http://schemas.microsoft.com/office/drawing/2014/main" id="{20FAEA1C-ADCE-3FC4-9241-EB912BB9354B}"/>
              </a:ext>
            </a:extLst>
          </p:cNvPr>
          <p:cNvPicPr preferRelativeResize="0"/>
          <p:nvPr userDrawn="1"/>
        </p:nvPicPr>
        <p:blipFill rotWithShape="1">
          <a:blip r:embed="rId13">
            <a:alphaModFix/>
          </a:blip>
          <a:srcRect/>
          <a:stretch/>
        </p:blipFill>
        <p:spPr>
          <a:xfrm>
            <a:off x="0" y="-8134"/>
            <a:ext cx="12191999" cy="68824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png"/><Relationship Id="rId7"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hyperlink" Target="https://circle.almirall.com/groups/1296/Derma%20Photo%20Lib/50.04%20plaque_psoriasis_body_back.jpg" TargetMode="Externa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3.jp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ima.aemps.es/cima/pdfs/es/ft/64543/FT_64543.pdf" TargetMode="External"/><Relationship Id="rId5" Type="http://schemas.openxmlformats.org/officeDocument/2006/relationships/hyperlink" Target="https://cima.aemps.es/cima/pdfs/es/ft/70191/FT_70191.pdf" TargetMode="External"/><Relationship Id="rId4" Type="http://schemas.openxmlformats.org/officeDocument/2006/relationships/hyperlink" Target="https://cima.aemps.es/cima/pdfs/es/ft/86088/FT_86088.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5.png"/><Relationship Id="rId7"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6.svg"/><Relationship Id="rId9"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3.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8.jpe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1.png"/><Relationship Id="rId7" Type="http://schemas.openxmlformats.org/officeDocument/2006/relationships/image" Target="../media/image134.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jpg"/></Relationships>
</file>

<file path=ppt/slides/_rels/slide64.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21.png"/><Relationship Id="rId7" Type="http://schemas.openxmlformats.org/officeDocument/2006/relationships/image" Target="../media/image137.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22.png"/><Relationship Id="rId9" Type="http://schemas.openxmlformats.org/officeDocument/2006/relationships/image" Target="../media/image139.jp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jp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jp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59.jpg"/><Relationship Id="rId5" Type="http://schemas.openxmlformats.org/officeDocument/2006/relationships/image" Target="../media/image7.jpeg"/><Relationship Id="rId4" Type="http://schemas.openxmlformats.org/officeDocument/2006/relationships/image" Target="../media/image45.jpg"/></Relationships>
</file>

<file path=ppt/slides/_rels/slide8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2.jp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22.pn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64.jpg"/><Relationship Id="rId4" Type="http://schemas.openxmlformats.org/officeDocument/2006/relationships/image" Target="../media/image163.jpg"/></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
          <p:cNvSpPr txBox="1"/>
          <p:nvPr/>
        </p:nvSpPr>
        <p:spPr>
          <a:xfrm>
            <a:off x="5726545" y="3008094"/>
            <a:ext cx="7184572"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0" i="0" u="none" strike="noStrike" cap="none">
                <a:solidFill>
                  <a:srgbClr val="7F7F7F"/>
                </a:solidFill>
                <a:latin typeface="Montserrat"/>
                <a:ea typeface="Montserrat"/>
                <a:cs typeface="Montserrat"/>
                <a:sym typeface="Montserrat"/>
              </a:rPr>
              <a:t>NOMBRE PONENTE</a:t>
            </a:r>
            <a:endParaRPr/>
          </a:p>
          <a:p>
            <a:pPr marL="0" marR="0" lvl="0" indent="0" algn="l" rtl="0">
              <a:spcBef>
                <a:spcPts val="0"/>
              </a:spcBef>
              <a:spcAft>
                <a:spcPts val="0"/>
              </a:spcAft>
              <a:buNone/>
            </a:pPr>
            <a:r>
              <a:rPr lang="es-ES" sz="2000">
                <a:solidFill>
                  <a:srgbClr val="7F7F7F"/>
                </a:solidFill>
                <a:latin typeface="Montserrat"/>
                <a:ea typeface="Montserrat"/>
                <a:cs typeface="Montserrat"/>
                <a:sym typeface="Montserrat"/>
              </a:rPr>
              <a:t>ESPECIALIDAD</a:t>
            </a:r>
            <a:endParaRPr/>
          </a:p>
          <a:p>
            <a:pPr marL="0" marR="0" lvl="0" indent="0" algn="l" rtl="0">
              <a:spcBef>
                <a:spcPts val="0"/>
              </a:spcBef>
              <a:spcAft>
                <a:spcPts val="0"/>
              </a:spcAft>
              <a:buNone/>
            </a:pPr>
            <a:r>
              <a:rPr lang="es-ES" sz="2000">
                <a:solidFill>
                  <a:srgbClr val="7F7F7F"/>
                </a:solidFill>
                <a:latin typeface="Montserrat"/>
                <a:ea typeface="Montserrat"/>
                <a:cs typeface="Montserrat"/>
                <a:sym typeface="Montserrat"/>
              </a:rPr>
              <a:t>HOSPITAL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4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pic>
        <p:nvPicPr>
          <p:cNvPr id="950" name="Google Shape;950;p41"/>
          <p:cNvPicPr preferRelativeResize="0"/>
          <p:nvPr/>
        </p:nvPicPr>
        <p:blipFill rotWithShape="1">
          <a:blip r:embed="rId4">
            <a:alphaModFix amt="35000"/>
          </a:blip>
          <a:srcRect/>
          <a:stretch/>
        </p:blipFill>
        <p:spPr>
          <a:xfrm flipH="1">
            <a:off x="986707" y="390385"/>
            <a:ext cx="1556203" cy="1556203"/>
          </a:xfrm>
          <a:prstGeom prst="rect">
            <a:avLst/>
          </a:prstGeom>
          <a:noFill/>
          <a:ln>
            <a:noFill/>
          </a:ln>
        </p:spPr>
      </p:pic>
      <p:sp>
        <p:nvSpPr>
          <p:cNvPr id="951" name="Google Shape;951;p41"/>
          <p:cNvSpPr txBox="1">
            <a:spLocks noGrp="1"/>
          </p:cNvSpPr>
          <p:nvPr>
            <p:ph type="title"/>
          </p:nvPr>
        </p:nvSpPr>
        <p:spPr>
          <a:xfrm>
            <a:off x="1187391" y="35640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Diagnostico diferencial de la psoriasis</a:t>
            </a:r>
            <a:endParaRPr dirty="0"/>
          </a:p>
        </p:txBody>
      </p:sp>
      <p:pic>
        <p:nvPicPr>
          <p:cNvPr id="952" name="Google Shape;952;p41"/>
          <p:cNvPicPr preferRelativeResize="0"/>
          <p:nvPr/>
        </p:nvPicPr>
        <p:blipFill rotWithShape="1">
          <a:blip r:embed="rId5">
            <a:alphaModFix/>
          </a:blip>
          <a:srcRect/>
          <a:stretch/>
        </p:blipFill>
        <p:spPr>
          <a:xfrm>
            <a:off x="7750680" y="1356552"/>
            <a:ext cx="1395268" cy="1860357"/>
          </a:xfrm>
          <a:prstGeom prst="rect">
            <a:avLst/>
          </a:prstGeom>
          <a:noFill/>
          <a:ln>
            <a:noFill/>
          </a:ln>
          <a:effectLst>
            <a:outerShdw blurRad="292100" dist="139700" dir="2700000" algn="tl" rotWithShape="0">
              <a:srgbClr val="333333">
                <a:alpha val="64705"/>
              </a:srgbClr>
            </a:outerShdw>
          </a:effectLst>
        </p:spPr>
      </p:pic>
      <p:pic>
        <p:nvPicPr>
          <p:cNvPr id="953" name="Google Shape;953;p41"/>
          <p:cNvPicPr preferRelativeResize="0"/>
          <p:nvPr/>
        </p:nvPicPr>
        <p:blipFill rotWithShape="1">
          <a:blip r:embed="rId6">
            <a:alphaModFix/>
          </a:blip>
          <a:srcRect/>
          <a:stretch/>
        </p:blipFill>
        <p:spPr>
          <a:xfrm>
            <a:off x="9810024" y="1389651"/>
            <a:ext cx="1395269" cy="1860358"/>
          </a:xfrm>
          <a:prstGeom prst="rect">
            <a:avLst/>
          </a:prstGeom>
          <a:noFill/>
          <a:ln>
            <a:noFill/>
          </a:ln>
          <a:effectLst>
            <a:outerShdw blurRad="292100" dist="139700" dir="2700000" algn="tl" rotWithShape="0">
              <a:srgbClr val="333333">
                <a:alpha val="64705"/>
              </a:srgbClr>
            </a:outerShdw>
          </a:effectLst>
        </p:spPr>
      </p:pic>
      <p:pic>
        <p:nvPicPr>
          <p:cNvPr id="954" name="Google Shape;954;p41"/>
          <p:cNvPicPr preferRelativeResize="0"/>
          <p:nvPr/>
        </p:nvPicPr>
        <p:blipFill rotWithShape="1">
          <a:blip r:embed="rId7">
            <a:alphaModFix/>
          </a:blip>
          <a:srcRect/>
          <a:stretch/>
        </p:blipFill>
        <p:spPr>
          <a:xfrm>
            <a:off x="9390007" y="3637120"/>
            <a:ext cx="2470107" cy="1852580"/>
          </a:xfrm>
          <a:prstGeom prst="rect">
            <a:avLst/>
          </a:prstGeom>
          <a:noFill/>
          <a:ln>
            <a:noFill/>
          </a:ln>
          <a:effectLst>
            <a:outerShdw blurRad="292100" dist="139700" dir="2700000" algn="tl" rotWithShape="0">
              <a:srgbClr val="333333">
                <a:alpha val="64705"/>
              </a:srgbClr>
            </a:outerShdw>
          </a:effectLst>
        </p:spPr>
      </p:pic>
      <p:pic>
        <p:nvPicPr>
          <p:cNvPr id="955" name="Google Shape;955;p41"/>
          <p:cNvPicPr preferRelativeResize="0"/>
          <p:nvPr/>
        </p:nvPicPr>
        <p:blipFill rotWithShape="1">
          <a:blip r:embed="rId8">
            <a:alphaModFix/>
          </a:blip>
          <a:srcRect/>
          <a:stretch/>
        </p:blipFill>
        <p:spPr>
          <a:xfrm>
            <a:off x="1297627" y="3433100"/>
            <a:ext cx="1556203" cy="2074937"/>
          </a:xfrm>
          <a:prstGeom prst="rect">
            <a:avLst/>
          </a:prstGeom>
          <a:noFill/>
          <a:ln>
            <a:noFill/>
          </a:ln>
          <a:effectLst>
            <a:outerShdw blurRad="292100" dist="139700" dir="2700000" algn="tl" rotWithShape="0">
              <a:srgbClr val="333333">
                <a:alpha val="64705"/>
              </a:srgbClr>
            </a:outerShdw>
          </a:effectLst>
        </p:spPr>
      </p:pic>
      <p:pic>
        <p:nvPicPr>
          <p:cNvPr id="956" name="Google Shape;956;p41"/>
          <p:cNvPicPr preferRelativeResize="0"/>
          <p:nvPr/>
        </p:nvPicPr>
        <p:blipFill rotWithShape="1">
          <a:blip r:embed="rId9">
            <a:alphaModFix/>
          </a:blip>
          <a:srcRect/>
          <a:stretch/>
        </p:blipFill>
        <p:spPr>
          <a:xfrm>
            <a:off x="3378918" y="3429000"/>
            <a:ext cx="2997502" cy="2074936"/>
          </a:xfrm>
          <a:prstGeom prst="rect">
            <a:avLst/>
          </a:prstGeom>
          <a:noFill/>
          <a:ln>
            <a:noFill/>
          </a:ln>
          <a:effectLst>
            <a:outerShdw blurRad="292100" dist="139700" dir="2700000" algn="tl" rotWithShape="0">
              <a:srgbClr val="333333">
                <a:alpha val="64705"/>
              </a:srgbClr>
            </a:outerShdw>
          </a:effectLst>
        </p:spPr>
      </p:pic>
      <p:pic>
        <p:nvPicPr>
          <p:cNvPr id="957" name="Google Shape;957;p41"/>
          <p:cNvPicPr preferRelativeResize="0"/>
          <p:nvPr/>
        </p:nvPicPr>
        <p:blipFill rotWithShape="1">
          <a:blip r:embed="rId10">
            <a:alphaModFix/>
          </a:blip>
          <a:srcRect r="28830"/>
          <a:stretch/>
        </p:blipFill>
        <p:spPr>
          <a:xfrm rot="5400000">
            <a:off x="6919849" y="3819830"/>
            <a:ext cx="1852581" cy="1464209"/>
          </a:xfrm>
          <a:prstGeom prst="rect">
            <a:avLst/>
          </a:prstGeom>
          <a:noFill/>
          <a:ln>
            <a:noFill/>
          </a:ln>
          <a:effectLst>
            <a:outerShdw blurRad="292100" dist="139700" dir="2700000" algn="tl" rotWithShape="0">
              <a:srgbClr val="333333">
                <a:alpha val="64705"/>
              </a:srgbClr>
            </a:outerShdw>
          </a:effectLst>
        </p:spPr>
      </p:pic>
      <p:sp>
        <p:nvSpPr>
          <p:cNvPr id="958" name="Google Shape;958;p41"/>
          <p:cNvSpPr/>
          <p:nvPr/>
        </p:nvSpPr>
        <p:spPr>
          <a:xfrm>
            <a:off x="7775318" y="1946588"/>
            <a:ext cx="1212759" cy="320658"/>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9" name="Google Shape;959;p41"/>
          <p:cNvSpPr txBox="1"/>
          <p:nvPr/>
        </p:nvSpPr>
        <p:spPr>
          <a:xfrm>
            <a:off x="7193133" y="3242078"/>
            <a:ext cx="26427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Dermatitis seborreica</a:t>
            </a:r>
            <a:endParaRPr/>
          </a:p>
        </p:txBody>
      </p:sp>
      <p:sp>
        <p:nvSpPr>
          <p:cNvPr id="960" name="Google Shape;960;p41"/>
          <p:cNvSpPr txBox="1"/>
          <p:nvPr/>
        </p:nvSpPr>
        <p:spPr>
          <a:xfrm>
            <a:off x="9812809" y="3240554"/>
            <a:ext cx="23981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Tinea corporis</a:t>
            </a:r>
            <a:endParaRPr/>
          </a:p>
        </p:txBody>
      </p:sp>
      <p:sp>
        <p:nvSpPr>
          <p:cNvPr id="961" name="Google Shape;961;p41"/>
          <p:cNvSpPr txBox="1"/>
          <p:nvPr/>
        </p:nvSpPr>
        <p:spPr>
          <a:xfrm>
            <a:off x="10127805" y="5614003"/>
            <a:ext cx="21984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Lupus</a:t>
            </a:r>
            <a:endParaRPr/>
          </a:p>
        </p:txBody>
      </p:sp>
      <p:sp>
        <p:nvSpPr>
          <p:cNvPr id="962" name="Google Shape;962;p41"/>
          <p:cNvSpPr txBox="1"/>
          <p:nvPr/>
        </p:nvSpPr>
        <p:spPr>
          <a:xfrm>
            <a:off x="1254086" y="5574882"/>
            <a:ext cx="25453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Liquen plano</a:t>
            </a:r>
            <a:endParaRPr/>
          </a:p>
        </p:txBody>
      </p:sp>
      <p:sp>
        <p:nvSpPr>
          <p:cNvPr id="963" name="Google Shape;963;p41"/>
          <p:cNvSpPr txBox="1"/>
          <p:nvPr/>
        </p:nvSpPr>
        <p:spPr>
          <a:xfrm>
            <a:off x="3563174" y="5588860"/>
            <a:ext cx="26281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Montserrat Light"/>
                <a:ea typeface="Montserrat Light"/>
                <a:cs typeface="Montserrat Light"/>
                <a:sym typeface="Montserrat Light"/>
              </a:rPr>
              <a:t>Dermatitis atópica</a:t>
            </a:r>
            <a:endParaRPr/>
          </a:p>
        </p:txBody>
      </p:sp>
      <p:sp>
        <p:nvSpPr>
          <p:cNvPr id="964" name="Google Shape;964;p41"/>
          <p:cNvSpPr txBox="1"/>
          <p:nvPr/>
        </p:nvSpPr>
        <p:spPr>
          <a:xfrm>
            <a:off x="6449979" y="5614920"/>
            <a:ext cx="28422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Montserrat Light"/>
                <a:ea typeface="Montserrat Light"/>
                <a:cs typeface="Montserrat Light"/>
                <a:sym typeface="Montserrat Light"/>
              </a:rPr>
              <a:t>Dermatitis de contacto</a:t>
            </a:r>
            <a:endParaRPr/>
          </a:p>
        </p:txBody>
      </p:sp>
      <p:sp>
        <p:nvSpPr>
          <p:cNvPr id="965" name="Google Shape;965;p41"/>
          <p:cNvSpPr txBox="1"/>
          <p:nvPr/>
        </p:nvSpPr>
        <p:spPr>
          <a:xfrm>
            <a:off x="1526233" y="1691767"/>
            <a:ext cx="537985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F3864"/>
              </a:buClr>
              <a:buSzPts val="2400"/>
              <a:buFont typeface="Montserrat"/>
              <a:buNone/>
            </a:pPr>
            <a:r>
              <a:rPr lang="es-ES" sz="2400">
                <a:solidFill>
                  <a:srgbClr val="1F3864"/>
                </a:solidFill>
                <a:latin typeface="Montserrat"/>
                <a:ea typeface="Montserrat"/>
                <a:cs typeface="Montserrat"/>
                <a:sym typeface="Montserrat"/>
              </a:rPr>
              <a:t>Condiciones dermatológicas que pueden presentar características clínicas similares</a:t>
            </a:r>
            <a:r>
              <a:rPr lang="es-ES" sz="2400" baseline="30000">
                <a:solidFill>
                  <a:srgbClr val="1F3864"/>
                </a:solidFill>
                <a:latin typeface="Montserrat"/>
                <a:ea typeface="Montserrat"/>
                <a:cs typeface="Montserrat"/>
                <a:sym typeface="Montserrat"/>
              </a:rPr>
              <a:t>1</a:t>
            </a:r>
            <a:r>
              <a:rPr lang="es-ES" sz="2400">
                <a:solidFill>
                  <a:srgbClr val="1F3864"/>
                </a:solidFill>
                <a:latin typeface="Montserrat"/>
                <a:ea typeface="Montserrat"/>
                <a:cs typeface="Montserrat"/>
                <a:sym typeface="Montserrat"/>
              </a:rPr>
              <a:t>:</a:t>
            </a:r>
            <a:endParaRPr/>
          </a:p>
        </p:txBody>
      </p:sp>
      <p:sp>
        <p:nvSpPr>
          <p:cNvPr id="966" name="Google Shape;966;p41"/>
          <p:cNvSpPr txBox="1"/>
          <p:nvPr/>
        </p:nvSpPr>
        <p:spPr>
          <a:xfrm>
            <a:off x="1297627" y="6193566"/>
            <a:ext cx="73908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Calibri"/>
                <a:ea typeface="Calibri"/>
                <a:cs typeface="Calibri"/>
                <a:sym typeface="Calibri"/>
              </a:rPr>
              <a:t>1. Gisondi P, Bellinato F, Girolomoni G. Topographic differential diagnosis of chronic plaque psoriasis: challenges and tricks. J Clin Med. 2020;9(11). doi:10.3390/jcm9113594.</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967" name="Google Shape;967;p41"/>
          <p:cNvSpPr txBox="1"/>
          <p:nvPr/>
        </p:nvSpPr>
        <p:spPr>
          <a:xfrm>
            <a:off x="1127984" y="6494024"/>
            <a:ext cx="716459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a:solidFill>
                  <a:schemeClr val="dk1"/>
                </a:solidFill>
                <a:latin typeface="Calibri"/>
                <a:ea typeface="Calibri"/>
                <a:cs typeface="Calibri"/>
                <a:sym typeface="Calibri"/>
              </a:rPr>
              <a:t>Todos los pacientes han dado su consentimiento al uso de las imágenes</a:t>
            </a: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40"/>
          <p:cNvPicPr preferRelativeResize="0"/>
          <p:nvPr/>
        </p:nvPicPr>
        <p:blipFill rotWithShape="1">
          <a:blip r:embed="rId3">
            <a:alphaModFix/>
          </a:blip>
          <a:srcRect/>
          <a:stretch/>
        </p:blipFill>
        <p:spPr>
          <a:xfrm>
            <a:off x="0" y="-8134"/>
            <a:ext cx="12191999" cy="6882493"/>
          </a:xfrm>
          <a:prstGeom prst="rect">
            <a:avLst/>
          </a:prstGeom>
          <a:noFill/>
          <a:ln>
            <a:noFill/>
          </a:ln>
        </p:spPr>
      </p:pic>
      <p:sp>
        <p:nvSpPr>
          <p:cNvPr id="940" name="Google Shape;94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ES" sz="3600" dirty="0">
                <a:solidFill>
                  <a:srgbClr val="1F3864"/>
                </a:solidFill>
                <a:latin typeface="Montserrat"/>
              </a:rPr>
              <a:t>MORFOLOGÍA EN LA PLACA DE PSORIASIS</a:t>
            </a:r>
            <a:endParaRPr sz="3600" dirty="0">
              <a:solidFill>
                <a:srgbClr val="1F3864"/>
              </a:solidFill>
              <a:latin typeface="Montserrat"/>
            </a:endParaRPr>
          </a:p>
        </p:txBody>
      </p:sp>
      <p:sp>
        <p:nvSpPr>
          <p:cNvPr id="941" name="Google Shape;941;p40"/>
          <p:cNvSpPr/>
          <p:nvPr/>
        </p:nvSpPr>
        <p:spPr>
          <a:xfrm>
            <a:off x="1282390" y="1911985"/>
            <a:ext cx="6184900" cy="4075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E3134"/>
              </a:buClr>
              <a:buSzPts val="1865"/>
              <a:buFont typeface="Arial"/>
              <a:buNone/>
            </a:pPr>
            <a:r>
              <a:rPr lang="es-ES" sz="1865" cap="none" dirty="0">
                <a:solidFill>
                  <a:srgbClr val="2E3134"/>
                </a:solidFill>
                <a:latin typeface="Century Gothic"/>
                <a:ea typeface="Century Gothic"/>
                <a:cs typeface="Century Gothic"/>
                <a:sym typeface="Century Gothic"/>
              </a:rPr>
              <a:t>Comparando piel normal (arriba) con una placa de psoriasis (abajo), observamos:</a:t>
            </a:r>
            <a:endParaRPr dirty="0"/>
          </a:p>
          <a:p>
            <a:pPr marL="990600" marR="0" lvl="1" indent="-262572" algn="l" rtl="0">
              <a:spcBef>
                <a:spcPts val="0"/>
              </a:spcBef>
              <a:spcAft>
                <a:spcPts val="0"/>
              </a:spcAft>
              <a:buClr>
                <a:srgbClr val="2E3134"/>
              </a:buClr>
              <a:buSzPts val="1865"/>
              <a:buFont typeface="Arial"/>
              <a:buNone/>
            </a:pPr>
            <a:endParaRPr sz="1865" b="0" i="0" u="none" strike="noStrike" cap="none" dirty="0">
              <a:solidFill>
                <a:srgbClr val="2E3134"/>
              </a:solidFill>
              <a:latin typeface="Century Gothic"/>
              <a:ea typeface="Century Gothic"/>
              <a:cs typeface="Century Gothic"/>
              <a:sym typeface="Century Gothic"/>
            </a:endParaRPr>
          </a:p>
          <a:p>
            <a:pPr marL="990600" marR="0" lvl="1" indent="-381000" algn="l" rtl="0">
              <a:spcBef>
                <a:spcPts val="0"/>
              </a:spcBef>
              <a:spcAft>
                <a:spcPts val="0"/>
              </a:spcAft>
              <a:buClr>
                <a:srgbClr val="2E3134"/>
              </a:buClr>
              <a:buSzPts val="1865"/>
              <a:buFont typeface="Arial"/>
              <a:buChar char="–"/>
            </a:pPr>
            <a:r>
              <a:rPr lang="es-ES" sz="1865" b="0" i="0" u="none" strike="noStrike" cap="none" dirty="0" err="1">
                <a:solidFill>
                  <a:srgbClr val="2E3134"/>
                </a:solidFill>
                <a:latin typeface="Century Gothic"/>
                <a:ea typeface="Century Gothic"/>
                <a:cs typeface="Century Gothic"/>
                <a:sym typeface="Century Gothic"/>
              </a:rPr>
              <a:t>Hiperproliferación</a:t>
            </a:r>
            <a:r>
              <a:rPr lang="es-ES" sz="1865" b="0" i="0" u="none" strike="noStrike" cap="none" dirty="0">
                <a:solidFill>
                  <a:srgbClr val="2E3134"/>
                </a:solidFill>
                <a:latin typeface="Century Gothic"/>
                <a:ea typeface="Century Gothic"/>
                <a:cs typeface="Century Gothic"/>
                <a:sym typeface="Century Gothic"/>
              </a:rPr>
              <a:t> de queratinocitos en la epidermis, que ocasiona:</a:t>
            </a:r>
            <a:endParaRPr dirty="0"/>
          </a:p>
          <a:p>
            <a:pPr marL="1524000" marR="0" lvl="2" indent="-304800" algn="l" rtl="0">
              <a:spcBef>
                <a:spcPts val="0"/>
              </a:spcBef>
              <a:spcAft>
                <a:spcPts val="0"/>
              </a:spcAft>
              <a:buClr>
                <a:srgbClr val="2E3134"/>
              </a:buClr>
              <a:buSzPts val="1865"/>
              <a:buFont typeface="Arial"/>
              <a:buChar char="•"/>
            </a:pPr>
            <a:r>
              <a:rPr lang="es-ES" sz="1865" b="0" i="0" u="none" strike="noStrike" cap="none" dirty="0">
                <a:solidFill>
                  <a:srgbClr val="2E3134"/>
                </a:solidFill>
                <a:latin typeface="Century Gothic"/>
                <a:ea typeface="Century Gothic"/>
                <a:cs typeface="Century Gothic"/>
                <a:sym typeface="Century Gothic"/>
              </a:rPr>
              <a:t>Acantosis</a:t>
            </a:r>
            <a:endParaRPr dirty="0"/>
          </a:p>
          <a:p>
            <a:pPr marL="1524000" marR="0" lvl="2" indent="-304800" algn="l" rtl="0">
              <a:spcBef>
                <a:spcPts val="0"/>
              </a:spcBef>
              <a:spcAft>
                <a:spcPts val="0"/>
              </a:spcAft>
              <a:buClr>
                <a:srgbClr val="2E3134"/>
              </a:buClr>
              <a:buSzPts val="1865"/>
              <a:buFont typeface="Arial"/>
              <a:buChar char="•"/>
            </a:pPr>
            <a:r>
              <a:rPr lang="es-ES" sz="1865" b="0" i="0" u="none" strike="noStrike" cap="none" dirty="0">
                <a:solidFill>
                  <a:srgbClr val="2E3134"/>
                </a:solidFill>
                <a:latin typeface="Century Gothic"/>
                <a:ea typeface="Century Gothic"/>
                <a:cs typeface="Century Gothic"/>
                <a:sym typeface="Century Gothic"/>
              </a:rPr>
              <a:t>Paraqueratosis</a:t>
            </a:r>
          </a:p>
          <a:p>
            <a:pPr marL="1524000" marR="0" lvl="2" indent="-304800" algn="l" rtl="0">
              <a:spcBef>
                <a:spcPts val="0"/>
              </a:spcBef>
              <a:spcAft>
                <a:spcPts val="0"/>
              </a:spcAft>
              <a:buClr>
                <a:srgbClr val="2E3134"/>
              </a:buClr>
              <a:buSzPts val="1865"/>
              <a:buFont typeface="Arial"/>
              <a:buChar char="•"/>
            </a:pPr>
            <a:endParaRPr dirty="0"/>
          </a:p>
          <a:p>
            <a:pPr marL="990600" marR="0" lvl="1" indent="-381000" algn="l" rtl="0">
              <a:spcBef>
                <a:spcPts val="0"/>
              </a:spcBef>
              <a:spcAft>
                <a:spcPts val="0"/>
              </a:spcAft>
              <a:buClr>
                <a:srgbClr val="2E3134"/>
              </a:buClr>
              <a:buSzPts val="1865"/>
              <a:buFont typeface="Arial"/>
              <a:buChar char="–"/>
            </a:pPr>
            <a:r>
              <a:rPr lang="es-ES" sz="1865" b="0" i="0" u="none" strike="noStrike" cap="none" dirty="0">
                <a:solidFill>
                  <a:srgbClr val="2E3134"/>
                </a:solidFill>
                <a:latin typeface="Century Gothic"/>
                <a:ea typeface="Century Gothic"/>
                <a:cs typeface="Century Gothic"/>
                <a:sym typeface="Century Gothic"/>
              </a:rPr>
              <a:t>Infiltrado inflamatorio en la dermis</a:t>
            </a:r>
            <a:endParaRPr dirty="0"/>
          </a:p>
          <a:p>
            <a:pPr marL="1524000" marR="0" lvl="2" indent="-304800" algn="l" rtl="0">
              <a:spcBef>
                <a:spcPts val="0"/>
              </a:spcBef>
              <a:spcAft>
                <a:spcPts val="0"/>
              </a:spcAft>
              <a:buClr>
                <a:srgbClr val="2E3134"/>
              </a:buClr>
              <a:buSzPts val="1865"/>
              <a:buFont typeface="Arial"/>
              <a:buChar char="•"/>
            </a:pPr>
            <a:r>
              <a:rPr lang="es-ES" sz="1865" b="0" i="0" u="none" strike="noStrike" cap="none" dirty="0">
                <a:solidFill>
                  <a:srgbClr val="2E3134"/>
                </a:solidFill>
                <a:latin typeface="Century Gothic"/>
                <a:ea typeface="Century Gothic"/>
                <a:cs typeface="Century Gothic"/>
                <a:sym typeface="Century Gothic"/>
              </a:rPr>
              <a:t>Fundamentalmente linfocitos</a:t>
            </a:r>
          </a:p>
          <a:p>
            <a:pPr marL="1524000" marR="0" lvl="2" indent="-304800" algn="l" rtl="0">
              <a:spcBef>
                <a:spcPts val="0"/>
              </a:spcBef>
              <a:spcAft>
                <a:spcPts val="0"/>
              </a:spcAft>
              <a:buClr>
                <a:srgbClr val="2E3134"/>
              </a:buClr>
              <a:buSzPts val="1865"/>
              <a:buFont typeface="Arial"/>
              <a:buChar char="•"/>
            </a:pPr>
            <a:endParaRPr dirty="0"/>
          </a:p>
          <a:p>
            <a:pPr marL="990600" marR="0" lvl="1" indent="-381000" algn="l" rtl="0">
              <a:spcBef>
                <a:spcPts val="0"/>
              </a:spcBef>
              <a:spcAft>
                <a:spcPts val="0"/>
              </a:spcAft>
              <a:buClr>
                <a:srgbClr val="2E3134"/>
              </a:buClr>
              <a:buSzPts val="1865"/>
              <a:buFont typeface="Arial"/>
              <a:buChar char="–"/>
            </a:pPr>
            <a:r>
              <a:rPr lang="es-ES" sz="1865" b="0" i="0" u="none" strike="noStrike" cap="none" dirty="0">
                <a:solidFill>
                  <a:srgbClr val="2E3134"/>
                </a:solidFill>
                <a:latin typeface="Century Gothic"/>
                <a:ea typeface="Century Gothic"/>
                <a:cs typeface="Century Gothic"/>
                <a:sym typeface="Century Gothic"/>
              </a:rPr>
              <a:t>Dilatación vascular</a:t>
            </a:r>
            <a:endParaRPr dirty="0"/>
          </a:p>
        </p:txBody>
      </p:sp>
      <p:pic>
        <p:nvPicPr>
          <p:cNvPr id="942" name="Google Shape;942;p40" descr="Captura de pantalla 2023-02-05 a las 9.35.38.png"/>
          <p:cNvPicPr preferRelativeResize="0"/>
          <p:nvPr/>
        </p:nvPicPr>
        <p:blipFill rotWithShape="1">
          <a:blip r:embed="rId4">
            <a:alphaModFix/>
          </a:blip>
          <a:srcRect/>
          <a:stretch/>
        </p:blipFill>
        <p:spPr>
          <a:xfrm>
            <a:off x="7352325" y="1578610"/>
            <a:ext cx="4149725" cy="4791075"/>
          </a:xfrm>
          <a:prstGeom prst="rect">
            <a:avLst/>
          </a:prstGeom>
          <a:noFill/>
          <a:ln>
            <a:noFill/>
          </a:ln>
        </p:spPr>
      </p:pic>
      <p:sp>
        <p:nvSpPr>
          <p:cNvPr id="943" name="Google Shape;943;p40"/>
          <p:cNvSpPr/>
          <p:nvPr/>
        </p:nvSpPr>
        <p:spPr>
          <a:xfrm>
            <a:off x="957580" y="6369685"/>
            <a:ext cx="6184900" cy="246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D9D9D"/>
              </a:buClr>
              <a:buSzPts val="1000"/>
              <a:buFont typeface="Calibri"/>
              <a:buNone/>
            </a:pPr>
            <a:r>
              <a:rPr lang="es-ES" sz="1000" cap="none">
                <a:solidFill>
                  <a:srgbClr val="9D9D9D"/>
                </a:solidFill>
                <a:latin typeface="Calibri"/>
                <a:ea typeface="Calibri"/>
                <a:cs typeface="Calibri"/>
                <a:sym typeface="Calibri"/>
              </a:rPr>
              <a:t>Van de Kerkhof P. Psoriasis.  En : Bologna E., Jorizzo JL. Rapini R. Eds. Dermatología . Madrid. Elsevier. 2014 125-149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42"/>
          <p:cNvPicPr preferRelativeResize="0"/>
          <p:nvPr/>
        </p:nvPicPr>
        <p:blipFill rotWithShape="1">
          <a:blip r:embed="rId3">
            <a:alphaModFix/>
          </a:blip>
          <a:srcRect/>
          <a:stretch/>
        </p:blipFill>
        <p:spPr>
          <a:xfrm>
            <a:off x="0" y="-8134"/>
            <a:ext cx="12191999" cy="6882493"/>
          </a:xfrm>
          <a:prstGeom prst="rect">
            <a:avLst/>
          </a:prstGeom>
          <a:noFill/>
          <a:ln>
            <a:noFill/>
          </a:ln>
        </p:spPr>
      </p:pic>
      <p:sp>
        <p:nvSpPr>
          <p:cNvPr id="974" name="Google Shape;974;p42"/>
          <p:cNvSpPr txBox="1">
            <a:spLocks noGrp="1"/>
          </p:cNvSpPr>
          <p:nvPr>
            <p:ph type="title"/>
          </p:nvPr>
        </p:nvSpPr>
        <p:spPr>
          <a:xfrm>
            <a:off x="1148080" y="321514"/>
            <a:ext cx="10515600" cy="1325563"/>
          </a:xfrm>
          <a:prstGeom prst="rect">
            <a:avLst/>
          </a:prstGeom>
          <a:noFill/>
          <a:ln>
            <a:noFill/>
          </a:ln>
        </p:spPr>
        <p:txBody>
          <a:bodyPr spcFirstLastPara="1" wrap="square" lIns="91425" tIns="45700" rIns="91425" bIns="45700" anchor="ctr" anchorCtr="0">
            <a:normAutofit/>
          </a:bodyPr>
          <a:lstStyle/>
          <a:p>
            <a:pPr>
              <a:buSzPts val="4400"/>
            </a:pPr>
            <a:r>
              <a:rPr lang="es-ES" sz="3600" dirty="0">
                <a:solidFill>
                  <a:srgbClr val="1F3864"/>
                </a:solidFill>
                <a:latin typeface="Montserrat"/>
              </a:rPr>
              <a:t>PATOGÉNESIS DE LA PSORIASIS</a:t>
            </a:r>
            <a:endParaRPr sz="3600" dirty="0">
              <a:solidFill>
                <a:srgbClr val="1F3864"/>
              </a:solidFill>
              <a:latin typeface="Montserrat"/>
            </a:endParaRPr>
          </a:p>
        </p:txBody>
      </p:sp>
      <p:sp>
        <p:nvSpPr>
          <p:cNvPr id="975" name="Google Shape;975;p42"/>
          <p:cNvSpPr/>
          <p:nvPr/>
        </p:nvSpPr>
        <p:spPr>
          <a:xfrm>
            <a:off x="969817" y="6238240"/>
            <a:ext cx="10665287" cy="46164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9D9D9D"/>
              </a:buClr>
              <a:buSzPts val="800"/>
              <a:buFont typeface="Calibri"/>
              <a:buNone/>
            </a:pPr>
            <a:r>
              <a:rPr lang="es-ES" sz="800" cap="none">
                <a:solidFill>
                  <a:srgbClr val="9D9D9D"/>
                </a:solidFill>
                <a:latin typeface="Calibri"/>
                <a:ea typeface="Calibri"/>
                <a:cs typeface="Calibri"/>
                <a:sym typeface="Calibri"/>
              </a:rPr>
              <a:t>IFN, interferón; IL, interleucina; Th, linfocito T cooperador; TNF, factor de necrosis tumoral. </a:t>
            </a:r>
            <a:endParaRPr/>
          </a:p>
          <a:p>
            <a:pPr marL="0" marR="0" lvl="0" indent="0" algn="l" rtl="0">
              <a:lnSpc>
                <a:spcPct val="100000"/>
              </a:lnSpc>
              <a:spcBef>
                <a:spcPts val="0"/>
              </a:spcBef>
              <a:spcAft>
                <a:spcPts val="0"/>
              </a:spcAft>
              <a:buClr>
                <a:srgbClr val="9D9D9D"/>
              </a:buClr>
              <a:buSzPts val="800"/>
              <a:buFont typeface="Calibri"/>
              <a:buNone/>
            </a:pPr>
            <a:r>
              <a:rPr lang="es-ES" sz="800" cap="none">
                <a:solidFill>
                  <a:srgbClr val="9D9D9D"/>
                </a:solidFill>
                <a:latin typeface="Calibri"/>
                <a:ea typeface="Calibri"/>
                <a:cs typeface="Calibri"/>
                <a:sym typeface="Calibri"/>
              </a:rPr>
              <a:t>Adaptado de Nestle F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N Engl J Med. 2009;361:496-509; Lowes M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J Invest Dermatol. 2008;128:1207-1211; Capon F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J Invest Dermatol. 2012;132:915-922; Korn T,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Annu Rev Immunol. 2009;27:485-517; Biedermann T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J Investig Dermatol Symp Proc. 2004;9:5-14; Onishi RM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Immunol. 2010;129:311-321; Lin AM,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J Immunol. 2011;187:490-500; Bruin G  </a:t>
            </a:r>
            <a:r>
              <a:rPr lang="es-ES" sz="800" i="1" cap="none">
                <a:solidFill>
                  <a:srgbClr val="9D9D9D"/>
                </a:solidFill>
                <a:latin typeface="Calibri"/>
                <a:ea typeface="Calibri"/>
                <a:cs typeface="Calibri"/>
                <a:sym typeface="Calibri"/>
              </a:rPr>
              <a:t>et al</a:t>
            </a:r>
            <a:r>
              <a:rPr lang="es-ES" sz="800" cap="none">
                <a:solidFill>
                  <a:srgbClr val="9D9D9D"/>
                </a:solidFill>
                <a:latin typeface="Calibri"/>
                <a:ea typeface="Calibri"/>
                <a:cs typeface="Calibri"/>
                <a:sym typeface="Calibri"/>
              </a:rPr>
              <a:t>. Póster presentado en: Conferencia EADV; Estambul Turquía; 2­6 de octubre de 2013. Póster n.º P1498</a:t>
            </a:r>
            <a:endParaRPr/>
          </a:p>
        </p:txBody>
      </p:sp>
      <p:grpSp>
        <p:nvGrpSpPr>
          <p:cNvPr id="976" name="Google Shape;976;p42"/>
          <p:cNvGrpSpPr/>
          <p:nvPr/>
        </p:nvGrpSpPr>
        <p:grpSpPr>
          <a:xfrm>
            <a:off x="1141095" y="1426210"/>
            <a:ext cx="10069195" cy="4731484"/>
            <a:chOff x="1141095" y="1426210"/>
            <a:chExt cx="10069195" cy="4731484"/>
          </a:xfrm>
        </p:grpSpPr>
        <p:sp>
          <p:nvSpPr>
            <p:cNvPr id="977" name="Google Shape;977;p42"/>
            <p:cNvSpPr/>
            <p:nvPr/>
          </p:nvSpPr>
          <p:spPr>
            <a:xfrm rot="-10282325">
              <a:off x="2766695" y="2990850"/>
              <a:ext cx="1630680" cy="1412875"/>
            </a:xfrm>
            <a:prstGeom prst="arc">
              <a:avLst>
                <a:gd name="adj1" fmla="val 16799473"/>
                <a:gd name="adj2" fmla="val 3137848"/>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cxnSp>
          <p:nvCxnSpPr>
            <p:cNvPr id="978" name="Google Shape;978;p42"/>
            <p:cNvCxnSpPr/>
            <p:nvPr/>
          </p:nvCxnSpPr>
          <p:spPr>
            <a:xfrm rot="10800000" flipH="1">
              <a:off x="9699625" y="3997325"/>
              <a:ext cx="4445" cy="456565"/>
            </a:xfrm>
            <a:prstGeom prst="straightConnector1">
              <a:avLst/>
            </a:prstGeom>
            <a:noFill/>
            <a:ln w="57150" cap="flat" cmpd="sng">
              <a:solidFill>
                <a:srgbClr val="833355"/>
              </a:solidFill>
              <a:prstDash val="dot"/>
              <a:round/>
              <a:headEnd type="none" w="sm" len="sm"/>
              <a:tailEnd type="triangle" w="med" len="med"/>
            </a:ln>
          </p:spPr>
        </p:cxnSp>
        <p:cxnSp>
          <p:nvCxnSpPr>
            <p:cNvPr id="979" name="Google Shape;979;p42"/>
            <p:cNvCxnSpPr/>
            <p:nvPr/>
          </p:nvCxnSpPr>
          <p:spPr>
            <a:xfrm rot="10800000">
              <a:off x="10822940" y="4137025"/>
              <a:ext cx="0" cy="1483995"/>
            </a:xfrm>
            <a:prstGeom prst="straightConnector1">
              <a:avLst/>
            </a:prstGeom>
            <a:noFill/>
            <a:ln w="12700" cap="flat" cmpd="sng">
              <a:solidFill>
                <a:srgbClr val="833355"/>
              </a:solidFill>
              <a:prstDash val="dot"/>
              <a:round/>
              <a:headEnd type="none" w="sm" len="sm"/>
              <a:tailEnd type="triangle" w="med" len="med"/>
            </a:ln>
          </p:spPr>
        </p:cxnSp>
        <p:sp>
          <p:nvSpPr>
            <p:cNvPr id="980" name="Google Shape;980;p42"/>
            <p:cNvSpPr/>
            <p:nvPr/>
          </p:nvSpPr>
          <p:spPr>
            <a:xfrm>
              <a:off x="5401310" y="1814830"/>
              <a:ext cx="5421630" cy="1664970"/>
            </a:xfrm>
            <a:custGeom>
              <a:avLst/>
              <a:gdLst/>
              <a:ahLst/>
              <a:cxnLst/>
              <a:rect l="l" t="t" r="r" b="b"/>
              <a:pathLst>
                <a:path w="5421630" h="1664970" extrusionOk="0">
                  <a:moveTo>
                    <a:pt x="5418837" y="1664970"/>
                  </a:moveTo>
                  <a:cubicBezTo>
                    <a:pt x="5430970" y="1099406"/>
                    <a:pt x="5443105" y="533843"/>
                    <a:pt x="4539966" y="257189"/>
                  </a:cubicBezTo>
                  <a:cubicBezTo>
                    <a:pt x="3636826" y="-19463"/>
                    <a:pt x="1818413" y="-7207"/>
                    <a:pt x="0" y="5049"/>
                  </a:cubicBezTo>
                </a:path>
              </a:pathLst>
            </a:custGeom>
            <a:noFill/>
            <a:ln w="12700" cap="flat" cmpd="sng">
              <a:solidFill>
                <a:srgbClr val="833355"/>
              </a:solidFill>
              <a:prstDash val="dot"/>
              <a:round/>
              <a:headEnd type="none" w="sm" len="sm"/>
              <a:tailEnd type="none" w="sm" len="sm"/>
            </a:ln>
          </p:spPr>
          <p:txBody>
            <a:bodyPr spcFirstLastPara="1" wrap="square" lIns="5313025" tIns="2097400" rIns="10500975" bIns="357377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81" name="Google Shape;981;p42"/>
            <p:cNvSpPr/>
            <p:nvPr/>
          </p:nvSpPr>
          <p:spPr>
            <a:xfrm rot="-4796656">
              <a:off x="7314565" y="3924935"/>
              <a:ext cx="628650" cy="2592705"/>
            </a:xfrm>
            <a:prstGeom prst="arc">
              <a:avLst>
                <a:gd name="adj1" fmla="val 16200000"/>
                <a:gd name="adj2" fmla="val 18859"/>
              </a:avLst>
            </a:prstGeom>
            <a:noFill/>
            <a:ln w="57150" cap="flat" cmpd="sng">
              <a:solidFill>
                <a:srgbClr val="833355"/>
              </a:solidFill>
              <a:prstDash val="dot"/>
              <a:round/>
              <a:headEnd type="none" w="sm" len="sm"/>
              <a:tailEnd type="triangl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txBox="1"/>
            <p:nvPr/>
          </p:nvSpPr>
          <p:spPr>
            <a:xfrm rot="6003344">
              <a:off x="6861784" y="4304466"/>
              <a:ext cx="314325" cy="129807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83" name="Google Shape;983;p42"/>
            <p:cNvSpPr/>
            <p:nvPr/>
          </p:nvSpPr>
          <p:spPr>
            <a:xfrm rot="-5895612" flipH="1">
              <a:off x="7630795" y="4019550"/>
              <a:ext cx="549910" cy="3247390"/>
            </a:xfrm>
            <a:prstGeom prst="arc">
              <a:avLst>
                <a:gd name="adj1" fmla="val 16200000"/>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cxnSp>
          <p:nvCxnSpPr>
            <p:cNvPr id="984" name="Google Shape;984;p42"/>
            <p:cNvCxnSpPr/>
            <p:nvPr/>
          </p:nvCxnSpPr>
          <p:spPr>
            <a:xfrm>
              <a:off x="8484870" y="4901565"/>
              <a:ext cx="624205" cy="0"/>
            </a:xfrm>
            <a:prstGeom prst="straightConnector1">
              <a:avLst/>
            </a:prstGeom>
            <a:noFill/>
            <a:ln w="57150" cap="flat" cmpd="sng">
              <a:solidFill>
                <a:srgbClr val="833355"/>
              </a:solidFill>
              <a:prstDash val="dot"/>
              <a:round/>
              <a:headEnd type="none" w="sm" len="sm"/>
              <a:tailEnd type="triangle" w="med" len="med"/>
            </a:ln>
          </p:spPr>
        </p:cxnSp>
        <p:cxnSp>
          <p:nvCxnSpPr>
            <p:cNvPr id="985" name="Google Shape;985;p42"/>
            <p:cNvCxnSpPr/>
            <p:nvPr/>
          </p:nvCxnSpPr>
          <p:spPr>
            <a:xfrm>
              <a:off x="8624570" y="5932805"/>
              <a:ext cx="1661160" cy="0"/>
            </a:xfrm>
            <a:prstGeom prst="straightConnector1">
              <a:avLst/>
            </a:prstGeom>
            <a:noFill/>
            <a:ln w="12700" cap="flat" cmpd="sng">
              <a:solidFill>
                <a:srgbClr val="833355"/>
              </a:solidFill>
              <a:prstDash val="dot"/>
              <a:round/>
              <a:headEnd type="none" w="sm" len="sm"/>
              <a:tailEnd type="triangle" w="med" len="med"/>
            </a:ln>
          </p:spPr>
        </p:cxnSp>
        <p:sp>
          <p:nvSpPr>
            <p:cNvPr id="986" name="Google Shape;986;p42"/>
            <p:cNvSpPr/>
            <p:nvPr/>
          </p:nvSpPr>
          <p:spPr>
            <a:xfrm rot="-6788365" flipH="1">
              <a:off x="5476240" y="3263900"/>
              <a:ext cx="2053590" cy="2163445"/>
            </a:xfrm>
            <a:prstGeom prst="arc">
              <a:avLst>
                <a:gd name="adj1" fmla="val 14424533"/>
                <a:gd name="adj2" fmla="val 18528579"/>
              </a:avLst>
            </a:prstGeom>
            <a:noFill/>
            <a:ln w="28575" cap="flat" cmpd="sng">
              <a:solidFill>
                <a:srgbClr val="9796CF"/>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87" name="Google Shape;987;p42"/>
            <p:cNvSpPr/>
            <p:nvPr/>
          </p:nvSpPr>
          <p:spPr>
            <a:xfrm rot="-5400000" flipH="1">
              <a:off x="4890135" y="2618105"/>
              <a:ext cx="922020" cy="782955"/>
            </a:xfrm>
            <a:prstGeom prst="arc">
              <a:avLst>
                <a:gd name="adj1" fmla="val 16463618"/>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88" name="Google Shape;988;p42"/>
            <p:cNvSpPr/>
            <p:nvPr/>
          </p:nvSpPr>
          <p:spPr>
            <a:xfrm rot="5400000">
              <a:off x="3513455" y="2222500"/>
              <a:ext cx="1301115" cy="1581785"/>
            </a:xfrm>
            <a:prstGeom prst="arc">
              <a:avLst>
                <a:gd name="adj1" fmla="val 16200000"/>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89" name="Google Shape;989;p42"/>
            <p:cNvSpPr/>
            <p:nvPr/>
          </p:nvSpPr>
          <p:spPr>
            <a:xfrm rot="5400000">
              <a:off x="2987040" y="2252345"/>
              <a:ext cx="2381250" cy="1555115"/>
            </a:xfrm>
            <a:prstGeom prst="arc">
              <a:avLst>
                <a:gd name="adj1" fmla="val 16144567"/>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90" name="Google Shape;990;p42"/>
            <p:cNvSpPr/>
            <p:nvPr/>
          </p:nvSpPr>
          <p:spPr>
            <a:xfrm>
              <a:off x="5461000" y="1948815"/>
              <a:ext cx="4227195" cy="925830"/>
            </a:xfrm>
            <a:custGeom>
              <a:avLst/>
              <a:gdLst/>
              <a:ahLst/>
              <a:cxnLst/>
              <a:rect l="l" t="t" r="r" b="b"/>
              <a:pathLst>
                <a:path w="4227195" h="925830" extrusionOk="0">
                  <a:moveTo>
                    <a:pt x="4227195" y="925830"/>
                  </a:moveTo>
                  <a:cubicBezTo>
                    <a:pt x="4185751" y="605531"/>
                    <a:pt x="4144309" y="285233"/>
                    <a:pt x="3439777" y="132357"/>
                  </a:cubicBezTo>
                  <a:cubicBezTo>
                    <a:pt x="2735245" y="-20517"/>
                    <a:pt x="1367621" y="-5971"/>
                    <a:pt x="0" y="8576"/>
                  </a:cubicBezTo>
                </a:path>
              </a:pathLst>
            </a:custGeom>
            <a:noFill/>
            <a:ln w="57150" cap="flat" cmpd="sng">
              <a:solidFill>
                <a:srgbClr val="833355"/>
              </a:solidFill>
              <a:prstDash val="dot"/>
              <a:round/>
              <a:headEnd type="none" w="sm" len="sm"/>
              <a:tailEnd type="none" w="sm" len="sm"/>
            </a:ln>
          </p:spPr>
          <p:txBody>
            <a:bodyPr spcFirstLastPara="1" wrap="square" lIns="5370175" tIns="2216150" rIns="9415125" bIns="30372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cxnSp>
          <p:nvCxnSpPr>
            <p:cNvPr id="991" name="Google Shape;991;p42"/>
            <p:cNvCxnSpPr/>
            <p:nvPr/>
          </p:nvCxnSpPr>
          <p:spPr>
            <a:xfrm rot="10800000" flipH="1">
              <a:off x="3468370" y="2378710"/>
              <a:ext cx="889000" cy="458470"/>
            </a:xfrm>
            <a:prstGeom prst="straightConnector1">
              <a:avLst/>
            </a:prstGeom>
            <a:noFill/>
            <a:ln w="12700" cap="flat" cmpd="sng">
              <a:solidFill>
                <a:srgbClr val="833355"/>
              </a:solidFill>
              <a:prstDash val="dot"/>
              <a:round/>
              <a:headEnd type="none" w="sm" len="sm"/>
              <a:tailEnd type="triangle" w="med" len="med"/>
            </a:ln>
          </p:spPr>
        </p:cxnSp>
        <p:cxnSp>
          <p:nvCxnSpPr>
            <p:cNvPr id="992" name="Google Shape;992;p42"/>
            <p:cNvCxnSpPr/>
            <p:nvPr/>
          </p:nvCxnSpPr>
          <p:spPr>
            <a:xfrm>
              <a:off x="4980940" y="2362835"/>
              <a:ext cx="0" cy="300355"/>
            </a:xfrm>
            <a:prstGeom prst="straightConnector1">
              <a:avLst/>
            </a:prstGeom>
            <a:noFill/>
            <a:ln w="12700" cap="flat" cmpd="sng">
              <a:solidFill>
                <a:srgbClr val="833355"/>
              </a:solidFill>
              <a:prstDash val="dot"/>
              <a:round/>
              <a:headEnd type="none" w="sm" len="sm"/>
              <a:tailEnd type="triangle" w="med" len="med"/>
            </a:ln>
          </p:spPr>
        </p:cxnSp>
        <p:sp>
          <p:nvSpPr>
            <p:cNvPr id="993" name="Google Shape;993;p42"/>
            <p:cNvSpPr/>
            <p:nvPr/>
          </p:nvSpPr>
          <p:spPr>
            <a:xfrm rot="-5400000">
              <a:off x="6842125" y="3114675"/>
              <a:ext cx="633730" cy="5473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cap="none">
                  <a:solidFill>
                    <a:srgbClr val="000000"/>
                  </a:solidFill>
                  <a:latin typeface="Century Gothic"/>
                  <a:ea typeface="Century Gothic"/>
                  <a:cs typeface="Century Gothic"/>
                  <a:sym typeface="Century Gothic"/>
                </a:rPr>
                <a:t>Innate</a:t>
              </a:r>
              <a:endParaRPr/>
            </a:p>
          </p:txBody>
        </p:sp>
        <p:sp>
          <p:nvSpPr>
            <p:cNvPr id="994" name="Google Shape;994;p42"/>
            <p:cNvSpPr/>
            <p:nvPr/>
          </p:nvSpPr>
          <p:spPr>
            <a:xfrm rot="5400000">
              <a:off x="7174865" y="3098800"/>
              <a:ext cx="819785" cy="5467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cap="none">
                  <a:solidFill>
                    <a:srgbClr val="000000"/>
                  </a:solidFill>
                  <a:latin typeface="Century Gothic"/>
                  <a:ea typeface="Century Gothic"/>
                  <a:cs typeface="Century Gothic"/>
                  <a:sym typeface="Century Gothic"/>
                </a:rPr>
                <a:t>Adaptive</a:t>
              </a:r>
              <a:endParaRPr/>
            </a:p>
          </p:txBody>
        </p:sp>
        <p:sp>
          <p:nvSpPr>
            <p:cNvPr id="995" name="Google Shape;995;p42"/>
            <p:cNvSpPr/>
            <p:nvPr/>
          </p:nvSpPr>
          <p:spPr>
            <a:xfrm>
              <a:off x="7379335" y="1708785"/>
              <a:ext cx="0" cy="4354195"/>
            </a:xfrm>
            <a:custGeom>
              <a:avLst/>
              <a:gdLst/>
              <a:ahLst/>
              <a:cxnLst/>
              <a:rect l="l" t="t" r="r" b="b"/>
              <a:pathLst>
                <a:path w="120000" h="4354195" extrusionOk="0">
                  <a:moveTo>
                    <a:pt x="0" y="0"/>
                  </a:moveTo>
                  <a:lnTo>
                    <a:pt x="0" y="4354195"/>
                  </a:lnTo>
                </a:path>
              </a:pathLst>
            </a:custGeom>
            <a:noFill/>
            <a:ln w="12700" cap="flat" cmpd="sng">
              <a:solidFill>
                <a:srgbClr val="7F7F7F"/>
              </a:solidFill>
              <a:prstDash val="dash"/>
              <a:round/>
              <a:headEnd type="none" w="sm" len="sm"/>
              <a:tailEnd type="none" w="sm" len="sm"/>
            </a:ln>
          </p:spPr>
          <p:txBody>
            <a:bodyPr spcFirstLastPara="1" wrap="square" lIns="7205325" tIns="2003425" rIns="7205325" bIns="58642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96" name="Google Shape;996;p42"/>
            <p:cNvSpPr/>
            <p:nvPr/>
          </p:nvSpPr>
          <p:spPr>
            <a:xfrm flipH="1">
              <a:off x="6188710" y="2555875"/>
              <a:ext cx="2980055" cy="1820545"/>
            </a:xfrm>
            <a:prstGeom prst="arc">
              <a:avLst>
                <a:gd name="adj1" fmla="val 10849797"/>
                <a:gd name="adj2" fmla="val 0"/>
              </a:avLst>
            </a:prstGeom>
            <a:noFill/>
            <a:ln w="63500" cap="flat" cmpd="sng">
              <a:solidFill>
                <a:srgbClr val="038199"/>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833355"/>
                </a:solidFill>
                <a:latin typeface="Calibri"/>
                <a:ea typeface="Calibri"/>
                <a:cs typeface="Calibri"/>
                <a:sym typeface="Calibri"/>
              </a:endParaRPr>
            </a:p>
          </p:txBody>
        </p:sp>
        <p:sp>
          <p:nvSpPr>
            <p:cNvPr id="997" name="Google Shape;997;p42"/>
            <p:cNvSpPr/>
            <p:nvPr/>
          </p:nvSpPr>
          <p:spPr>
            <a:xfrm rot="10800000" flipH="1">
              <a:off x="6213475" y="2719070"/>
              <a:ext cx="2979420" cy="1820545"/>
            </a:xfrm>
            <a:prstGeom prst="arc">
              <a:avLst>
                <a:gd name="adj1" fmla="val 10849797"/>
                <a:gd name="adj2" fmla="val 0"/>
              </a:avLst>
            </a:prstGeom>
            <a:noFill/>
            <a:ln w="63500" cap="flat" cmpd="sng">
              <a:solidFill>
                <a:srgbClr val="038199"/>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998" name="Google Shape;998;p42"/>
            <p:cNvSpPr/>
            <p:nvPr/>
          </p:nvSpPr>
          <p:spPr>
            <a:xfrm>
              <a:off x="6580505" y="3021330"/>
              <a:ext cx="2216150" cy="986790"/>
            </a:xfrm>
            <a:prstGeom prst="roundRect">
              <a:avLst>
                <a:gd name="adj" fmla="val 11990"/>
              </a:avLst>
            </a:prstGeom>
            <a:solidFill>
              <a:srgbClr val="038199"/>
            </a:solidFill>
            <a:ln w="9525" cap="flat" cmpd="sng">
              <a:solidFill>
                <a:srgbClr val="0381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entury Gothic"/>
                <a:buNone/>
              </a:pPr>
              <a:r>
                <a:rPr lang="es-ES" sz="1600" b="1" cap="none">
                  <a:solidFill>
                    <a:srgbClr val="FFFFFF"/>
                  </a:solidFill>
                  <a:latin typeface="Century Gothic"/>
                  <a:ea typeface="Century Gothic"/>
                  <a:cs typeface="Century Gothic"/>
                  <a:sym typeface="Century Gothic"/>
                </a:rPr>
                <a:t>Bucle inflamatorio</a:t>
              </a:r>
              <a:endParaRPr/>
            </a:p>
          </p:txBody>
        </p:sp>
        <p:sp>
          <p:nvSpPr>
            <p:cNvPr id="999" name="Google Shape;999;p42"/>
            <p:cNvSpPr/>
            <p:nvPr/>
          </p:nvSpPr>
          <p:spPr>
            <a:xfrm>
              <a:off x="7695565" y="4763135"/>
              <a:ext cx="951230" cy="3117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b="1" cap="none">
                  <a:solidFill>
                    <a:srgbClr val="595959"/>
                  </a:solidFill>
                  <a:latin typeface="Century Gothic"/>
                  <a:ea typeface="Century Gothic"/>
                  <a:cs typeface="Century Gothic"/>
                  <a:sym typeface="Century Gothic"/>
                </a:rPr>
                <a:t>IL-23</a:t>
              </a:r>
              <a:endParaRPr/>
            </a:p>
          </p:txBody>
        </p:sp>
        <p:sp>
          <p:nvSpPr>
            <p:cNvPr id="1000" name="Google Shape;1000;p42"/>
            <p:cNvSpPr/>
            <p:nvPr/>
          </p:nvSpPr>
          <p:spPr>
            <a:xfrm rot="-4796656">
              <a:off x="7314565" y="3924935"/>
              <a:ext cx="628650" cy="2592705"/>
            </a:xfrm>
            <a:prstGeom prst="arc">
              <a:avLst>
                <a:gd name="adj1" fmla="val 16200000"/>
                <a:gd name="adj2" fmla="val 18859"/>
              </a:avLst>
            </a:prstGeom>
            <a:noFill/>
            <a:ln w="57150" cap="flat" cmpd="sng">
              <a:solidFill>
                <a:srgbClr val="038199"/>
              </a:solidFill>
              <a:prstDash val="solid"/>
              <a:round/>
              <a:headEnd type="none" w="sm" len="sm"/>
              <a:tailEnd type="triangl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2"/>
            <p:cNvSpPr txBox="1"/>
            <p:nvPr/>
          </p:nvSpPr>
          <p:spPr>
            <a:xfrm rot="6003344">
              <a:off x="6861784" y="4304466"/>
              <a:ext cx="314325" cy="129807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1002" name="Google Shape;1002;p42"/>
            <p:cNvSpPr/>
            <p:nvPr/>
          </p:nvSpPr>
          <p:spPr>
            <a:xfrm>
              <a:off x="8016240" y="5767705"/>
              <a:ext cx="741045" cy="277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6666"/>
                </a:buClr>
                <a:buSzPts val="1000"/>
                <a:buFont typeface="Century Gothic"/>
                <a:buNone/>
              </a:pPr>
              <a:r>
                <a:rPr lang="es-ES" sz="1000" b="1" cap="none">
                  <a:solidFill>
                    <a:srgbClr val="666666"/>
                  </a:solidFill>
                  <a:latin typeface="Century Gothic"/>
                  <a:ea typeface="Century Gothic"/>
                  <a:cs typeface="Century Gothic"/>
                  <a:sym typeface="Century Gothic"/>
                </a:rPr>
                <a:t>IL-12</a:t>
              </a:r>
              <a:endParaRPr/>
            </a:p>
          </p:txBody>
        </p:sp>
        <p:sp>
          <p:nvSpPr>
            <p:cNvPr id="1003" name="Google Shape;1003;p42"/>
            <p:cNvSpPr/>
            <p:nvPr/>
          </p:nvSpPr>
          <p:spPr>
            <a:xfrm rot="-5895612" flipH="1">
              <a:off x="7630795" y="4019550"/>
              <a:ext cx="549910" cy="3247390"/>
            </a:xfrm>
            <a:prstGeom prst="arc">
              <a:avLst>
                <a:gd name="adj1" fmla="val 16200000"/>
                <a:gd name="adj2" fmla="val 0"/>
              </a:avLst>
            </a:prstGeom>
            <a:noFill/>
            <a:ln w="12700" cap="flat" cmpd="sng">
              <a:solidFill>
                <a:srgbClr val="833355"/>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1004" name="Google Shape;1004;p42"/>
            <p:cNvSpPr/>
            <p:nvPr/>
          </p:nvSpPr>
          <p:spPr>
            <a:xfrm>
              <a:off x="9243695" y="3150235"/>
              <a:ext cx="904875" cy="7988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IL-17F</a:t>
              </a:r>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IL-22</a:t>
              </a:r>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IL-21</a:t>
              </a:r>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TNF</a:t>
              </a:r>
              <a:endParaRPr/>
            </a:p>
          </p:txBody>
        </p:sp>
        <p:cxnSp>
          <p:nvCxnSpPr>
            <p:cNvPr id="1005" name="Google Shape;1005;p42"/>
            <p:cNvCxnSpPr/>
            <p:nvPr/>
          </p:nvCxnSpPr>
          <p:spPr>
            <a:xfrm rot="10800000" flipH="1">
              <a:off x="9699625" y="3997325"/>
              <a:ext cx="4445" cy="456565"/>
            </a:xfrm>
            <a:prstGeom prst="straightConnector1">
              <a:avLst/>
            </a:prstGeom>
            <a:noFill/>
            <a:ln w="57150" cap="flat" cmpd="sng">
              <a:solidFill>
                <a:srgbClr val="038199"/>
              </a:solidFill>
              <a:prstDash val="solid"/>
              <a:round/>
              <a:headEnd type="none" w="sm" len="sm"/>
              <a:tailEnd type="triangle" w="med" len="med"/>
            </a:ln>
          </p:spPr>
        </p:cxnSp>
        <p:sp>
          <p:nvSpPr>
            <p:cNvPr id="1006" name="Google Shape;1006;p42"/>
            <p:cNvSpPr/>
            <p:nvPr/>
          </p:nvSpPr>
          <p:spPr>
            <a:xfrm>
              <a:off x="10436225" y="3513455"/>
              <a:ext cx="774065" cy="277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6666"/>
                </a:buClr>
                <a:buSzPts val="1000"/>
                <a:buFont typeface="Century Gothic"/>
                <a:buNone/>
              </a:pPr>
              <a:r>
                <a:rPr lang="es-ES" sz="1000" b="1" cap="none">
                  <a:solidFill>
                    <a:srgbClr val="666666"/>
                  </a:solidFill>
                  <a:latin typeface="Century Gothic"/>
                  <a:ea typeface="Century Gothic"/>
                  <a:cs typeface="Century Gothic"/>
                  <a:sym typeface="Century Gothic"/>
                </a:rPr>
                <a:t>TNF</a:t>
              </a:r>
              <a:endParaRPr/>
            </a:p>
          </p:txBody>
        </p:sp>
        <p:sp>
          <p:nvSpPr>
            <p:cNvPr id="1007" name="Google Shape;1007;p42"/>
            <p:cNvSpPr/>
            <p:nvPr/>
          </p:nvSpPr>
          <p:spPr>
            <a:xfrm>
              <a:off x="10438130" y="3663950"/>
              <a:ext cx="772160" cy="4514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IFN-g</a:t>
              </a:r>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a:t>
              </a:r>
              <a:endParaRPr/>
            </a:p>
          </p:txBody>
        </p:sp>
        <p:sp>
          <p:nvSpPr>
            <p:cNvPr id="1008" name="Google Shape;1008;p42"/>
            <p:cNvSpPr/>
            <p:nvPr/>
          </p:nvSpPr>
          <p:spPr>
            <a:xfrm>
              <a:off x="5417185" y="1814830"/>
              <a:ext cx="5405755" cy="1664970"/>
            </a:xfrm>
            <a:custGeom>
              <a:avLst/>
              <a:gdLst/>
              <a:ahLst/>
              <a:cxnLst/>
              <a:rect l="l" t="t" r="r" b="b"/>
              <a:pathLst>
                <a:path w="5405755" h="1664970" extrusionOk="0">
                  <a:moveTo>
                    <a:pt x="5402969" y="1664970"/>
                  </a:moveTo>
                  <a:cubicBezTo>
                    <a:pt x="5415068" y="1099406"/>
                    <a:pt x="5427167" y="533843"/>
                    <a:pt x="4526672" y="257189"/>
                  </a:cubicBezTo>
                  <a:cubicBezTo>
                    <a:pt x="3626177" y="-19463"/>
                    <a:pt x="1813088" y="-7207"/>
                    <a:pt x="0" y="5049"/>
                  </a:cubicBezTo>
                </a:path>
              </a:pathLst>
            </a:custGeom>
            <a:noFill/>
            <a:ln w="12700" cap="flat" cmpd="sng">
              <a:solidFill>
                <a:srgbClr val="833355"/>
              </a:solidFill>
              <a:prstDash val="solid"/>
              <a:round/>
              <a:headEnd type="none" w="sm" len="sm"/>
              <a:tailEnd type="none" w="sm" len="sm"/>
            </a:ln>
          </p:spPr>
          <p:txBody>
            <a:bodyPr spcFirstLastPara="1" wrap="square" lIns="5327650" tIns="2097400" rIns="10500975" bIns="357377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1009" name="Google Shape;1009;p42"/>
            <p:cNvSpPr/>
            <p:nvPr/>
          </p:nvSpPr>
          <p:spPr>
            <a:xfrm>
              <a:off x="5456555" y="1956435"/>
              <a:ext cx="4225290" cy="925195"/>
            </a:xfrm>
            <a:custGeom>
              <a:avLst/>
              <a:gdLst/>
              <a:ahLst/>
              <a:cxnLst/>
              <a:rect l="l" t="t" r="r" b="b"/>
              <a:pathLst>
                <a:path w="4225290" h="925195" extrusionOk="0">
                  <a:moveTo>
                    <a:pt x="4225290" y="925195"/>
                  </a:moveTo>
                  <a:cubicBezTo>
                    <a:pt x="4183865" y="605116"/>
                    <a:pt x="4142442" y="285037"/>
                    <a:pt x="3438227" y="132266"/>
                  </a:cubicBezTo>
                  <a:cubicBezTo>
                    <a:pt x="2734012" y="-20504"/>
                    <a:pt x="1367006" y="-5967"/>
                    <a:pt x="0" y="8569"/>
                  </a:cubicBezTo>
                </a:path>
              </a:pathLst>
            </a:custGeom>
            <a:noFill/>
            <a:ln w="57150" cap="flat" cmpd="sng">
              <a:solidFill>
                <a:srgbClr val="038199"/>
              </a:solidFill>
              <a:prstDash val="solid"/>
              <a:round/>
              <a:headEnd type="none" w="sm" len="sm"/>
              <a:tailEnd type="none" w="sm" len="sm"/>
            </a:ln>
          </p:spPr>
          <p:txBody>
            <a:bodyPr spcFirstLastPara="1" wrap="square" lIns="5365750" tIns="2222500" rIns="9408775" bIns="304355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1010" name="Google Shape;1010;p42"/>
            <p:cNvSpPr/>
            <p:nvPr/>
          </p:nvSpPr>
          <p:spPr>
            <a:xfrm>
              <a:off x="4916805" y="3910965"/>
              <a:ext cx="1090930" cy="2463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 dendrítica inactiva</a:t>
              </a:r>
              <a:endParaRPr/>
            </a:p>
          </p:txBody>
        </p:sp>
        <p:pic>
          <p:nvPicPr>
            <p:cNvPr id="1011" name="Google Shape;1011;p42"/>
            <p:cNvPicPr preferRelativeResize="0"/>
            <p:nvPr/>
          </p:nvPicPr>
          <p:blipFill rotWithShape="1">
            <a:blip r:embed="rId4">
              <a:alphaModFix/>
            </a:blip>
            <a:srcRect/>
            <a:stretch/>
          </p:blipFill>
          <p:spPr>
            <a:xfrm>
              <a:off x="5062855" y="3493770"/>
              <a:ext cx="887095" cy="514350"/>
            </a:xfrm>
            <a:prstGeom prst="rect">
              <a:avLst/>
            </a:prstGeom>
            <a:noFill/>
            <a:ln>
              <a:noFill/>
            </a:ln>
          </p:spPr>
        </p:pic>
        <p:sp>
          <p:nvSpPr>
            <p:cNvPr id="1012" name="Google Shape;1012;p42"/>
            <p:cNvSpPr/>
            <p:nvPr/>
          </p:nvSpPr>
          <p:spPr>
            <a:xfrm>
              <a:off x="5842000" y="5563870"/>
              <a:ext cx="1101090" cy="24574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 dendrítica activada</a:t>
              </a:r>
              <a:endParaRPr/>
            </a:p>
          </p:txBody>
        </p:sp>
        <p:sp>
          <p:nvSpPr>
            <p:cNvPr id="1013" name="Google Shape;1013;p42"/>
            <p:cNvSpPr/>
            <p:nvPr/>
          </p:nvSpPr>
          <p:spPr>
            <a:xfrm rot="-6788365" flipH="1">
              <a:off x="5482590" y="3263900"/>
              <a:ext cx="2053590" cy="2163445"/>
            </a:xfrm>
            <a:prstGeom prst="arc">
              <a:avLst>
                <a:gd name="adj1" fmla="val 14424533"/>
                <a:gd name="adj2" fmla="val 18528579"/>
              </a:avLst>
            </a:prstGeom>
            <a:noFill/>
            <a:ln w="28575" cap="flat" cmpd="sng">
              <a:solidFill>
                <a:srgbClr val="9796CF"/>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pic>
          <p:nvPicPr>
            <p:cNvPr id="1014" name="Google Shape;1014;p42" descr="\\znycfp2\ny dept\NY Bioscience\NOVARTIS\AIN457\PROGRAM (CROSS INDICATION)\Master slide deck\GHP visuals portfolio\GHP visuals portfolio\Cells\PNG files\Dendritic cell.png"/>
            <p:cNvPicPr preferRelativeResize="0"/>
            <p:nvPr/>
          </p:nvPicPr>
          <p:blipFill rotWithShape="1">
            <a:blip r:embed="rId5">
              <a:alphaModFix/>
            </a:blip>
            <a:srcRect/>
            <a:stretch/>
          </p:blipFill>
          <p:spPr>
            <a:xfrm>
              <a:off x="5842000" y="5069840"/>
              <a:ext cx="884555" cy="518795"/>
            </a:xfrm>
            <a:prstGeom prst="rect">
              <a:avLst/>
            </a:prstGeom>
            <a:noFill/>
            <a:ln>
              <a:noFill/>
            </a:ln>
          </p:spPr>
        </p:pic>
        <p:cxnSp>
          <p:nvCxnSpPr>
            <p:cNvPr id="1015" name="Google Shape;1015;p42"/>
            <p:cNvCxnSpPr/>
            <p:nvPr/>
          </p:nvCxnSpPr>
          <p:spPr>
            <a:xfrm>
              <a:off x="8484870" y="4901565"/>
              <a:ext cx="624205" cy="0"/>
            </a:xfrm>
            <a:prstGeom prst="straightConnector1">
              <a:avLst/>
            </a:prstGeom>
            <a:noFill/>
            <a:ln w="57150" cap="flat" cmpd="sng">
              <a:solidFill>
                <a:srgbClr val="038199"/>
              </a:solidFill>
              <a:prstDash val="solid"/>
              <a:round/>
              <a:headEnd type="none" w="sm" len="sm"/>
              <a:tailEnd type="triangle" w="med" len="med"/>
            </a:ln>
          </p:spPr>
        </p:cxnSp>
        <p:cxnSp>
          <p:nvCxnSpPr>
            <p:cNvPr id="1016" name="Google Shape;1016;p42"/>
            <p:cNvCxnSpPr/>
            <p:nvPr/>
          </p:nvCxnSpPr>
          <p:spPr>
            <a:xfrm>
              <a:off x="8624570" y="5932805"/>
              <a:ext cx="1661160" cy="0"/>
            </a:xfrm>
            <a:prstGeom prst="straightConnector1">
              <a:avLst/>
            </a:prstGeom>
            <a:noFill/>
            <a:ln w="12700" cap="flat" cmpd="sng">
              <a:solidFill>
                <a:srgbClr val="833355"/>
              </a:solidFill>
              <a:prstDash val="solid"/>
              <a:round/>
              <a:headEnd type="none" w="sm" len="sm"/>
              <a:tailEnd type="triangle" w="med" len="med"/>
            </a:ln>
          </p:spPr>
        </p:cxnSp>
        <p:pic>
          <p:nvPicPr>
            <p:cNvPr id="1017" name="Google Shape;1017;p42" descr="E:\AINstills_PSDs_PNGs\PNG_cropped_highres\BCell.png"/>
            <p:cNvPicPr preferRelativeResize="0"/>
            <p:nvPr/>
          </p:nvPicPr>
          <p:blipFill rotWithShape="1">
            <a:blip r:embed="rId6">
              <a:alphaModFix/>
            </a:blip>
            <a:srcRect/>
            <a:stretch/>
          </p:blipFill>
          <p:spPr>
            <a:xfrm rot="-331222">
              <a:off x="10511790" y="5672455"/>
              <a:ext cx="539115" cy="460375"/>
            </a:xfrm>
            <a:prstGeom prst="rect">
              <a:avLst/>
            </a:prstGeom>
            <a:noFill/>
            <a:ln>
              <a:noFill/>
            </a:ln>
          </p:spPr>
        </p:pic>
        <p:grpSp>
          <p:nvGrpSpPr>
            <p:cNvPr id="1018" name="Google Shape;1018;p42"/>
            <p:cNvGrpSpPr/>
            <p:nvPr/>
          </p:nvGrpSpPr>
          <p:grpSpPr>
            <a:xfrm>
              <a:off x="9122410" y="4484370"/>
              <a:ext cx="1313180" cy="1000760"/>
              <a:chOff x="9122410" y="4484370"/>
              <a:chExt cx="1313180" cy="1000760"/>
            </a:xfrm>
          </p:grpSpPr>
          <p:sp>
            <p:nvSpPr>
              <p:cNvPr id="1019" name="Google Shape;1019;p42"/>
              <p:cNvSpPr/>
              <p:nvPr/>
            </p:nvSpPr>
            <p:spPr>
              <a:xfrm>
                <a:off x="9449435" y="5331460"/>
                <a:ext cx="880110" cy="1536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000"/>
                  <a:buFont typeface="Century Gothic"/>
                  <a:buNone/>
                </a:pPr>
                <a:r>
                  <a:rPr lang="es-ES" sz="1000" b="1" cap="none">
                    <a:solidFill>
                      <a:srgbClr val="002060"/>
                    </a:solidFill>
                    <a:latin typeface="Century Gothic"/>
                    <a:ea typeface="Century Gothic"/>
                    <a:cs typeface="Century Gothic"/>
                    <a:sym typeface="Century Gothic"/>
                  </a:rPr>
                  <a:t>Linfocitos Th17</a:t>
                </a:r>
                <a:endParaRPr/>
              </a:p>
            </p:txBody>
          </p:sp>
          <p:pic>
            <p:nvPicPr>
              <p:cNvPr id="1020" name="Google Shape;1020;p42" descr="\\znycfp2\ny dept\NY Bioscience\NOVARTIS\AIN457\PROGRAM (CROSS INDICATION)\Master slide deck\GHP visuals portfolio\GHP visuals portfolio\Cells\PNG files\Th17 Cell.png"/>
              <p:cNvPicPr preferRelativeResize="0"/>
              <p:nvPr/>
            </p:nvPicPr>
            <p:blipFill rotWithShape="1">
              <a:blip r:embed="rId7">
                <a:alphaModFix/>
              </a:blip>
              <a:srcRect/>
              <a:stretch/>
            </p:blipFill>
            <p:spPr>
              <a:xfrm>
                <a:off x="9122410" y="4484370"/>
                <a:ext cx="1313180" cy="850900"/>
              </a:xfrm>
              <a:prstGeom prst="rect">
                <a:avLst/>
              </a:prstGeom>
              <a:noFill/>
              <a:ln>
                <a:noFill/>
              </a:ln>
            </p:spPr>
          </p:pic>
        </p:grpSp>
        <p:cxnSp>
          <p:nvCxnSpPr>
            <p:cNvPr id="1021" name="Google Shape;1021;p42"/>
            <p:cNvCxnSpPr/>
            <p:nvPr/>
          </p:nvCxnSpPr>
          <p:spPr>
            <a:xfrm rot="10800000">
              <a:off x="10822940" y="4137025"/>
              <a:ext cx="0" cy="1483995"/>
            </a:xfrm>
            <a:prstGeom prst="straightConnector1">
              <a:avLst/>
            </a:prstGeom>
            <a:noFill/>
            <a:ln w="12700" cap="flat" cmpd="sng">
              <a:solidFill>
                <a:srgbClr val="833355"/>
              </a:solidFill>
              <a:prstDash val="solid"/>
              <a:round/>
              <a:headEnd type="none" w="sm" len="sm"/>
              <a:tailEnd type="triangle" w="med" len="med"/>
            </a:ln>
          </p:spPr>
        </p:cxnSp>
        <p:pic>
          <p:nvPicPr>
            <p:cNvPr id="1022" name="Google Shape;1022;p42" descr="\\znycfp2\ny dept\NY Bioscience\NOVARTIS\AIN457\PROGRAM (CROSS INDICATION)\Master slide deck\GHP visuals portfolio\GHP visuals portfolio\Cells\PNG files\Macrophage.png"/>
            <p:cNvPicPr preferRelativeResize="0"/>
            <p:nvPr/>
          </p:nvPicPr>
          <p:blipFill rotWithShape="1">
            <a:blip r:embed="rId8">
              <a:alphaModFix/>
            </a:blip>
            <a:srcRect/>
            <a:stretch/>
          </p:blipFill>
          <p:spPr>
            <a:xfrm>
              <a:off x="3620770" y="3453130"/>
              <a:ext cx="524510" cy="422275"/>
            </a:xfrm>
            <a:prstGeom prst="rect">
              <a:avLst/>
            </a:prstGeom>
            <a:noFill/>
            <a:ln>
              <a:noFill/>
            </a:ln>
          </p:spPr>
        </p:pic>
        <p:pic>
          <p:nvPicPr>
            <p:cNvPr id="1023" name="Google Shape;1023;p42" descr="\\znycfp2\ny dept\NY Bioscience\NOVARTIS\AIN457\PROGRAM (CROSS INDICATION)\Master slide deck\GHP visuals portfolio\GHP visuals portfolio\Cells\PNG files\Neutrophil.png"/>
            <p:cNvPicPr preferRelativeResize="0"/>
            <p:nvPr/>
          </p:nvPicPr>
          <p:blipFill rotWithShape="1">
            <a:blip r:embed="rId9">
              <a:alphaModFix/>
            </a:blip>
            <a:srcRect/>
            <a:stretch/>
          </p:blipFill>
          <p:spPr>
            <a:xfrm>
              <a:off x="3550285" y="4056380"/>
              <a:ext cx="659130" cy="427990"/>
            </a:xfrm>
            <a:prstGeom prst="rect">
              <a:avLst/>
            </a:prstGeom>
            <a:noFill/>
            <a:ln>
              <a:noFill/>
            </a:ln>
          </p:spPr>
        </p:pic>
        <p:pic>
          <p:nvPicPr>
            <p:cNvPr id="1024" name="Google Shape;1024;p42" descr="\\Znycfp2\ny dept\NY Bioscience\NOVARTIS\AIN457\PROGRAM (CROSS INDICATION)\Master slide deck\Files from Audra\GHP Powerpoint visuals portfolio_22Jan13\Cells\Gamma Delta T Cell smaller.tif"/>
            <p:cNvPicPr preferRelativeResize="0"/>
            <p:nvPr/>
          </p:nvPicPr>
          <p:blipFill rotWithShape="1">
            <a:blip r:embed="rId10">
              <a:alphaModFix/>
            </a:blip>
            <a:srcRect/>
            <a:stretch/>
          </p:blipFill>
          <p:spPr>
            <a:xfrm>
              <a:off x="3521075" y="4731385"/>
              <a:ext cx="725805" cy="470535"/>
            </a:xfrm>
            <a:prstGeom prst="rect">
              <a:avLst/>
            </a:prstGeom>
            <a:noFill/>
            <a:ln>
              <a:noFill/>
            </a:ln>
          </p:spPr>
        </p:pic>
        <p:sp>
          <p:nvSpPr>
            <p:cNvPr id="1025" name="Google Shape;1025;p42"/>
            <p:cNvSpPr/>
            <p:nvPr/>
          </p:nvSpPr>
          <p:spPr>
            <a:xfrm>
              <a:off x="3461385" y="3846830"/>
              <a:ext cx="829945" cy="2463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Macrófagos y mastocitos</a:t>
              </a:r>
              <a:endParaRPr/>
            </a:p>
          </p:txBody>
        </p:sp>
        <p:sp>
          <p:nvSpPr>
            <p:cNvPr id="1026" name="Google Shape;1026;p42"/>
            <p:cNvSpPr/>
            <p:nvPr/>
          </p:nvSpPr>
          <p:spPr>
            <a:xfrm>
              <a:off x="3377565" y="4480560"/>
              <a:ext cx="930910" cy="1231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Neutrófilos</a:t>
              </a:r>
              <a:endParaRPr/>
            </a:p>
          </p:txBody>
        </p:sp>
        <p:sp>
          <p:nvSpPr>
            <p:cNvPr id="1027" name="Google Shape;1027;p42"/>
            <p:cNvSpPr/>
            <p:nvPr/>
          </p:nvSpPr>
          <p:spPr>
            <a:xfrm>
              <a:off x="3030220" y="5232400"/>
              <a:ext cx="1703070" cy="1231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Células linfoides innatas</a:t>
              </a:r>
              <a:endParaRPr/>
            </a:p>
          </p:txBody>
        </p:sp>
        <p:cxnSp>
          <p:nvCxnSpPr>
            <p:cNvPr id="1028" name="Google Shape;1028;p42"/>
            <p:cNvCxnSpPr>
              <a:stCxn id="1029" idx="3"/>
            </p:cNvCxnSpPr>
            <p:nvPr/>
          </p:nvCxnSpPr>
          <p:spPr>
            <a:xfrm rot="10800000" flipH="1">
              <a:off x="2466340" y="1847403"/>
              <a:ext cx="1761000" cy="318900"/>
            </a:xfrm>
            <a:prstGeom prst="straightConnector1">
              <a:avLst/>
            </a:prstGeom>
            <a:noFill/>
            <a:ln w="12700" cap="flat" cmpd="sng">
              <a:solidFill>
                <a:schemeClr val="dk1"/>
              </a:solidFill>
              <a:prstDash val="solid"/>
              <a:round/>
              <a:headEnd type="none" w="sm" len="sm"/>
              <a:tailEnd type="triangle" w="med" len="med"/>
            </a:ln>
          </p:spPr>
        </p:cxnSp>
        <p:cxnSp>
          <p:nvCxnSpPr>
            <p:cNvPr id="1030" name="Google Shape;1030;p42"/>
            <p:cNvCxnSpPr/>
            <p:nvPr/>
          </p:nvCxnSpPr>
          <p:spPr>
            <a:xfrm>
              <a:off x="3377565" y="3663950"/>
              <a:ext cx="0" cy="1366520"/>
            </a:xfrm>
            <a:prstGeom prst="straightConnector1">
              <a:avLst/>
            </a:prstGeom>
            <a:noFill/>
            <a:ln w="12700" cap="flat" cmpd="sng">
              <a:solidFill>
                <a:srgbClr val="0070C0"/>
              </a:solidFill>
              <a:prstDash val="solid"/>
              <a:round/>
              <a:headEnd type="none" w="sm" len="sm"/>
              <a:tailEnd type="none" w="sm" len="sm"/>
            </a:ln>
          </p:spPr>
        </p:cxnSp>
        <p:sp>
          <p:nvSpPr>
            <p:cNvPr id="1031" name="Google Shape;1031;p42"/>
            <p:cNvSpPr/>
            <p:nvPr/>
          </p:nvSpPr>
          <p:spPr>
            <a:xfrm rot="-10282325">
              <a:off x="2766695" y="2990850"/>
              <a:ext cx="1630680" cy="1412875"/>
            </a:xfrm>
            <a:prstGeom prst="arc">
              <a:avLst>
                <a:gd name="adj1" fmla="val 16799473"/>
                <a:gd name="adj2" fmla="val 3137848"/>
              </a:avLst>
            </a:prstGeom>
            <a:noFill/>
            <a:ln w="12700" cap="flat" cmpd="sng">
              <a:solidFill>
                <a:srgbClr val="833355"/>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cxnSp>
          <p:nvCxnSpPr>
            <p:cNvPr id="1032" name="Google Shape;1032;p42"/>
            <p:cNvCxnSpPr/>
            <p:nvPr/>
          </p:nvCxnSpPr>
          <p:spPr>
            <a:xfrm rot="10800000" flipH="1">
              <a:off x="3468370" y="2369820"/>
              <a:ext cx="889000" cy="458470"/>
            </a:xfrm>
            <a:prstGeom prst="straightConnector1">
              <a:avLst/>
            </a:prstGeom>
            <a:noFill/>
            <a:ln w="12700" cap="flat" cmpd="sng">
              <a:solidFill>
                <a:srgbClr val="833355"/>
              </a:solidFill>
              <a:prstDash val="solid"/>
              <a:round/>
              <a:headEnd type="none" w="sm" len="sm"/>
              <a:tailEnd type="triangle" w="med" len="med"/>
            </a:ln>
          </p:spPr>
        </p:cxnSp>
        <p:pic>
          <p:nvPicPr>
            <p:cNvPr id="1033" name="Google Shape;1033;p42" descr="\\znycfp2\ny dept\NY Bioscience\NOVARTIS\AIN457\PROGRAM (CROSS INDICATION)\Master slide deck\GHP visuals portfolio\GHP visuals portfolio\Cells\PNG files\Keratinocytes.png"/>
            <p:cNvPicPr preferRelativeResize="0"/>
            <p:nvPr/>
          </p:nvPicPr>
          <p:blipFill rotWithShape="1">
            <a:blip r:embed="rId11">
              <a:alphaModFix/>
            </a:blip>
            <a:srcRect/>
            <a:stretch/>
          </p:blipFill>
          <p:spPr>
            <a:xfrm>
              <a:off x="4408170" y="1426210"/>
              <a:ext cx="1073150" cy="651510"/>
            </a:xfrm>
            <a:prstGeom prst="rect">
              <a:avLst/>
            </a:prstGeom>
            <a:noFill/>
            <a:ln>
              <a:noFill/>
            </a:ln>
          </p:spPr>
        </p:pic>
        <p:sp>
          <p:nvSpPr>
            <p:cNvPr id="1034" name="Google Shape;1034;p42"/>
            <p:cNvSpPr/>
            <p:nvPr/>
          </p:nvSpPr>
          <p:spPr>
            <a:xfrm>
              <a:off x="4377055" y="2153285"/>
              <a:ext cx="1205865" cy="1536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000"/>
                <a:buFont typeface="Century Gothic"/>
                <a:buNone/>
              </a:pPr>
              <a:r>
                <a:rPr lang="es-ES" sz="1000" b="1" cap="none">
                  <a:solidFill>
                    <a:srgbClr val="002060"/>
                  </a:solidFill>
                  <a:latin typeface="Century Gothic"/>
                  <a:ea typeface="Century Gothic"/>
                  <a:cs typeface="Century Gothic"/>
                  <a:sym typeface="Century Gothic"/>
                </a:rPr>
                <a:t>Queratinocitos</a:t>
              </a:r>
              <a:endParaRPr/>
            </a:p>
          </p:txBody>
        </p:sp>
        <p:sp>
          <p:nvSpPr>
            <p:cNvPr id="1035" name="Google Shape;1035;p42"/>
            <p:cNvSpPr/>
            <p:nvPr/>
          </p:nvSpPr>
          <p:spPr>
            <a:xfrm>
              <a:off x="3895090" y="2625725"/>
              <a:ext cx="2218690" cy="2152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Citoquinas proinflamatorias, incluido TNF</a:t>
              </a:r>
              <a:endParaRPr/>
            </a:p>
          </p:txBody>
        </p:sp>
        <p:cxnSp>
          <p:nvCxnSpPr>
            <p:cNvPr id="1036" name="Google Shape;1036;p42"/>
            <p:cNvCxnSpPr/>
            <p:nvPr/>
          </p:nvCxnSpPr>
          <p:spPr>
            <a:xfrm>
              <a:off x="4980940" y="2362835"/>
              <a:ext cx="0" cy="300355"/>
            </a:xfrm>
            <a:prstGeom prst="straightConnector1">
              <a:avLst/>
            </a:prstGeom>
            <a:noFill/>
            <a:ln w="12700" cap="flat" cmpd="sng">
              <a:solidFill>
                <a:srgbClr val="833355"/>
              </a:solidFill>
              <a:prstDash val="solid"/>
              <a:round/>
              <a:headEnd type="none" w="sm" len="sm"/>
              <a:tailEnd type="triangle" w="med" len="med"/>
            </a:ln>
          </p:spPr>
        </p:cxnSp>
        <p:sp>
          <p:nvSpPr>
            <p:cNvPr id="1037" name="Google Shape;1037;p42"/>
            <p:cNvSpPr/>
            <p:nvPr/>
          </p:nvSpPr>
          <p:spPr>
            <a:xfrm rot="-5400000" flipH="1">
              <a:off x="4890135" y="2625090"/>
              <a:ext cx="922020" cy="782955"/>
            </a:xfrm>
            <a:prstGeom prst="arc">
              <a:avLst>
                <a:gd name="adj1" fmla="val 16463618"/>
                <a:gd name="adj2" fmla="val 0"/>
              </a:avLst>
            </a:prstGeom>
            <a:noFill/>
            <a:ln w="12700" cap="flat" cmpd="sng">
              <a:solidFill>
                <a:srgbClr val="833355"/>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1038" name="Google Shape;1038;p42"/>
            <p:cNvSpPr/>
            <p:nvPr/>
          </p:nvSpPr>
          <p:spPr>
            <a:xfrm rot="5400000">
              <a:off x="3517900" y="2222500"/>
              <a:ext cx="1301115" cy="1581785"/>
            </a:xfrm>
            <a:prstGeom prst="arc">
              <a:avLst>
                <a:gd name="adj1" fmla="val 16200000"/>
                <a:gd name="adj2" fmla="val 0"/>
              </a:avLst>
            </a:prstGeom>
            <a:noFill/>
            <a:ln w="12700" cap="flat" cmpd="sng">
              <a:solidFill>
                <a:srgbClr val="833355"/>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sp>
          <p:nvSpPr>
            <p:cNvPr id="1039" name="Google Shape;1039;p42"/>
            <p:cNvSpPr/>
            <p:nvPr/>
          </p:nvSpPr>
          <p:spPr>
            <a:xfrm rot="5400000">
              <a:off x="2991485" y="2252345"/>
              <a:ext cx="2381250" cy="1555115"/>
            </a:xfrm>
            <a:prstGeom prst="arc">
              <a:avLst>
                <a:gd name="adj1" fmla="val 16144567"/>
                <a:gd name="adj2" fmla="val 0"/>
              </a:avLst>
            </a:prstGeom>
            <a:noFill/>
            <a:ln w="12700" cap="flat" cmpd="sng">
              <a:solidFill>
                <a:srgbClr val="833355"/>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alibri"/>
                <a:ea typeface="Calibri"/>
                <a:cs typeface="Calibri"/>
                <a:sym typeface="Calibri"/>
              </a:endParaRPr>
            </a:p>
          </p:txBody>
        </p:sp>
        <p:grpSp>
          <p:nvGrpSpPr>
            <p:cNvPr id="1040" name="Google Shape;1040;p42"/>
            <p:cNvGrpSpPr/>
            <p:nvPr/>
          </p:nvGrpSpPr>
          <p:grpSpPr>
            <a:xfrm>
              <a:off x="1256030" y="5420360"/>
              <a:ext cx="2725420" cy="533400"/>
              <a:chOff x="1256030" y="5420360"/>
              <a:chExt cx="2725420" cy="533400"/>
            </a:xfrm>
          </p:grpSpPr>
          <p:cxnSp>
            <p:nvCxnSpPr>
              <p:cNvPr id="1041" name="Google Shape;1041;p42"/>
              <p:cNvCxnSpPr/>
              <p:nvPr/>
            </p:nvCxnSpPr>
            <p:spPr>
              <a:xfrm>
                <a:off x="1256030" y="5629910"/>
                <a:ext cx="302895" cy="0"/>
              </a:xfrm>
              <a:prstGeom prst="straightConnector1">
                <a:avLst/>
              </a:prstGeom>
              <a:noFill/>
              <a:ln w="38100" cap="flat" cmpd="sng">
                <a:solidFill>
                  <a:srgbClr val="833355"/>
                </a:solidFill>
                <a:prstDash val="solid"/>
                <a:round/>
                <a:headEnd type="none" w="sm" len="sm"/>
                <a:tailEnd type="none" w="sm" len="sm"/>
              </a:ln>
            </p:spPr>
          </p:cxnSp>
          <p:sp>
            <p:nvSpPr>
              <p:cNvPr id="1042" name="Google Shape;1042;p42"/>
              <p:cNvSpPr/>
              <p:nvPr/>
            </p:nvSpPr>
            <p:spPr>
              <a:xfrm>
                <a:off x="1567180" y="5420360"/>
                <a:ext cx="2414270" cy="3124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cap="none">
                    <a:solidFill>
                      <a:srgbClr val="595959"/>
                    </a:solidFill>
                    <a:latin typeface="Century Gothic"/>
                    <a:ea typeface="Century Gothic"/>
                    <a:cs typeface="Century Gothic"/>
                    <a:sym typeface="Century Gothic"/>
                  </a:rPr>
                  <a:t>Señalización proinflamatoria</a:t>
                </a:r>
                <a:endParaRPr/>
              </a:p>
            </p:txBody>
          </p:sp>
          <p:cxnSp>
            <p:nvCxnSpPr>
              <p:cNvPr id="1043" name="Google Shape;1043;p42"/>
              <p:cNvCxnSpPr/>
              <p:nvPr/>
            </p:nvCxnSpPr>
            <p:spPr>
              <a:xfrm>
                <a:off x="1256030" y="5846445"/>
                <a:ext cx="302895" cy="0"/>
              </a:xfrm>
              <a:prstGeom prst="straightConnector1">
                <a:avLst/>
              </a:prstGeom>
              <a:noFill/>
              <a:ln w="38100" cap="flat" cmpd="sng">
                <a:solidFill>
                  <a:srgbClr val="9796CF"/>
                </a:solidFill>
                <a:prstDash val="solid"/>
                <a:round/>
                <a:headEnd type="none" w="sm" len="sm"/>
                <a:tailEnd type="none" w="sm" len="sm"/>
              </a:ln>
            </p:spPr>
          </p:cxnSp>
          <p:sp>
            <p:nvSpPr>
              <p:cNvPr id="1044" name="Google Shape;1044;p42"/>
              <p:cNvSpPr/>
              <p:nvPr/>
            </p:nvSpPr>
            <p:spPr>
              <a:xfrm>
                <a:off x="1567180" y="5641340"/>
                <a:ext cx="1908175" cy="3124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cap="none">
                    <a:solidFill>
                      <a:srgbClr val="595959"/>
                    </a:solidFill>
                    <a:latin typeface="Century Gothic"/>
                    <a:ea typeface="Century Gothic"/>
                    <a:cs typeface="Century Gothic"/>
                    <a:sym typeface="Century Gothic"/>
                  </a:rPr>
                  <a:t>Diferenciación celular</a:t>
                </a:r>
                <a:endParaRPr/>
              </a:p>
            </p:txBody>
          </p:sp>
        </p:grpSp>
        <p:sp>
          <p:nvSpPr>
            <p:cNvPr id="1045" name="Google Shape;1045;p42"/>
            <p:cNvSpPr/>
            <p:nvPr/>
          </p:nvSpPr>
          <p:spPr>
            <a:xfrm>
              <a:off x="1377950" y="1701800"/>
              <a:ext cx="1019810" cy="231140"/>
            </a:xfrm>
            <a:prstGeom prst="rect">
              <a:avLst/>
            </a:prstGeom>
            <a:noFill/>
            <a:ln w="9525" cap="flat" cmpd="sng">
              <a:solidFill>
                <a:srgbClr val="03819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900"/>
                <a:buFont typeface="Century Gothic"/>
                <a:buNone/>
              </a:pPr>
              <a:r>
                <a:rPr lang="es-ES" sz="900" b="1" cap="none">
                  <a:solidFill>
                    <a:srgbClr val="002060"/>
                  </a:solidFill>
                  <a:latin typeface="Century Gothic"/>
                  <a:ea typeface="Century Gothic"/>
                  <a:cs typeface="Century Gothic"/>
                  <a:sym typeface="Century Gothic"/>
                </a:rPr>
                <a:t>GENOTIPO</a:t>
              </a:r>
              <a:endParaRPr/>
            </a:p>
          </p:txBody>
        </p:sp>
        <p:sp>
          <p:nvSpPr>
            <p:cNvPr id="1029" name="Google Shape;1029;p42"/>
            <p:cNvSpPr/>
            <p:nvPr/>
          </p:nvSpPr>
          <p:spPr>
            <a:xfrm>
              <a:off x="1226820" y="2027555"/>
              <a:ext cx="1239520" cy="277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Century Gothic"/>
                <a:buNone/>
              </a:pPr>
              <a:r>
                <a:rPr lang="es-ES" sz="1200" b="1" cap="none">
                  <a:solidFill>
                    <a:srgbClr val="002060"/>
                  </a:solidFill>
                  <a:latin typeface="Century Gothic"/>
                  <a:ea typeface="Century Gothic"/>
                  <a:cs typeface="Century Gothic"/>
                  <a:sym typeface="Century Gothic"/>
                </a:rPr>
                <a:t>Desencadena</a:t>
              </a:r>
              <a:endParaRPr/>
            </a:p>
          </p:txBody>
        </p:sp>
        <p:sp>
          <p:nvSpPr>
            <p:cNvPr id="1046" name="Google Shape;1046;p42"/>
            <p:cNvSpPr/>
            <p:nvPr/>
          </p:nvSpPr>
          <p:spPr>
            <a:xfrm>
              <a:off x="1148080" y="2582545"/>
              <a:ext cx="1517015" cy="1270000"/>
            </a:xfrm>
            <a:prstGeom prst="rect">
              <a:avLst/>
            </a:prstGeom>
            <a:noFill/>
            <a:ln w="9525" cap="flat" cmpd="sng">
              <a:solidFill>
                <a:srgbClr val="03819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Century Gothic"/>
                <a:buNone/>
              </a:pPr>
              <a:r>
                <a:rPr lang="es-ES" sz="900" b="1" cap="none">
                  <a:solidFill>
                    <a:srgbClr val="000000"/>
                  </a:solidFill>
                  <a:latin typeface="Century Gothic"/>
                  <a:ea typeface="Century Gothic"/>
                  <a:cs typeface="Century Gothic"/>
                  <a:sym typeface="Century Gothic"/>
                </a:rPr>
                <a:t>AMBIENTE</a:t>
              </a:r>
              <a:endParaRPr/>
            </a:p>
            <a:p>
              <a:pPr marL="0" marR="0" lvl="0" indent="0" algn="ctr" rtl="0">
                <a:lnSpc>
                  <a:spcPct val="100000"/>
                </a:lnSpc>
                <a:spcBef>
                  <a:spcPts val="0"/>
                </a:spcBef>
                <a:spcAft>
                  <a:spcPts val="0"/>
                </a:spcAft>
                <a:buClr>
                  <a:schemeClr val="dk1"/>
                </a:buClr>
                <a:buSzPts val="700"/>
                <a:buFont typeface="Calibri"/>
                <a:buNone/>
              </a:pPr>
              <a:endParaRPr sz="700" b="1" cap="none">
                <a:solidFill>
                  <a:srgbClr val="000000"/>
                </a:solidFill>
                <a:latin typeface="Century Gothic"/>
                <a:ea typeface="Century Gothic"/>
                <a:cs typeface="Century Gothic"/>
                <a:sym typeface="Century Gothic"/>
              </a:endParaRPr>
            </a:p>
            <a:p>
              <a:pPr marL="0" marR="0" lvl="0" indent="0" algn="ctr" rtl="0">
                <a:lnSpc>
                  <a:spcPct val="183333"/>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p:txBody>
        </p:sp>
        <p:pic>
          <p:nvPicPr>
            <p:cNvPr id="1047" name="Google Shape;1047;p42"/>
            <p:cNvPicPr preferRelativeResize="0"/>
            <p:nvPr/>
          </p:nvPicPr>
          <p:blipFill rotWithShape="1">
            <a:blip r:embed="rId12">
              <a:alphaModFix/>
            </a:blip>
            <a:srcRect l="19110" t="39970" r="26810" b="17109"/>
            <a:stretch/>
          </p:blipFill>
          <p:spPr>
            <a:xfrm>
              <a:off x="1906270" y="2849245"/>
              <a:ext cx="683895" cy="755650"/>
            </a:xfrm>
            <a:prstGeom prst="rect">
              <a:avLst/>
            </a:prstGeom>
            <a:noFill/>
            <a:ln>
              <a:noFill/>
            </a:ln>
          </p:spPr>
        </p:pic>
        <p:pic>
          <p:nvPicPr>
            <p:cNvPr id="1048" name="Google Shape;1048;p42"/>
            <p:cNvPicPr preferRelativeResize="0"/>
            <p:nvPr/>
          </p:nvPicPr>
          <p:blipFill rotWithShape="1">
            <a:blip r:embed="rId13">
              <a:alphaModFix/>
            </a:blip>
            <a:srcRect l="15660" b="17860"/>
            <a:stretch/>
          </p:blipFill>
          <p:spPr>
            <a:xfrm>
              <a:off x="1240790" y="2849245"/>
              <a:ext cx="665480" cy="480060"/>
            </a:xfrm>
            <a:prstGeom prst="rect">
              <a:avLst/>
            </a:prstGeom>
            <a:noFill/>
            <a:ln>
              <a:noFill/>
            </a:ln>
          </p:spPr>
        </p:pic>
        <p:pic>
          <p:nvPicPr>
            <p:cNvPr id="1049" name="Google Shape;1049;p42"/>
            <p:cNvPicPr preferRelativeResize="0"/>
            <p:nvPr/>
          </p:nvPicPr>
          <p:blipFill rotWithShape="1">
            <a:blip r:embed="rId14">
              <a:alphaModFix/>
            </a:blip>
            <a:srcRect l="50000" t="47610" b="39290"/>
            <a:stretch/>
          </p:blipFill>
          <p:spPr>
            <a:xfrm>
              <a:off x="1240790" y="3331210"/>
              <a:ext cx="665480" cy="273685"/>
            </a:xfrm>
            <a:prstGeom prst="rect">
              <a:avLst/>
            </a:prstGeom>
            <a:noFill/>
            <a:ln>
              <a:noFill/>
            </a:ln>
          </p:spPr>
        </p:pic>
        <p:sp>
          <p:nvSpPr>
            <p:cNvPr id="1050" name="Google Shape;1050;p42"/>
            <p:cNvSpPr/>
            <p:nvPr/>
          </p:nvSpPr>
          <p:spPr>
            <a:xfrm>
              <a:off x="1186815" y="2369820"/>
              <a:ext cx="1426210" cy="159385"/>
            </a:xfrm>
            <a:prstGeom prst="triangle">
              <a:avLst>
                <a:gd name="adj" fmla="val 50000"/>
              </a:avLst>
            </a:prstGeom>
            <a:gradFill>
              <a:gsLst>
                <a:gs pos="0">
                  <a:srgbClr val="DC2B59"/>
                </a:gs>
                <a:gs pos="50000">
                  <a:srgbClr val="ED7D31">
                    <a:alpha val="60000"/>
                  </a:srgbClr>
                </a:gs>
                <a:gs pos="100000">
                  <a:srgbClr val="F68F0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cap="none">
                <a:solidFill>
                  <a:srgbClr val="FFFFFF"/>
                </a:solidFill>
                <a:latin typeface="Calibri"/>
                <a:ea typeface="Calibri"/>
                <a:cs typeface="Calibri"/>
                <a:sym typeface="Calibri"/>
              </a:endParaRPr>
            </a:p>
          </p:txBody>
        </p:sp>
        <p:sp>
          <p:nvSpPr>
            <p:cNvPr id="1051" name="Google Shape;1051;p42"/>
            <p:cNvSpPr/>
            <p:nvPr/>
          </p:nvSpPr>
          <p:spPr>
            <a:xfrm rot="10800000">
              <a:off x="1141095" y="1980565"/>
              <a:ext cx="1517650" cy="127635"/>
            </a:xfrm>
            <a:prstGeom prst="triangle">
              <a:avLst>
                <a:gd name="adj" fmla="val 50000"/>
              </a:avLst>
            </a:prstGeom>
            <a:gradFill>
              <a:gsLst>
                <a:gs pos="0">
                  <a:srgbClr val="DC2B59"/>
                </a:gs>
                <a:gs pos="50000">
                  <a:srgbClr val="ED7D31">
                    <a:alpha val="60000"/>
                  </a:srgbClr>
                </a:gs>
                <a:gs pos="100000">
                  <a:srgbClr val="F68F0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cap="none">
                <a:solidFill>
                  <a:srgbClr val="FFFFFF"/>
                </a:solidFill>
                <a:latin typeface="Calibri"/>
                <a:ea typeface="Calibri"/>
                <a:cs typeface="Calibri"/>
                <a:sym typeface="Calibri"/>
              </a:endParaRPr>
            </a:p>
          </p:txBody>
        </p:sp>
        <p:sp>
          <p:nvSpPr>
            <p:cNvPr id="1052" name="Google Shape;1052;p42"/>
            <p:cNvSpPr/>
            <p:nvPr/>
          </p:nvSpPr>
          <p:spPr>
            <a:xfrm>
              <a:off x="9238615" y="2770505"/>
              <a:ext cx="1311910" cy="3473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b="1" cap="none">
                  <a:solidFill>
                    <a:srgbClr val="000000"/>
                  </a:solidFill>
                  <a:latin typeface="Century Gothic"/>
                  <a:ea typeface="Century Gothic"/>
                  <a:cs typeface="Century Gothic"/>
                  <a:sym typeface="Century Gothic"/>
                </a:rPr>
                <a:t>IL-17A</a:t>
              </a:r>
              <a:endParaRPr/>
            </a:p>
          </p:txBody>
        </p:sp>
        <p:sp>
          <p:nvSpPr>
            <p:cNvPr id="1053" name="Google Shape;1053;p42"/>
            <p:cNvSpPr/>
            <p:nvPr/>
          </p:nvSpPr>
          <p:spPr>
            <a:xfrm>
              <a:off x="2886710" y="2805430"/>
              <a:ext cx="1174115" cy="313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entury Gothic"/>
                <a:buNone/>
              </a:pPr>
              <a:r>
                <a:rPr lang="es-ES" sz="1200" b="1" cap="none">
                  <a:solidFill>
                    <a:srgbClr val="000000"/>
                  </a:solidFill>
                  <a:latin typeface="Century Gothic"/>
                  <a:ea typeface="Century Gothic"/>
                  <a:cs typeface="Century Gothic"/>
                  <a:sym typeface="Century Gothic"/>
                </a:rPr>
                <a:t>IL-17A</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43"/>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060" name="Google Shape;1060;p43"/>
          <p:cNvSpPr txBox="1">
            <a:spLocks noGrp="1"/>
          </p:cNvSpPr>
          <p:nvPr>
            <p:ph type="title"/>
          </p:nvPr>
        </p:nvSpPr>
        <p:spPr>
          <a:xfrm>
            <a:off x="1238225" y="2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Tipos de psoriasis</a:t>
            </a:r>
            <a:endParaRPr sz="4000" dirty="0">
              <a:solidFill>
                <a:srgbClr val="1F3864"/>
              </a:solidFill>
              <a:latin typeface="Montserrat"/>
              <a:ea typeface="Montserrat"/>
              <a:cs typeface="Montserrat"/>
              <a:sym typeface="Montserrat"/>
            </a:endParaRPr>
          </a:p>
        </p:txBody>
      </p:sp>
      <p:pic>
        <p:nvPicPr>
          <p:cNvPr id="1061" name="Google Shape;1061;p43"/>
          <p:cNvPicPr preferRelativeResize="0"/>
          <p:nvPr/>
        </p:nvPicPr>
        <p:blipFill rotWithShape="1">
          <a:blip r:embed="rId4">
            <a:alphaModFix/>
          </a:blip>
          <a:srcRect/>
          <a:stretch/>
        </p:blipFill>
        <p:spPr>
          <a:xfrm>
            <a:off x="1127984" y="1212514"/>
            <a:ext cx="2671275" cy="1502592"/>
          </a:xfrm>
          <a:prstGeom prst="rect">
            <a:avLst/>
          </a:prstGeom>
          <a:noFill/>
          <a:ln>
            <a:noFill/>
          </a:ln>
          <a:effectLst>
            <a:outerShdw blurRad="292100" dist="139700" dir="2700000" algn="tl" rotWithShape="0">
              <a:srgbClr val="333333">
                <a:alpha val="64705"/>
              </a:srgbClr>
            </a:outerShdw>
          </a:effectLst>
        </p:spPr>
      </p:pic>
      <p:pic>
        <p:nvPicPr>
          <p:cNvPr id="1062" name="Google Shape;1062;p43"/>
          <p:cNvPicPr preferRelativeResize="0"/>
          <p:nvPr/>
        </p:nvPicPr>
        <p:blipFill rotWithShape="1">
          <a:blip r:embed="rId5">
            <a:alphaModFix/>
          </a:blip>
          <a:srcRect/>
          <a:stretch/>
        </p:blipFill>
        <p:spPr>
          <a:xfrm>
            <a:off x="4757098" y="1207119"/>
            <a:ext cx="2671275" cy="1502592"/>
          </a:xfrm>
          <a:prstGeom prst="rect">
            <a:avLst/>
          </a:prstGeom>
          <a:noFill/>
          <a:ln>
            <a:noFill/>
          </a:ln>
          <a:effectLst>
            <a:outerShdw blurRad="292100" dist="139700" dir="2700000" algn="tl" rotWithShape="0">
              <a:srgbClr val="333333">
                <a:alpha val="64705"/>
              </a:srgbClr>
            </a:outerShdw>
          </a:effectLst>
        </p:spPr>
      </p:pic>
      <p:pic>
        <p:nvPicPr>
          <p:cNvPr id="1063" name="Google Shape;1063;p43"/>
          <p:cNvPicPr preferRelativeResize="0"/>
          <p:nvPr/>
        </p:nvPicPr>
        <p:blipFill rotWithShape="1">
          <a:blip r:embed="rId6">
            <a:alphaModFix/>
          </a:blip>
          <a:srcRect/>
          <a:stretch/>
        </p:blipFill>
        <p:spPr>
          <a:xfrm>
            <a:off x="1642809" y="3177706"/>
            <a:ext cx="1941167" cy="1941167"/>
          </a:xfrm>
          <a:prstGeom prst="rect">
            <a:avLst/>
          </a:prstGeom>
          <a:noFill/>
          <a:ln>
            <a:noFill/>
          </a:ln>
          <a:effectLst>
            <a:outerShdw blurRad="292100" dist="139700" dir="2700000" algn="tl" rotWithShape="0">
              <a:srgbClr val="333333">
                <a:alpha val="64705"/>
              </a:srgbClr>
            </a:outerShdw>
          </a:effectLst>
        </p:spPr>
      </p:pic>
      <p:pic>
        <p:nvPicPr>
          <p:cNvPr id="1064" name="Google Shape;1064;p43"/>
          <p:cNvPicPr preferRelativeResize="0"/>
          <p:nvPr/>
        </p:nvPicPr>
        <p:blipFill rotWithShape="1">
          <a:blip r:embed="rId7">
            <a:alphaModFix/>
          </a:blip>
          <a:srcRect r="25578"/>
          <a:stretch/>
        </p:blipFill>
        <p:spPr>
          <a:xfrm rot="5400000">
            <a:off x="5010056" y="3194705"/>
            <a:ext cx="1926175" cy="1941166"/>
          </a:xfrm>
          <a:prstGeom prst="rect">
            <a:avLst/>
          </a:prstGeom>
          <a:noFill/>
          <a:ln>
            <a:noFill/>
          </a:ln>
          <a:effectLst>
            <a:outerShdw blurRad="292100" dist="139700" dir="2700000" algn="tl" rotWithShape="0">
              <a:srgbClr val="333333">
                <a:alpha val="64705"/>
              </a:srgbClr>
            </a:outerShdw>
          </a:effectLst>
        </p:spPr>
      </p:pic>
      <p:pic>
        <p:nvPicPr>
          <p:cNvPr id="1065" name="Google Shape;1065;p43"/>
          <p:cNvPicPr preferRelativeResize="0"/>
          <p:nvPr/>
        </p:nvPicPr>
        <p:blipFill rotWithShape="1">
          <a:blip r:embed="rId8">
            <a:alphaModFix/>
          </a:blip>
          <a:srcRect l="21183" r="7552"/>
          <a:stretch/>
        </p:blipFill>
        <p:spPr>
          <a:xfrm>
            <a:off x="8287145" y="3202199"/>
            <a:ext cx="2430853" cy="1918707"/>
          </a:xfrm>
          <a:prstGeom prst="rect">
            <a:avLst/>
          </a:prstGeom>
          <a:noFill/>
          <a:ln>
            <a:noFill/>
          </a:ln>
          <a:effectLst>
            <a:outerShdw blurRad="292100" dist="139700" dir="2700000" algn="tl" rotWithShape="0">
              <a:srgbClr val="333333">
                <a:alpha val="64705"/>
              </a:srgbClr>
            </a:outerShdw>
          </a:effectLst>
        </p:spPr>
      </p:pic>
      <p:sp>
        <p:nvSpPr>
          <p:cNvPr id="1066" name="Google Shape;1066;p43"/>
          <p:cNvSpPr txBox="1"/>
          <p:nvPr/>
        </p:nvSpPr>
        <p:spPr>
          <a:xfrm>
            <a:off x="2114596" y="2789238"/>
            <a:ext cx="28422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Placas</a:t>
            </a:r>
            <a:endParaRPr/>
          </a:p>
        </p:txBody>
      </p:sp>
      <p:sp>
        <p:nvSpPr>
          <p:cNvPr id="1067" name="Google Shape;1067;p43"/>
          <p:cNvSpPr txBox="1"/>
          <p:nvPr/>
        </p:nvSpPr>
        <p:spPr>
          <a:xfrm>
            <a:off x="5836999" y="2789238"/>
            <a:ext cx="28422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Gotas</a:t>
            </a:r>
            <a:endParaRPr/>
          </a:p>
        </p:txBody>
      </p:sp>
      <p:sp>
        <p:nvSpPr>
          <p:cNvPr id="1068" name="Google Shape;1068;p43"/>
          <p:cNvSpPr txBox="1"/>
          <p:nvPr/>
        </p:nvSpPr>
        <p:spPr>
          <a:xfrm>
            <a:off x="2160348" y="5335476"/>
            <a:ext cx="28422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Inversa</a:t>
            </a:r>
            <a:endParaRPr/>
          </a:p>
        </p:txBody>
      </p:sp>
      <p:sp>
        <p:nvSpPr>
          <p:cNvPr id="1069" name="Google Shape;1069;p43"/>
          <p:cNvSpPr txBox="1"/>
          <p:nvPr/>
        </p:nvSpPr>
        <p:spPr>
          <a:xfrm>
            <a:off x="5460366" y="5333823"/>
            <a:ext cx="28422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Pustulosa</a:t>
            </a:r>
            <a:endParaRPr/>
          </a:p>
        </p:txBody>
      </p:sp>
      <p:sp>
        <p:nvSpPr>
          <p:cNvPr id="1070" name="Google Shape;1070;p43"/>
          <p:cNvSpPr txBox="1"/>
          <p:nvPr/>
        </p:nvSpPr>
        <p:spPr>
          <a:xfrm>
            <a:off x="8359022" y="5330517"/>
            <a:ext cx="28422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Onicopatía psoriásica</a:t>
            </a:r>
            <a:endParaRPr/>
          </a:p>
        </p:txBody>
      </p:sp>
      <p:pic>
        <p:nvPicPr>
          <p:cNvPr id="1071" name="Google Shape;1071;p43"/>
          <p:cNvPicPr preferRelativeResize="0"/>
          <p:nvPr/>
        </p:nvPicPr>
        <p:blipFill rotWithShape="1">
          <a:blip r:embed="rId9">
            <a:alphaModFix/>
          </a:blip>
          <a:srcRect/>
          <a:stretch/>
        </p:blipFill>
        <p:spPr>
          <a:xfrm>
            <a:off x="8338912" y="1191362"/>
            <a:ext cx="2614863" cy="1528787"/>
          </a:xfrm>
          <a:prstGeom prst="rect">
            <a:avLst/>
          </a:prstGeom>
          <a:noFill/>
          <a:ln>
            <a:noFill/>
          </a:ln>
          <a:effectLst>
            <a:outerShdw blurRad="292100" dist="139700" dir="2700000" algn="tl" rotWithShape="0">
              <a:srgbClr val="333333">
                <a:alpha val="64705"/>
              </a:srgbClr>
            </a:outerShdw>
          </a:effectLst>
        </p:spPr>
      </p:pic>
      <p:sp>
        <p:nvSpPr>
          <p:cNvPr id="1072" name="Google Shape;1072;p43"/>
          <p:cNvSpPr txBox="1"/>
          <p:nvPr/>
        </p:nvSpPr>
        <p:spPr>
          <a:xfrm>
            <a:off x="8440606" y="2789238"/>
            <a:ext cx="28422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Montserrat Light"/>
                <a:ea typeface="Montserrat Light"/>
                <a:cs typeface="Montserrat Light"/>
                <a:sym typeface="Montserrat Light"/>
              </a:rPr>
              <a:t>Psoriasis eritrodérmica</a:t>
            </a:r>
            <a:endParaRPr/>
          </a:p>
        </p:txBody>
      </p:sp>
      <p:sp>
        <p:nvSpPr>
          <p:cNvPr id="1073" name="Google Shape;1073;p43"/>
          <p:cNvSpPr txBox="1"/>
          <p:nvPr/>
        </p:nvSpPr>
        <p:spPr>
          <a:xfrm>
            <a:off x="876250" y="6528646"/>
            <a:ext cx="716459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a:solidFill>
                  <a:schemeClr val="dk1"/>
                </a:solidFill>
                <a:latin typeface="Calibri"/>
                <a:ea typeface="Calibri"/>
                <a:cs typeface="Calibri"/>
                <a:sym typeface="Calibri"/>
              </a:rPr>
              <a:t>Todos los pacientes han dado su consentimiento al uso de las imágenes</a:t>
            </a:r>
            <a:endParaRPr sz="1200">
              <a:solidFill>
                <a:schemeClr val="dk1"/>
              </a:solidFill>
              <a:latin typeface="Calibri"/>
              <a:ea typeface="Calibri"/>
              <a:cs typeface="Calibri"/>
              <a:sym typeface="Calibri"/>
            </a:endParaRPr>
          </a:p>
        </p:txBody>
      </p:sp>
      <p:sp>
        <p:nvSpPr>
          <p:cNvPr id="1074" name="Google Shape;1074;p43"/>
          <p:cNvSpPr txBox="1"/>
          <p:nvPr/>
        </p:nvSpPr>
        <p:spPr>
          <a:xfrm>
            <a:off x="968505" y="5962368"/>
            <a:ext cx="1113124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Calibri"/>
                <a:ea typeface="Calibri"/>
                <a:cs typeface="Calibri"/>
                <a:sym typeface="Calibri"/>
              </a:rPr>
              <a:t>1. Garner KK, Hoy KDS, Carpenter AM. Psoriasis: recognition and management strategies. Am Fam Physician. 2023;108(6):562-73. 2. Raharja A, Mahil SK, Barker JN. Psoriasis: a brief overview. Clin Med (Lond). 2021;21(3):170-3. doi:10.7861/clinmed.2021-0257. 3. Raychaudhuri SK, Maverakis E, Raychaudhuri SP. Diagnosis and classification of psoriasis. Autoimmun Rev. 2014;13(4-5):490-5. doi:10.1016/j.autrev.2014.01.008. 4. Yang SF, Lin MH, Chou PC, et al. Genetics of generalized pustular psoriasis: current understanding and implications for future therapeutics. Genes. 2023;14(6):1297. doi:10.3390/genes14061297. 5. Twelves S, Mostafa A, Dand N, et al. Clinical and genetic differences between pustular psoriasis subtypes. J Allergy Clin Immunol. 2019;143(3):1021-6. doi:10.1016/j.jaci.2018.06.038. 6. Weigle N, McBane S. Psoriasis. Am Fam Physician. 2013;87(9):626-33.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44"/>
          <p:cNvPicPr preferRelativeResize="0"/>
          <p:nvPr/>
        </p:nvPicPr>
        <p:blipFill rotWithShape="1">
          <a:blip r:embed="rId3">
            <a:alphaModFix/>
          </a:blip>
          <a:srcRect/>
          <a:stretch/>
        </p:blipFill>
        <p:spPr>
          <a:xfrm>
            <a:off x="0" y="-8134"/>
            <a:ext cx="12191999" cy="6882493"/>
          </a:xfrm>
          <a:prstGeom prst="rect">
            <a:avLst/>
          </a:prstGeom>
          <a:noFill/>
          <a:ln>
            <a:noFill/>
          </a:ln>
        </p:spPr>
      </p:pic>
      <p:sp>
        <p:nvSpPr>
          <p:cNvPr id="1081" name="Google Shape;1081;p44"/>
          <p:cNvSpPr txBox="1">
            <a:spLocks noGrp="1"/>
          </p:cNvSpPr>
          <p:nvPr>
            <p:ph type="title"/>
          </p:nvPr>
        </p:nvSpPr>
        <p:spPr>
          <a:xfrm>
            <a:off x="1116981" y="253067"/>
            <a:ext cx="10515600" cy="1325563"/>
          </a:xfrm>
          <a:prstGeom prst="rect">
            <a:avLst/>
          </a:prstGeom>
          <a:noFill/>
          <a:ln>
            <a:noFill/>
          </a:ln>
        </p:spPr>
        <p:txBody>
          <a:bodyPr spcFirstLastPara="1" wrap="square" lIns="91425" tIns="45700" rIns="91425" bIns="45700" anchor="ctr" anchorCtr="0">
            <a:normAutofit/>
          </a:bodyPr>
          <a:lstStyle/>
          <a:p>
            <a:pPr>
              <a:buClr>
                <a:srgbClr val="1F3864"/>
              </a:buClr>
              <a:buSzPts val="4000"/>
              <a:buFont typeface="Montserrat"/>
            </a:pPr>
            <a:r>
              <a:rPr lang="es-ES" sz="4000" dirty="0">
                <a:solidFill>
                  <a:srgbClr val="1F3864"/>
                </a:solidFill>
                <a:latin typeface="Montserrat"/>
              </a:rPr>
              <a:t>PSORIASIS EN PLACAS</a:t>
            </a:r>
            <a:endParaRPr sz="4000" dirty="0">
              <a:solidFill>
                <a:srgbClr val="1F3864"/>
              </a:solidFill>
              <a:latin typeface="Montserrat"/>
            </a:endParaRPr>
          </a:p>
        </p:txBody>
      </p:sp>
      <p:sp>
        <p:nvSpPr>
          <p:cNvPr id="1082" name="Google Shape;1082;p44"/>
          <p:cNvSpPr/>
          <p:nvPr/>
        </p:nvSpPr>
        <p:spPr>
          <a:xfrm>
            <a:off x="923059" y="6207926"/>
            <a:ext cx="9743440" cy="7080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Fuente: adaptado de National Psoriasis Foundation. 2017. https://www.psoriasis.org/ (consultado en noviembre de 2017).</a:t>
            </a:r>
            <a:endParaRPr/>
          </a:p>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Fuente: adaptado de Diagnosis and classification of psoriasis. Autoimmunity Reviews 2014;13:490-5.</a:t>
            </a:r>
            <a:endParaRPr/>
          </a:p>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Fuente: adaptado de A brief summary of clinical types of psoriasis. North Clin Istanb 2016;3(1):79-82.</a:t>
            </a:r>
            <a:endParaRPr/>
          </a:p>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 </a:t>
            </a:r>
            <a:endParaRPr/>
          </a:p>
        </p:txBody>
      </p:sp>
      <p:sp>
        <p:nvSpPr>
          <p:cNvPr id="1083" name="Google Shape;1083;p44"/>
          <p:cNvSpPr/>
          <p:nvPr/>
        </p:nvSpPr>
        <p:spPr>
          <a:xfrm>
            <a:off x="4747895" y="4177665"/>
            <a:ext cx="1910080" cy="1551940"/>
          </a:xfrm>
          <a:prstGeom prst="roundRect">
            <a:avLst>
              <a:gd name="adj" fmla="val 16667"/>
            </a:avLst>
          </a:prstGeom>
          <a:solidFill>
            <a:srgbClr val="0067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sp>
        <p:nvSpPr>
          <p:cNvPr id="1084" name="Google Shape;1084;p44"/>
          <p:cNvSpPr/>
          <p:nvPr/>
        </p:nvSpPr>
        <p:spPr>
          <a:xfrm>
            <a:off x="1927860" y="1516567"/>
            <a:ext cx="1910080" cy="1912434"/>
          </a:xfrm>
          <a:prstGeom prst="roundRect">
            <a:avLst>
              <a:gd name="adj" fmla="val 16667"/>
            </a:avLst>
          </a:prstGeom>
          <a:solidFill>
            <a:srgbClr val="0067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sp>
        <p:nvSpPr>
          <p:cNvPr id="1085" name="Google Shape;1085;p44"/>
          <p:cNvSpPr/>
          <p:nvPr/>
        </p:nvSpPr>
        <p:spPr>
          <a:xfrm>
            <a:off x="4918075" y="4181475"/>
            <a:ext cx="6435725" cy="1550035"/>
          </a:xfrm>
          <a:prstGeom prst="roundRect">
            <a:avLst>
              <a:gd name="adj" fmla="val 16667"/>
            </a:avLst>
          </a:prstGeom>
          <a:solidFill>
            <a:srgbClr val="D7DDE3">
              <a:alpha val="94901"/>
            </a:srgbClr>
          </a:solidFill>
          <a:ln>
            <a:noFill/>
          </a:ln>
          <a:effectLst>
            <a:outerShdw blurRad="50800" dist="37717" dir="8100000" algn="tr">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sp>
        <p:nvSpPr>
          <p:cNvPr id="1086" name="Google Shape;1086;p44"/>
          <p:cNvSpPr/>
          <p:nvPr/>
        </p:nvSpPr>
        <p:spPr>
          <a:xfrm>
            <a:off x="2089150" y="1516566"/>
            <a:ext cx="9264650" cy="1919419"/>
          </a:xfrm>
          <a:prstGeom prst="roundRect">
            <a:avLst>
              <a:gd name="adj" fmla="val 16667"/>
            </a:avLst>
          </a:prstGeom>
          <a:solidFill>
            <a:srgbClr val="D7DDE3">
              <a:alpha val="94901"/>
            </a:srgbClr>
          </a:solidFill>
          <a:ln>
            <a:noFill/>
          </a:ln>
          <a:effectLst>
            <a:outerShdw blurRad="50800" dist="37717" dir="8100000" algn="tr">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pic>
        <p:nvPicPr>
          <p:cNvPr id="1087" name="Google Shape;1087;p44"/>
          <p:cNvPicPr preferRelativeResize="0"/>
          <p:nvPr/>
        </p:nvPicPr>
        <p:blipFill rotWithShape="1">
          <a:blip r:embed="rId4">
            <a:alphaModFix/>
          </a:blip>
          <a:srcRect l="4420" t="1330" r="53800" b="43860"/>
          <a:stretch/>
        </p:blipFill>
        <p:spPr>
          <a:xfrm>
            <a:off x="2329180" y="1678199"/>
            <a:ext cx="2254885" cy="1566545"/>
          </a:xfrm>
          <a:prstGeom prst="roundRect">
            <a:avLst>
              <a:gd name="adj" fmla="val 16667"/>
            </a:avLst>
          </a:prstGeom>
          <a:noFill/>
          <a:ln w="28575" cap="flat" cmpd="sng">
            <a:solidFill>
              <a:srgbClr val="006782"/>
            </a:solidFill>
            <a:prstDash val="solid"/>
            <a:round/>
            <a:headEnd type="none" w="sm" len="sm"/>
            <a:tailEnd type="none" w="sm" len="sm"/>
          </a:ln>
        </p:spPr>
      </p:pic>
      <p:sp>
        <p:nvSpPr>
          <p:cNvPr id="1088" name="Google Shape;1088;p44"/>
          <p:cNvSpPr/>
          <p:nvPr/>
        </p:nvSpPr>
        <p:spPr>
          <a:xfrm>
            <a:off x="4824095" y="1594960"/>
            <a:ext cx="6529705" cy="181173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6250"/>
              </a:lnSpc>
              <a:spcBef>
                <a:spcPts val="0"/>
              </a:spcBef>
              <a:spcAft>
                <a:spcPts val="0"/>
              </a:spcAft>
              <a:buClr>
                <a:srgbClr val="3EB1C2"/>
              </a:buClr>
              <a:buSzPts val="1600"/>
              <a:buFont typeface="Arial"/>
              <a:buChar char="•"/>
            </a:pPr>
            <a:r>
              <a:rPr lang="es-ES" sz="1600" b="1" cap="none" dirty="0">
                <a:solidFill>
                  <a:srgbClr val="002060"/>
                </a:solidFill>
                <a:latin typeface="Calibri"/>
                <a:ea typeface="Calibri"/>
                <a:cs typeface="Calibri"/>
                <a:sym typeface="Calibri"/>
              </a:rPr>
              <a:t>90 % </a:t>
            </a:r>
            <a:r>
              <a:rPr lang="es-ES" sz="1600" cap="none" dirty="0">
                <a:solidFill>
                  <a:srgbClr val="002060"/>
                </a:solidFill>
                <a:latin typeface="Calibri"/>
                <a:ea typeface="Calibri"/>
                <a:cs typeface="Calibri"/>
                <a:sym typeface="Calibri"/>
              </a:rPr>
              <a:t>de los pacientes con psoriasis. </a:t>
            </a:r>
            <a:endParaRPr dirty="0"/>
          </a:p>
          <a:p>
            <a:pPr marL="285750" marR="0" lvl="0" indent="-285750" algn="l" rtl="0">
              <a:lnSpc>
                <a:spcPct val="106250"/>
              </a:lnSpc>
              <a:spcBef>
                <a:spcPts val="400"/>
              </a:spcBef>
              <a:spcAft>
                <a:spcPts val="0"/>
              </a:spcAft>
              <a:buClr>
                <a:srgbClr val="3EB1C2"/>
              </a:buClr>
              <a:buSzPts val="1600"/>
              <a:buFont typeface="Arial"/>
              <a:buChar char="•"/>
            </a:pPr>
            <a:r>
              <a:rPr lang="es-ES" sz="1600" cap="none" dirty="0">
                <a:solidFill>
                  <a:srgbClr val="002060"/>
                </a:solidFill>
                <a:latin typeface="Calibri"/>
                <a:ea typeface="Calibri"/>
                <a:cs typeface="Calibri"/>
                <a:sym typeface="Calibri"/>
              </a:rPr>
              <a:t>Placas redondas u ovaladas, secas, bien delimitadas, con escamas </a:t>
            </a:r>
            <a:r>
              <a:rPr lang="es-ES" sz="1600" cap="none" dirty="0" err="1">
                <a:solidFill>
                  <a:srgbClr val="002060"/>
                </a:solidFill>
                <a:latin typeface="Calibri"/>
                <a:ea typeface="Calibri"/>
                <a:cs typeface="Calibri"/>
                <a:sym typeface="Calibri"/>
              </a:rPr>
              <a:t>blancoplateadas</a:t>
            </a:r>
            <a:r>
              <a:rPr lang="es-ES" sz="1600" cap="none" dirty="0">
                <a:solidFill>
                  <a:srgbClr val="002060"/>
                </a:solidFill>
                <a:latin typeface="Calibri"/>
                <a:ea typeface="Calibri"/>
                <a:cs typeface="Calibri"/>
                <a:sym typeface="Calibri"/>
              </a:rPr>
              <a:t>  laxamente adheridas.</a:t>
            </a:r>
            <a:endParaRPr dirty="0"/>
          </a:p>
          <a:p>
            <a:pPr marL="285750" marR="0" lvl="0" indent="-285750" algn="l" rtl="0">
              <a:lnSpc>
                <a:spcPct val="106250"/>
              </a:lnSpc>
              <a:spcBef>
                <a:spcPts val="400"/>
              </a:spcBef>
              <a:spcAft>
                <a:spcPts val="0"/>
              </a:spcAft>
              <a:buClr>
                <a:srgbClr val="3EB1C2"/>
              </a:buClr>
              <a:buSzPts val="1600"/>
              <a:buFont typeface="Arial"/>
              <a:buChar char="•"/>
            </a:pPr>
            <a:r>
              <a:rPr lang="es-ES" sz="1600" cap="none" dirty="0">
                <a:solidFill>
                  <a:srgbClr val="002060"/>
                </a:solidFill>
                <a:latin typeface="Calibri"/>
                <a:ea typeface="Calibri"/>
                <a:cs typeface="Calibri"/>
                <a:sym typeface="Calibri"/>
              </a:rPr>
              <a:t>Afecta a cualquier parte del cuerpo, aunque por lo general se distribuye de forma simétrica en codos y rodillas.</a:t>
            </a:r>
            <a:endParaRPr dirty="0"/>
          </a:p>
          <a:p>
            <a:pPr marL="285750" marR="0" lvl="0" indent="-285750" algn="l" rtl="0">
              <a:lnSpc>
                <a:spcPct val="106250"/>
              </a:lnSpc>
              <a:spcBef>
                <a:spcPts val="400"/>
              </a:spcBef>
              <a:spcAft>
                <a:spcPts val="0"/>
              </a:spcAft>
              <a:buClr>
                <a:srgbClr val="3EB1C2"/>
              </a:buClr>
              <a:buSzPts val="1600"/>
              <a:buFont typeface="Arial"/>
              <a:buChar char="•"/>
            </a:pPr>
            <a:r>
              <a:rPr lang="es-ES" sz="1600" cap="none" dirty="0">
                <a:solidFill>
                  <a:srgbClr val="002060"/>
                </a:solidFill>
                <a:latin typeface="Calibri"/>
                <a:ea typeface="Calibri"/>
                <a:cs typeface="Calibri"/>
                <a:sym typeface="Calibri"/>
              </a:rPr>
              <a:t>Suele afectar al cuero cabelludo y las uñas.</a:t>
            </a:r>
            <a:endParaRPr dirty="0"/>
          </a:p>
        </p:txBody>
      </p:sp>
      <p:sp>
        <p:nvSpPr>
          <p:cNvPr id="1089" name="Google Shape;1089;p44"/>
          <p:cNvSpPr/>
          <p:nvPr/>
        </p:nvSpPr>
        <p:spPr>
          <a:xfrm rot="5400000">
            <a:off x="3177222" y="4131837"/>
            <a:ext cx="558165" cy="461645"/>
          </a:xfrm>
          <a:prstGeom prst="rightArrow">
            <a:avLst>
              <a:gd name="adj1" fmla="val 50000"/>
              <a:gd name="adj2" fmla="val 50012"/>
            </a:avLst>
          </a:prstGeom>
          <a:gradFill>
            <a:gsLst>
              <a:gs pos="0">
                <a:srgbClr val="BCD7EF">
                  <a:alpha val="49803"/>
                </a:srgbClr>
              </a:gs>
              <a:gs pos="18000">
                <a:srgbClr val="BCD7EF">
                  <a:alpha val="49803"/>
                </a:srgbClr>
              </a:gs>
              <a:gs pos="100000">
                <a:srgbClr val="004F62"/>
              </a:gs>
            </a:gsLst>
            <a:lin ang="0" scaled="0"/>
          </a:gradFill>
          <a:ln w="12700" cap="flat" cmpd="sng">
            <a:solidFill>
              <a:srgbClr val="FFFFFF"/>
            </a:solidFill>
            <a:prstDash val="solid"/>
            <a:round/>
            <a:headEnd type="none" w="sm" len="sm"/>
            <a:tailEnd type="none" w="sm" len="sm"/>
          </a:ln>
        </p:spPr>
        <p:txBody>
          <a:bodyPr spcFirstLastPara="1" wrap="square" lIns="539750" tIns="38100" rIns="38100" bIns="38100"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cap="none">
              <a:solidFill>
                <a:srgbClr val="002060"/>
              </a:solidFill>
              <a:latin typeface="Calibri"/>
              <a:ea typeface="Calibri"/>
              <a:cs typeface="Calibri"/>
              <a:sym typeface="Calibri"/>
            </a:endParaRPr>
          </a:p>
        </p:txBody>
      </p:sp>
      <p:sp>
        <p:nvSpPr>
          <p:cNvPr id="1090" name="Google Shape;1090;p44"/>
          <p:cNvSpPr/>
          <p:nvPr/>
        </p:nvSpPr>
        <p:spPr>
          <a:xfrm>
            <a:off x="2329180" y="3508375"/>
            <a:ext cx="2254885" cy="475724"/>
          </a:xfrm>
          <a:prstGeom prst="roundRect">
            <a:avLst>
              <a:gd name="adj" fmla="val 16667"/>
            </a:avLst>
          </a:prstGeom>
          <a:solidFill>
            <a:srgbClr val="E7E6E6">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alibri"/>
              <a:buNone/>
            </a:pPr>
            <a:r>
              <a:rPr lang="es-ES" sz="2000" b="1" cap="none" dirty="0">
                <a:solidFill>
                  <a:srgbClr val="002060"/>
                </a:solidFill>
                <a:latin typeface="Calibri"/>
                <a:ea typeface="Calibri"/>
                <a:cs typeface="Calibri"/>
                <a:sym typeface="Calibri"/>
              </a:rPr>
              <a:t>En placas</a:t>
            </a:r>
            <a:r>
              <a:rPr lang="es-ES" sz="2000" b="1" cap="none" dirty="0">
                <a:solidFill>
                  <a:srgbClr val="FFFFFF"/>
                </a:solidFill>
                <a:latin typeface="Calibri"/>
                <a:ea typeface="Calibri"/>
                <a:cs typeface="Calibri"/>
                <a:sym typeface="Calibri"/>
              </a:rPr>
              <a:t>​</a:t>
            </a:r>
            <a:endParaRPr sz="2000" dirty="0"/>
          </a:p>
        </p:txBody>
      </p:sp>
      <p:pic>
        <p:nvPicPr>
          <p:cNvPr id="1091" name="Google Shape;1091;p44" descr="Plaque psoriasis on the back">
            <a:hlinkClick r:id="rId5"/>
          </p:cNvPr>
          <p:cNvPicPr preferRelativeResize="0"/>
          <p:nvPr/>
        </p:nvPicPr>
        <p:blipFill rotWithShape="1">
          <a:blip r:embed="rId6">
            <a:alphaModFix/>
          </a:blip>
          <a:srcRect/>
          <a:stretch/>
        </p:blipFill>
        <p:spPr>
          <a:xfrm>
            <a:off x="5133340" y="4240530"/>
            <a:ext cx="1997075" cy="1410335"/>
          </a:xfrm>
          <a:prstGeom prst="roundRect">
            <a:avLst>
              <a:gd name="adj" fmla="val 16667"/>
            </a:avLst>
          </a:prstGeom>
          <a:noFill/>
          <a:ln w="28575" cap="flat" cmpd="sng">
            <a:solidFill>
              <a:srgbClr val="006782"/>
            </a:solidFill>
            <a:prstDash val="solid"/>
            <a:round/>
            <a:headEnd type="none" w="sm" len="sm"/>
            <a:tailEnd type="none" w="sm" len="sm"/>
          </a:ln>
        </p:spPr>
      </p:pic>
      <p:sp>
        <p:nvSpPr>
          <p:cNvPr id="1092" name="Google Shape;1092;p44"/>
          <p:cNvSpPr/>
          <p:nvPr/>
        </p:nvSpPr>
        <p:spPr>
          <a:xfrm>
            <a:off x="7300595" y="4578666"/>
            <a:ext cx="3898497" cy="762767"/>
          </a:xfrm>
          <a:prstGeom prst="rect">
            <a:avLst/>
          </a:prstGeom>
          <a:noFill/>
          <a:ln>
            <a:noFill/>
          </a:ln>
        </p:spPr>
        <p:txBody>
          <a:bodyPr spcFirstLastPara="1" wrap="square" lIns="91425" tIns="45700" rIns="91425" bIns="45700" anchor="t" anchorCtr="0">
            <a:noAutofit/>
          </a:bodyPr>
          <a:lstStyle/>
          <a:p>
            <a:pPr marL="0" marR="0" lvl="0" indent="0" rtl="0">
              <a:lnSpc>
                <a:spcPct val="106250"/>
              </a:lnSpc>
              <a:spcBef>
                <a:spcPts val="0"/>
              </a:spcBef>
              <a:spcAft>
                <a:spcPts val="0"/>
              </a:spcAft>
              <a:buNone/>
            </a:pPr>
            <a:r>
              <a:rPr lang="es-ES" sz="2000" cap="none" dirty="0">
                <a:solidFill>
                  <a:srgbClr val="002060"/>
                </a:solidFill>
                <a:latin typeface="Calibri"/>
                <a:ea typeface="Calibri"/>
                <a:cs typeface="Calibri"/>
                <a:sym typeface="Calibri"/>
              </a:rPr>
              <a:t>Las placas suelen producir picor y dolor y pueden fisurarse y sangrar</a:t>
            </a:r>
            <a:endParaRPr sz="1800" dirty="0"/>
          </a:p>
        </p:txBody>
      </p:sp>
      <p:sp>
        <p:nvSpPr>
          <p:cNvPr id="1093" name="Google Shape;1093;p44"/>
          <p:cNvSpPr/>
          <p:nvPr/>
        </p:nvSpPr>
        <p:spPr>
          <a:xfrm>
            <a:off x="2517140" y="4638675"/>
            <a:ext cx="1878330" cy="558165"/>
          </a:xfrm>
          <a:prstGeom prst="roundRect">
            <a:avLst>
              <a:gd name="adj" fmla="val 16667"/>
            </a:avLst>
          </a:prstGeom>
          <a:solidFill>
            <a:srgbClr val="FFFFFF"/>
          </a:solidFill>
          <a:ln w="9525" cap="flat" cmpd="sng">
            <a:solidFill>
              <a:srgbClr val="006782"/>
            </a:solidFill>
            <a:prstDash val="solid"/>
            <a:round/>
            <a:headEnd type="none" w="sm" len="sm"/>
            <a:tailEnd type="none" w="sm" len="sm"/>
          </a:ln>
          <a:effectLst>
            <a:outerShdw blurRad="50800" dist="37717" dir="2700000" algn="tl">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Calibri"/>
              <a:buNone/>
            </a:pPr>
            <a:r>
              <a:rPr lang="es-ES" sz="1800" b="1" cap="none" dirty="0">
                <a:solidFill>
                  <a:srgbClr val="002060"/>
                </a:solidFill>
                <a:latin typeface="Calibri"/>
                <a:ea typeface="Calibri"/>
                <a:cs typeface="Calibri"/>
                <a:sym typeface="Calibri"/>
              </a:rPr>
              <a:t>Psoriasis vulgar</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5"/>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pic>
        <p:nvPicPr>
          <p:cNvPr id="1100" name="Google Shape;1100;p45"/>
          <p:cNvPicPr preferRelativeResize="0"/>
          <p:nvPr/>
        </p:nvPicPr>
        <p:blipFill rotWithShape="1">
          <a:blip r:embed="rId4">
            <a:alphaModFix/>
          </a:blip>
          <a:srcRect b="6419"/>
          <a:stretch/>
        </p:blipFill>
        <p:spPr>
          <a:xfrm>
            <a:off x="4300234" y="1739363"/>
            <a:ext cx="3400667" cy="3542414"/>
          </a:xfrm>
          <a:prstGeom prst="rect">
            <a:avLst/>
          </a:prstGeom>
          <a:noFill/>
          <a:ln>
            <a:noFill/>
          </a:ln>
        </p:spPr>
      </p:pic>
      <p:sp>
        <p:nvSpPr>
          <p:cNvPr id="1101" name="Google Shape;1101;p45"/>
          <p:cNvSpPr txBox="1">
            <a:spLocks noGrp="1"/>
          </p:cNvSpPr>
          <p:nvPr>
            <p:ph type="title"/>
          </p:nvPr>
        </p:nvSpPr>
        <p:spPr>
          <a:xfrm>
            <a:off x="1289755" y="58772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Montserrat"/>
              <a:buNone/>
            </a:pPr>
            <a:r>
              <a:rPr lang="es-ES">
                <a:solidFill>
                  <a:srgbClr val="1F3864"/>
                </a:solidFill>
                <a:latin typeface="Montserrat"/>
                <a:ea typeface="Montserrat"/>
                <a:cs typeface="Montserrat"/>
                <a:sym typeface="Montserrat"/>
              </a:rPr>
              <a:t>Localización de la psoriasis</a:t>
            </a:r>
            <a:br>
              <a:rPr lang="es-ES"/>
            </a:br>
            <a:endParaRPr/>
          </a:p>
        </p:txBody>
      </p:sp>
      <p:sp>
        <p:nvSpPr>
          <p:cNvPr id="1102" name="Google Shape;1102;p45"/>
          <p:cNvSpPr txBox="1"/>
          <p:nvPr/>
        </p:nvSpPr>
        <p:spPr>
          <a:xfrm>
            <a:off x="7716998" y="1788107"/>
            <a:ext cx="393595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Cuero cabelludo</a:t>
            </a:r>
            <a:r>
              <a:rPr lang="es-ES" sz="1600">
                <a:solidFill>
                  <a:srgbClr val="1F3864"/>
                </a:solidFill>
                <a:latin typeface="Montserrat"/>
                <a:ea typeface="Montserrat"/>
                <a:cs typeface="Montserrat"/>
                <a:sym typeface="Montserrat"/>
              </a:rPr>
              <a:t>: </a:t>
            </a:r>
            <a:r>
              <a:rPr lang="es-ES" sz="1400">
                <a:solidFill>
                  <a:schemeClr val="dk1"/>
                </a:solidFill>
                <a:latin typeface="Montserrat Light"/>
                <a:ea typeface="Montserrat Light"/>
                <a:cs typeface="Montserrat Light"/>
                <a:sym typeface="Montserrat Light"/>
              </a:rPr>
              <a:t>Hasta el 80% y puede extenderse a la frente, la parte posterior del cuello y alrededor de las orejas.</a:t>
            </a:r>
            <a:r>
              <a:rPr lang="es-ES" sz="1400" baseline="30000">
                <a:solidFill>
                  <a:schemeClr val="dk1"/>
                </a:solidFill>
                <a:latin typeface="Montserrat Light"/>
                <a:ea typeface="Montserrat Light"/>
                <a:cs typeface="Montserrat Light"/>
                <a:sym typeface="Montserrat Light"/>
              </a:rPr>
              <a:t>[1-3]</a:t>
            </a:r>
            <a:endParaRPr sz="1400">
              <a:solidFill>
                <a:schemeClr val="dk1"/>
              </a:solidFill>
              <a:latin typeface="Montserrat Light"/>
              <a:ea typeface="Montserrat Light"/>
              <a:cs typeface="Montserrat Light"/>
              <a:sym typeface="Montserrat Light"/>
            </a:endParaRPr>
          </a:p>
        </p:txBody>
      </p:sp>
      <p:sp>
        <p:nvSpPr>
          <p:cNvPr id="1103" name="Google Shape;1103;p45"/>
          <p:cNvSpPr txBox="1"/>
          <p:nvPr/>
        </p:nvSpPr>
        <p:spPr>
          <a:xfrm>
            <a:off x="7716998" y="2793433"/>
            <a:ext cx="407427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Codos y rodillas</a:t>
            </a:r>
            <a:r>
              <a:rPr lang="es-ES" sz="1600">
                <a:solidFill>
                  <a:srgbClr val="1F3864"/>
                </a:solidFill>
                <a:latin typeface="Montserrat"/>
                <a:ea typeface="Montserrat"/>
                <a:cs typeface="Montserrat"/>
                <a:sym typeface="Montserrat"/>
              </a:rPr>
              <a:t>: </a:t>
            </a:r>
            <a:r>
              <a:rPr lang="es-ES" sz="1400">
                <a:solidFill>
                  <a:schemeClr val="dk1"/>
                </a:solidFill>
                <a:latin typeface="Montserrat Light"/>
                <a:ea typeface="Montserrat Light"/>
                <a:cs typeface="Montserrat Light"/>
                <a:sym typeface="Montserrat Light"/>
              </a:rPr>
              <a:t>Placas bien delimitadas y escamosas.</a:t>
            </a:r>
            <a:r>
              <a:rPr lang="es-ES" sz="1400" baseline="30000">
                <a:solidFill>
                  <a:schemeClr val="dk1"/>
                </a:solidFill>
                <a:latin typeface="Montserrat Light"/>
                <a:ea typeface="Montserrat Light"/>
                <a:cs typeface="Montserrat Light"/>
                <a:sym typeface="Montserrat Light"/>
              </a:rPr>
              <a:t>[1-5]</a:t>
            </a:r>
            <a:endParaRPr sz="1400">
              <a:solidFill>
                <a:schemeClr val="dk1"/>
              </a:solidFill>
              <a:latin typeface="Montserrat Light"/>
              <a:ea typeface="Montserrat Light"/>
              <a:cs typeface="Montserrat Light"/>
              <a:sym typeface="Montserrat Light"/>
            </a:endParaRPr>
          </a:p>
        </p:txBody>
      </p:sp>
      <p:sp>
        <p:nvSpPr>
          <p:cNvPr id="1104" name="Google Shape;1104;p45"/>
          <p:cNvSpPr txBox="1"/>
          <p:nvPr/>
        </p:nvSpPr>
        <p:spPr>
          <a:xfrm>
            <a:off x="7716997" y="3550230"/>
            <a:ext cx="408835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Región lumbosacra</a:t>
            </a:r>
            <a:r>
              <a:rPr lang="es-ES" sz="1600">
                <a:solidFill>
                  <a:srgbClr val="1F3864"/>
                </a:solidFill>
                <a:latin typeface="Montserrat"/>
                <a:ea typeface="Montserrat"/>
                <a:cs typeface="Montserrat"/>
                <a:sym typeface="Montserrat"/>
              </a:rPr>
              <a:t>: </a:t>
            </a:r>
            <a:r>
              <a:rPr lang="es-ES" sz="1400">
                <a:solidFill>
                  <a:schemeClr val="dk1"/>
                </a:solidFill>
                <a:latin typeface="Montserrat Light"/>
                <a:ea typeface="Montserrat Light"/>
                <a:cs typeface="Montserrat Light"/>
                <a:sym typeface="Montserrat Light"/>
              </a:rPr>
              <a:t>Puede presentarse en la parte baja de la espalda, cerca del sacro.</a:t>
            </a:r>
            <a:r>
              <a:rPr lang="es-ES" sz="1400" baseline="30000">
                <a:solidFill>
                  <a:schemeClr val="dk1"/>
                </a:solidFill>
                <a:latin typeface="Montserrat Light"/>
                <a:ea typeface="Montserrat Light"/>
                <a:cs typeface="Montserrat Light"/>
                <a:sym typeface="Montserrat Light"/>
              </a:rPr>
              <a:t>[1-3]</a:t>
            </a:r>
            <a:endParaRPr sz="1400">
              <a:solidFill>
                <a:schemeClr val="dk1"/>
              </a:solidFill>
              <a:latin typeface="Montserrat Light"/>
              <a:ea typeface="Montserrat Light"/>
              <a:cs typeface="Montserrat Light"/>
              <a:sym typeface="Montserrat Light"/>
            </a:endParaRPr>
          </a:p>
        </p:txBody>
      </p:sp>
      <p:sp>
        <p:nvSpPr>
          <p:cNvPr id="1105" name="Google Shape;1105;p45"/>
          <p:cNvSpPr txBox="1"/>
          <p:nvPr/>
        </p:nvSpPr>
        <p:spPr>
          <a:xfrm>
            <a:off x="995231" y="1788107"/>
            <a:ext cx="369684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Uñas</a:t>
            </a:r>
            <a:r>
              <a:rPr lang="es-ES" sz="1600">
                <a:solidFill>
                  <a:srgbClr val="1F3864"/>
                </a:solidFill>
                <a:latin typeface="Montserrat"/>
                <a:ea typeface="Montserrat"/>
                <a:cs typeface="Montserrat"/>
                <a:sym typeface="Montserrat"/>
              </a:rPr>
              <a:t>: </a:t>
            </a:r>
            <a:r>
              <a:rPr lang="es-ES" sz="1400">
                <a:solidFill>
                  <a:srgbClr val="1F3864"/>
                </a:solidFill>
                <a:latin typeface="Montserrat Light"/>
                <a:ea typeface="Montserrat Light"/>
                <a:cs typeface="Montserrat Light"/>
                <a:sym typeface="Montserrat Light"/>
              </a:rPr>
              <a:t>E</a:t>
            </a:r>
            <a:r>
              <a:rPr lang="es-ES" sz="1400">
                <a:solidFill>
                  <a:schemeClr val="dk1"/>
                </a:solidFill>
                <a:latin typeface="Montserrat Light"/>
                <a:ea typeface="Montserrat Light"/>
                <a:cs typeface="Montserrat Light"/>
                <a:sym typeface="Montserrat Light"/>
              </a:rPr>
              <a:t>s común y puede incluir pitting, onicólisis y cambios de color.</a:t>
            </a:r>
            <a:r>
              <a:rPr lang="es-ES" sz="1400" baseline="30000">
                <a:solidFill>
                  <a:schemeClr val="dk1"/>
                </a:solidFill>
                <a:latin typeface="Montserrat Light"/>
                <a:ea typeface="Montserrat Light"/>
                <a:cs typeface="Montserrat Light"/>
                <a:sym typeface="Montserrat Light"/>
              </a:rPr>
              <a:t>[1,2,5]</a:t>
            </a:r>
            <a:endParaRPr sz="1400">
              <a:solidFill>
                <a:schemeClr val="dk1"/>
              </a:solidFill>
              <a:latin typeface="Montserrat Light"/>
              <a:ea typeface="Montserrat Light"/>
              <a:cs typeface="Montserrat Light"/>
              <a:sym typeface="Montserrat Light"/>
            </a:endParaRPr>
          </a:p>
        </p:txBody>
      </p:sp>
      <p:sp>
        <p:nvSpPr>
          <p:cNvPr id="1106" name="Google Shape;1106;p45"/>
          <p:cNvSpPr txBox="1"/>
          <p:nvPr/>
        </p:nvSpPr>
        <p:spPr>
          <a:xfrm>
            <a:off x="1032308" y="2509515"/>
            <a:ext cx="334749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Genitales</a:t>
            </a:r>
            <a:r>
              <a:rPr lang="es-ES" sz="1600">
                <a:solidFill>
                  <a:srgbClr val="1F3864"/>
                </a:solidFill>
                <a:latin typeface="Montserrat"/>
                <a:ea typeface="Montserrat"/>
                <a:cs typeface="Montserrat"/>
                <a:sym typeface="Montserrat"/>
              </a:rPr>
              <a:t>: </a:t>
            </a:r>
            <a:r>
              <a:rPr lang="es-ES" sz="1400">
                <a:solidFill>
                  <a:schemeClr val="dk1"/>
                </a:solidFill>
                <a:latin typeface="Montserrat Light"/>
                <a:ea typeface="Montserrat Light"/>
                <a:cs typeface="Montserrat Light"/>
                <a:sym typeface="Montserrat Light"/>
              </a:rPr>
              <a:t>Hasta el 60% de los pacientes.</a:t>
            </a:r>
            <a:r>
              <a:rPr lang="es-ES" sz="1400" baseline="30000">
                <a:solidFill>
                  <a:schemeClr val="dk1"/>
                </a:solidFill>
                <a:latin typeface="Montserrat Light"/>
                <a:ea typeface="Montserrat Light"/>
                <a:cs typeface="Montserrat Light"/>
                <a:sym typeface="Montserrat Light"/>
              </a:rPr>
              <a:t>[1-3]</a:t>
            </a:r>
            <a:endParaRPr sz="1400">
              <a:solidFill>
                <a:schemeClr val="dk1"/>
              </a:solidFill>
              <a:latin typeface="Montserrat Light"/>
              <a:ea typeface="Montserrat Light"/>
              <a:cs typeface="Montserrat Light"/>
              <a:sym typeface="Montserrat Light"/>
            </a:endParaRPr>
          </a:p>
        </p:txBody>
      </p:sp>
      <p:sp>
        <p:nvSpPr>
          <p:cNvPr id="1107" name="Google Shape;1107;p45"/>
          <p:cNvSpPr txBox="1"/>
          <p:nvPr/>
        </p:nvSpPr>
        <p:spPr>
          <a:xfrm>
            <a:off x="980436" y="3429000"/>
            <a:ext cx="334749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Palmoplantar</a:t>
            </a:r>
            <a:r>
              <a:rPr lang="es-ES" sz="1600">
                <a:solidFill>
                  <a:srgbClr val="1F3864"/>
                </a:solidFill>
                <a:latin typeface="Montserrat"/>
                <a:ea typeface="Montserrat"/>
                <a:cs typeface="Montserrat"/>
                <a:sym typeface="Montserrat"/>
              </a:rPr>
              <a:t>: </a:t>
            </a:r>
            <a:r>
              <a:rPr lang="es-ES" sz="1400">
                <a:solidFill>
                  <a:schemeClr val="dk1"/>
                </a:solidFill>
                <a:latin typeface="Montserrat Light"/>
                <a:ea typeface="Montserrat Light"/>
                <a:cs typeface="Montserrat Light"/>
                <a:sym typeface="Montserrat Light"/>
              </a:rPr>
              <a:t>Puede ser dolorosa y afectar QoL.</a:t>
            </a:r>
            <a:r>
              <a:rPr lang="es-ES" sz="1400" baseline="30000">
                <a:solidFill>
                  <a:schemeClr val="dk1"/>
                </a:solidFill>
                <a:latin typeface="Montserrat Light"/>
                <a:ea typeface="Montserrat Light"/>
                <a:cs typeface="Montserrat Light"/>
                <a:sym typeface="Montserrat Light"/>
              </a:rPr>
              <a:t>[1-3]</a:t>
            </a:r>
            <a:endParaRPr sz="1400">
              <a:solidFill>
                <a:schemeClr val="dk1"/>
              </a:solidFill>
              <a:latin typeface="Montserrat Light"/>
              <a:ea typeface="Montserrat Light"/>
              <a:cs typeface="Montserrat Light"/>
              <a:sym typeface="Montserrat Light"/>
            </a:endParaRPr>
          </a:p>
        </p:txBody>
      </p:sp>
      <p:sp>
        <p:nvSpPr>
          <p:cNvPr id="1108" name="Google Shape;1108;p45"/>
          <p:cNvSpPr txBox="1"/>
          <p:nvPr/>
        </p:nvSpPr>
        <p:spPr>
          <a:xfrm>
            <a:off x="995231" y="4265049"/>
            <a:ext cx="3400667"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Pliegues (inversa)</a:t>
            </a:r>
            <a:r>
              <a:rPr lang="es-ES" sz="1600">
                <a:solidFill>
                  <a:srgbClr val="1F3864"/>
                </a:solidFill>
                <a:latin typeface="Montserrat"/>
                <a:ea typeface="Montserrat"/>
                <a:cs typeface="Montserrat"/>
                <a:sym typeface="Montserrat"/>
              </a:rPr>
              <a:t>: </a:t>
            </a:r>
            <a:r>
              <a:rPr lang="es-ES" sz="1400">
                <a:solidFill>
                  <a:schemeClr val="dk1"/>
                </a:solidFill>
                <a:latin typeface="Montserrat Light"/>
                <a:ea typeface="Montserrat Light"/>
                <a:cs typeface="Montserrat Light"/>
                <a:sym typeface="Montserrat Light"/>
              </a:rPr>
              <a:t>Se presenta en áreas como las axilas, la ingle, debajo de los senos y otras áreas intertriginosas.</a:t>
            </a:r>
            <a:r>
              <a:rPr lang="es-ES" sz="1400" baseline="30000">
                <a:solidFill>
                  <a:schemeClr val="dk1"/>
                </a:solidFill>
                <a:latin typeface="Montserrat Light"/>
                <a:ea typeface="Montserrat Light"/>
                <a:cs typeface="Montserrat Light"/>
                <a:sym typeface="Montserrat Light"/>
              </a:rPr>
              <a:t>[6]</a:t>
            </a:r>
            <a:endParaRPr sz="1400">
              <a:solidFill>
                <a:schemeClr val="dk1"/>
              </a:solidFill>
              <a:latin typeface="Montserrat Light"/>
              <a:ea typeface="Montserrat Light"/>
              <a:cs typeface="Montserrat Light"/>
              <a:sym typeface="Montserrat Light"/>
            </a:endParaRPr>
          </a:p>
        </p:txBody>
      </p:sp>
      <p:sp>
        <p:nvSpPr>
          <p:cNvPr id="1109" name="Google Shape;1109;p45"/>
          <p:cNvSpPr txBox="1"/>
          <p:nvPr/>
        </p:nvSpPr>
        <p:spPr>
          <a:xfrm>
            <a:off x="7716997" y="4522470"/>
            <a:ext cx="439818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rgbClr val="1F3864"/>
                </a:solidFill>
                <a:latin typeface="Montserrat"/>
                <a:ea typeface="Montserrat"/>
                <a:cs typeface="Montserrat"/>
                <a:sym typeface="Montserrat"/>
              </a:rPr>
              <a:t>Tronco y extremidades</a:t>
            </a:r>
            <a:r>
              <a:rPr lang="es-ES" sz="1600">
                <a:solidFill>
                  <a:srgbClr val="1F3864"/>
                </a:solidFill>
                <a:latin typeface="Montserrat"/>
                <a:ea typeface="Montserrat"/>
                <a:cs typeface="Montserrat"/>
                <a:sym typeface="Montserrat"/>
              </a:rPr>
              <a:t>: T</a:t>
            </a:r>
            <a:r>
              <a:rPr lang="es-ES" sz="1400">
                <a:solidFill>
                  <a:schemeClr val="dk1"/>
                </a:solidFill>
                <a:latin typeface="Montserrat Light"/>
                <a:ea typeface="Montserrat Light"/>
                <a:cs typeface="Montserrat Light"/>
                <a:sym typeface="Montserrat Light"/>
              </a:rPr>
              <a:t>ronco y extremidades, es una localización común de psoriasis recalcitrante.</a:t>
            </a:r>
            <a:r>
              <a:rPr lang="es-ES" sz="1400" baseline="30000">
                <a:solidFill>
                  <a:schemeClr val="dk1"/>
                </a:solidFill>
                <a:latin typeface="Montserrat Light"/>
                <a:ea typeface="Montserrat Light"/>
                <a:cs typeface="Montserrat Light"/>
                <a:sym typeface="Montserrat Light"/>
              </a:rPr>
              <a:t>[7]</a:t>
            </a:r>
            <a:endParaRPr sz="1400">
              <a:solidFill>
                <a:schemeClr val="dk1"/>
              </a:solidFill>
              <a:latin typeface="Montserrat Light"/>
              <a:ea typeface="Montserrat Light"/>
              <a:cs typeface="Montserrat Light"/>
              <a:sym typeface="Montserrat Light"/>
            </a:endParaRPr>
          </a:p>
        </p:txBody>
      </p:sp>
      <p:sp>
        <p:nvSpPr>
          <p:cNvPr id="1110" name="Google Shape;1110;p45"/>
          <p:cNvSpPr txBox="1"/>
          <p:nvPr/>
        </p:nvSpPr>
        <p:spPr>
          <a:xfrm>
            <a:off x="1154575" y="5832924"/>
            <a:ext cx="10498380"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0" i="0">
                <a:solidFill>
                  <a:schemeClr val="dk1"/>
                </a:solidFill>
                <a:latin typeface="Calibri"/>
                <a:ea typeface="Calibri"/>
                <a:cs typeface="Calibri"/>
                <a:sym typeface="Calibri"/>
              </a:rPr>
              <a:t>1. Peh WC, Ng KH. Preparing the References. Singapore Med J. 2009;50(7):659-61; quiz 662. 2. No authors listed. Uniform Requirements for Manuscripts Submitted to Biomedical Journals. International Committee of Medical Journal Editors. JAMA. 1997;277(11):927-34. 3. Salvagno GL, Lippi G, Montagnana M, Guidi GC. Standards of Practice and Uniformity in References Style. Clin Chem Lab Med. 2008;46(4):437-8. doi:10.1515/CCLM.2008.114. 4. No authors listed. Uniform Requirements for Manuscripts Submitted to Biomedical Journals. International Committee of Medical Journal Editors. JAMA. 1993;269(17):2282-6. 5. Husain A, Repanshek Z, Singh M, et al. Consensus Guidelines for Digital Scholarship in Academic Promotion. West J Emerg Med. 2020;21(4):883-891. doi:10.5811/westjem.2020.4.46441. 6. Leone FT, Zhang Y, Evers-Casey S, et al. Initiating Pharmacologic Treatment in Tobacco-Dependent Adults. An Official American Thoracic Society Clinical Practice Guideline. Am J Respir Crit Care Med. 2020;202(2):e5-e31. doi:10.1164/rccm.202005-1982ST. 7. Hamilton B, Coops NC, Lokman K. Time Series Monitoring of Impervious Surfaces and Runoff Impacts in Metro Vancouver. Sci Total Environ. 2021;760:143873. doi:10.1016/j.scitotenv.2020.143873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46"/>
          <p:cNvPicPr preferRelativeResize="0"/>
          <p:nvPr/>
        </p:nvPicPr>
        <p:blipFill rotWithShape="1">
          <a:blip r:embed="rId3">
            <a:alphaModFix/>
          </a:blip>
          <a:srcRect/>
          <a:stretch/>
        </p:blipFill>
        <p:spPr>
          <a:xfrm>
            <a:off x="0" y="-8134"/>
            <a:ext cx="12191999" cy="6882493"/>
          </a:xfrm>
          <a:prstGeom prst="rect">
            <a:avLst/>
          </a:prstGeom>
          <a:noFill/>
          <a:ln>
            <a:noFill/>
          </a:ln>
        </p:spPr>
      </p:pic>
      <p:sp>
        <p:nvSpPr>
          <p:cNvPr id="1117" name="Google Shape;1117;p46"/>
          <p:cNvSpPr txBox="1">
            <a:spLocks noGrp="1"/>
          </p:cNvSpPr>
          <p:nvPr>
            <p:ph type="title"/>
          </p:nvPr>
        </p:nvSpPr>
        <p:spPr>
          <a:xfrm>
            <a:off x="838200" y="365125"/>
            <a:ext cx="10515600" cy="10775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Evaluación de la Gravedad</a:t>
            </a:r>
            <a:endParaRPr sz="4000">
              <a:solidFill>
                <a:srgbClr val="1F3864"/>
              </a:solidFill>
              <a:latin typeface="Montserrat"/>
              <a:ea typeface="Montserrat"/>
              <a:cs typeface="Montserrat"/>
              <a:sym typeface="Montserrat"/>
            </a:endParaRPr>
          </a:p>
        </p:txBody>
      </p:sp>
      <p:sp>
        <p:nvSpPr>
          <p:cNvPr id="1118" name="Google Shape;1118;p46"/>
          <p:cNvSpPr txBox="1"/>
          <p:nvPr/>
        </p:nvSpPr>
        <p:spPr>
          <a:xfrm>
            <a:off x="833120" y="6234424"/>
            <a:ext cx="11101070" cy="53657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BEBEBE"/>
              </a:buClr>
              <a:buSzPts val="1065"/>
              <a:buFont typeface="Arial"/>
              <a:buNone/>
            </a:pPr>
            <a:r>
              <a:rPr lang="es-ES" sz="1065" cap="none">
                <a:solidFill>
                  <a:srgbClr val="BEBEBE"/>
                </a:solidFill>
                <a:latin typeface="Calibri"/>
                <a:ea typeface="Calibri"/>
                <a:cs typeface="Calibri"/>
                <a:sym typeface="Calibri"/>
              </a:rPr>
              <a:t>Samarasekera EJ, et al. Psoriasis: guidance on assessment and referral. Clinical medicine (London, England) 2014;14(2):178-82</a:t>
            </a:r>
            <a:endParaRPr/>
          </a:p>
          <a:p>
            <a:pPr marL="0" marR="0" lvl="0" indent="0" algn="l" rtl="0">
              <a:lnSpc>
                <a:spcPct val="90000"/>
              </a:lnSpc>
              <a:spcBef>
                <a:spcPts val="1000"/>
              </a:spcBef>
              <a:spcAft>
                <a:spcPts val="0"/>
              </a:spcAft>
              <a:buClr>
                <a:srgbClr val="BEBEBE"/>
              </a:buClr>
              <a:buSzPts val="1065"/>
              <a:buFont typeface="Arial"/>
              <a:buNone/>
            </a:pPr>
            <a:endParaRPr sz="1065" cap="none">
              <a:solidFill>
                <a:srgbClr val="BEBEBE"/>
              </a:solidFill>
              <a:latin typeface="Calibri"/>
              <a:ea typeface="Calibri"/>
              <a:cs typeface="Calibri"/>
              <a:sym typeface="Calibri"/>
            </a:endParaRPr>
          </a:p>
        </p:txBody>
      </p:sp>
      <p:sp>
        <p:nvSpPr>
          <p:cNvPr id="1119" name="Google Shape;1119;p46"/>
          <p:cNvSpPr/>
          <p:nvPr/>
        </p:nvSpPr>
        <p:spPr>
          <a:xfrm>
            <a:off x="1809115" y="6551930"/>
            <a:ext cx="9743440" cy="3384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es-ES" sz="800" b="0" i="0" u="none" strike="noStrike" cap="none">
                <a:solidFill>
                  <a:srgbClr val="6F6F6F"/>
                </a:solidFill>
                <a:latin typeface="Century Gothic"/>
                <a:ea typeface="Century Gothic"/>
                <a:cs typeface="Century Gothic"/>
                <a:sym typeface="Century Gothic"/>
              </a:rPr>
              <a:t> </a:t>
            </a:r>
            <a:endParaRPr/>
          </a:p>
        </p:txBody>
      </p:sp>
      <p:sp>
        <p:nvSpPr>
          <p:cNvPr id="1120" name="Google Shape;1120;p46"/>
          <p:cNvSpPr/>
          <p:nvPr/>
        </p:nvSpPr>
        <p:spPr>
          <a:xfrm>
            <a:off x="8813800" y="4667885"/>
            <a:ext cx="901065" cy="577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50" cap="none">
                <a:solidFill>
                  <a:srgbClr val="9D9D9D"/>
                </a:solidFill>
                <a:latin typeface="Century Gothic"/>
                <a:ea typeface="Century Gothic"/>
                <a:cs typeface="Century Gothic"/>
                <a:sym typeface="Century Gothic"/>
              </a:rPr>
              <a:t>Evaluación </a:t>
            </a:r>
            <a:endParaRPr/>
          </a:p>
          <a:p>
            <a:pPr marL="0" marR="0" lvl="0" indent="0" algn="ctr" rtl="0">
              <a:spcBef>
                <a:spcPts val="0"/>
              </a:spcBef>
              <a:spcAft>
                <a:spcPts val="0"/>
              </a:spcAft>
              <a:buClr>
                <a:srgbClr val="9D9D9D"/>
              </a:buClr>
              <a:buSzPts val="1050"/>
              <a:buFont typeface="Century Gothic"/>
              <a:buNone/>
            </a:pPr>
            <a:r>
              <a:rPr lang="es-ES" sz="1050" cap="none">
                <a:solidFill>
                  <a:srgbClr val="9D9D9D"/>
                </a:solidFill>
                <a:latin typeface="Century Gothic"/>
                <a:ea typeface="Century Gothic"/>
                <a:cs typeface="Century Gothic"/>
                <a:sym typeface="Century Gothic"/>
              </a:rPr>
              <a:t>global </a:t>
            </a:r>
            <a:endParaRPr/>
          </a:p>
          <a:p>
            <a:pPr marL="0" marR="0" lvl="0" indent="0" algn="ctr" rtl="0">
              <a:spcBef>
                <a:spcPts val="0"/>
              </a:spcBef>
              <a:spcAft>
                <a:spcPts val="0"/>
              </a:spcAft>
              <a:buClr>
                <a:srgbClr val="9D9D9D"/>
              </a:buClr>
              <a:buSzPts val="1050"/>
              <a:buFont typeface="Century Gothic"/>
              <a:buNone/>
            </a:pPr>
            <a:r>
              <a:rPr lang="es-ES" sz="1050" cap="none">
                <a:solidFill>
                  <a:srgbClr val="9D9D9D"/>
                </a:solidFill>
                <a:latin typeface="Century Gothic"/>
                <a:ea typeface="Century Gothic"/>
                <a:cs typeface="Century Gothic"/>
                <a:sym typeface="Century Gothic"/>
              </a:rPr>
              <a:t>del médico</a:t>
            </a:r>
            <a:endParaRPr/>
          </a:p>
        </p:txBody>
      </p:sp>
      <p:sp>
        <p:nvSpPr>
          <p:cNvPr id="1121" name="Google Shape;1121;p46"/>
          <p:cNvSpPr/>
          <p:nvPr/>
        </p:nvSpPr>
        <p:spPr>
          <a:xfrm>
            <a:off x="2167890" y="4668520"/>
            <a:ext cx="1745615" cy="577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50" cap="none">
                <a:solidFill>
                  <a:srgbClr val="9D9D9D"/>
                </a:solidFill>
                <a:latin typeface="Century Gothic"/>
                <a:ea typeface="Century Gothic"/>
                <a:cs typeface="Century Gothic"/>
                <a:sym typeface="Century Gothic"/>
              </a:rPr>
              <a:t>Estimación de la extensión de la superficie corporal afectada (%)</a:t>
            </a:r>
            <a:endParaRPr/>
          </a:p>
        </p:txBody>
      </p:sp>
      <p:sp>
        <p:nvSpPr>
          <p:cNvPr id="1122" name="Google Shape;1122;p46"/>
          <p:cNvSpPr/>
          <p:nvPr/>
        </p:nvSpPr>
        <p:spPr>
          <a:xfrm>
            <a:off x="4136390" y="4702810"/>
            <a:ext cx="2052955" cy="7385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50" cap="none">
                <a:solidFill>
                  <a:srgbClr val="9D9D9D"/>
                </a:solidFill>
                <a:latin typeface="Century Gothic"/>
                <a:ea typeface="Century Gothic"/>
                <a:cs typeface="Century Gothic"/>
                <a:sym typeface="Century Gothic"/>
              </a:rPr>
              <a:t>Descamación, enrojecimiento, induración y extensión de las placas por región del cuerpo</a:t>
            </a:r>
            <a:endParaRPr/>
          </a:p>
          <a:p>
            <a:pPr marL="0" marR="0" lvl="0" indent="0" algn="ctr" rtl="0">
              <a:spcBef>
                <a:spcPts val="0"/>
              </a:spcBef>
              <a:spcAft>
                <a:spcPts val="0"/>
              </a:spcAft>
              <a:buClr>
                <a:schemeClr val="dk1"/>
              </a:buClr>
              <a:buSzPts val="1050"/>
              <a:buFont typeface="Calibri"/>
              <a:buNone/>
            </a:pPr>
            <a:endParaRPr sz="1050" cap="none">
              <a:solidFill>
                <a:srgbClr val="9D9D9D"/>
              </a:solidFill>
              <a:latin typeface="Century Gothic"/>
              <a:ea typeface="Century Gothic"/>
              <a:cs typeface="Century Gothic"/>
              <a:sym typeface="Century Gothic"/>
            </a:endParaRPr>
          </a:p>
        </p:txBody>
      </p:sp>
      <p:sp>
        <p:nvSpPr>
          <p:cNvPr id="1123" name="Google Shape;1123;p46"/>
          <p:cNvSpPr/>
          <p:nvPr/>
        </p:nvSpPr>
        <p:spPr>
          <a:xfrm>
            <a:off x="6383655" y="4673600"/>
            <a:ext cx="1544955" cy="7315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50" cap="none">
                <a:solidFill>
                  <a:srgbClr val="9D9D9D"/>
                </a:solidFill>
                <a:latin typeface="Century Gothic"/>
                <a:ea typeface="Century Gothic"/>
                <a:cs typeface="Century Gothic"/>
                <a:sym typeface="Century Gothic"/>
              </a:rPr>
              <a:t>Cuestionario del paciente para evaluar la calidad de vida</a:t>
            </a:r>
            <a:endParaRPr/>
          </a:p>
        </p:txBody>
      </p:sp>
      <p:sp>
        <p:nvSpPr>
          <p:cNvPr id="1124" name="Google Shape;1124;p46"/>
          <p:cNvSpPr/>
          <p:nvPr/>
        </p:nvSpPr>
        <p:spPr>
          <a:xfrm>
            <a:off x="2296160" y="5523230"/>
            <a:ext cx="1786890"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3200" b="1" cap="none">
                <a:solidFill>
                  <a:srgbClr val="006783"/>
                </a:solidFill>
                <a:latin typeface="Century Gothic"/>
                <a:ea typeface="Century Gothic"/>
                <a:cs typeface="Century Gothic"/>
                <a:sym typeface="Century Gothic"/>
              </a:rPr>
              <a:t>0-100</a:t>
            </a:r>
            <a:endParaRPr/>
          </a:p>
        </p:txBody>
      </p:sp>
      <p:sp>
        <p:nvSpPr>
          <p:cNvPr id="1125" name="Google Shape;1125;p46"/>
          <p:cNvSpPr/>
          <p:nvPr/>
        </p:nvSpPr>
        <p:spPr>
          <a:xfrm>
            <a:off x="4399280" y="5513705"/>
            <a:ext cx="1787525"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3200" b="1" cap="none">
                <a:solidFill>
                  <a:srgbClr val="006783"/>
                </a:solidFill>
                <a:latin typeface="Century Gothic"/>
                <a:ea typeface="Century Gothic"/>
                <a:cs typeface="Century Gothic"/>
                <a:sym typeface="Century Gothic"/>
              </a:rPr>
              <a:t>0-72</a:t>
            </a:r>
            <a:endParaRPr/>
          </a:p>
        </p:txBody>
      </p:sp>
      <p:sp>
        <p:nvSpPr>
          <p:cNvPr id="1126" name="Google Shape;1126;p46"/>
          <p:cNvSpPr/>
          <p:nvPr/>
        </p:nvSpPr>
        <p:spPr>
          <a:xfrm>
            <a:off x="6472555" y="5521960"/>
            <a:ext cx="1786890" cy="579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3200" b="1" cap="none">
                <a:solidFill>
                  <a:srgbClr val="006783"/>
                </a:solidFill>
                <a:latin typeface="Century Gothic"/>
                <a:ea typeface="Century Gothic"/>
                <a:cs typeface="Century Gothic"/>
                <a:sym typeface="Century Gothic"/>
              </a:rPr>
              <a:t>0-30</a:t>
            </a:r>
            <a:endParaRPr/>
          </a:p>
        </p:txBody>
      </p:sp>
      <p:pic>
        <p:nvPicPr>
          <p:cNvPr id="1127" name="Google Shape;1127;p46"/>
          <p:cNvPicPr preferRelativeResize="0"/>
          <p:nvPr/>
        </p:nvPicPr>
        <p:blipFill rotWithShape="1">
          <a:blip r:embed="rId4">
            <a:alphaModFix/>
          </a:blip>
          <a:srcRect l="14960" t="27619" r="71440" b="46340"/>
          <a:stretch/>
        </p:blipFill>
        <p:spPr>
          <a:xfrm>
            <a:off x="2400935" y="1370965"/>
            <a:ext cx="1283970" cy="1383030"/>
          </a:xfrm>
          <a:prstGeom prst="rect">
            <a:avLst/>
          </a:prstGeom>
          <a:noFill/>
          <a:ln>
            <a:noFill/>
          </a:ln>
        </p:spPr>
      </p:pic>
      <p:pic>
        <p:nvPicPr>
          <p:cNvPr id="1128" name="Google Shape;1128;p46"/>
          <p:cNvPicPr preferRelativeResize="0"/>
          <p:nvPr/>
        </p:nvPicPr>
        <p:blipFill rotWithShape="1">
          <a:blip r:embed="rId4">
            <a:alphaModFix/>
          </a:blip>
          <a:srcRect l="36160" t="27619" r="56340" b="46340"/>
          <a:stretch/>
        </p:blipFill>
        <p:spPr>
          <a:xfrm>
            <a:off x="4679315" y="1370330"/>
            <a:ext cx="707390" cy="1382395"/>
          </a:xfrm>
          <a:prstGeom prst="rect">
            <a:avLst/>
          </a:prstGeom>
          <a:noFill/>
          <a:ln>
            <a:noFill/>
          </a:ln>
        </p:spPr>
      </p:pic>
      <p:sp>
        <p:nvSpPr>
          <p:cNvPr id="1129" name="Google Shape;1129;p46"/>
          <p:cNvSpPr/>
          <p:nvPr/>
        </p:nvSpPr>
        <p:spPr>
          <a:xfrm>
            <a:off x="8542655" y="3007995"/>
            <a:ext cx="1323975" cy="1349375"/>
          </a:xfrm>
          <a:prstGeom prst="ellipse">
            <a:avLst/>
          </a:prstGeom>
          <a:solidFill>
            <a:srgbClr val="008986"/>
          </a:solidFill>
          <a:ln w="381000" cap="flat" cmpd="sng">
            <a:solidFill>
              <a:srgbClr val="008986">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46"/>
          <p:cNvSpPr/>
          <p:nvPr/>
        </p:nvSpPr>
        <p:spPr>
          <a:xfrm>
            <a:off x="8497570" y="3235960"/>
            <a:ext cx="1413510" cy="892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cap="none">
                <a:solidFill>
                  <a:schemeClr val="lt1"/>
                </a:solidFill>
                <a:latin typeface="Calibri"/>
                <a:ea typeface="Calibri"/>
                <a:cs typeface="Calibri"/>
                <a:sym typeface="Calibri"/>
              </a:rPr>
              <a:t>PGA</a:t>
            </a:r>
            <a:endParaRPr/>
          </a:p>
          <a:p>
            <a:pPr marL="0" marR="0" lvl="0" indent="0" algn="ctr" rtl="0">
              <a:spcBef>
                <a:spcPts val="0"/>
              </a:spcBef>
              <a:spcAft>
                <a:spcPts val="0"/>
              </a:spcAft>
              <a:buNone/>
            </a:pPr>
            <a:r>
              <a:rPr lang="es-ES" sz="1200" cap="none">
                <a:solidFill>
                  <a:schemeClr val="lt1"/>
                </a:solidFill>
                <a:latin typeface="Calibri"/>
                <a:ea typeface="Calibri"/>
                <a:cs typeface="Calibri"/>
                <a:sym typeface="Calibri"/>
              </a:rPr>
              <a:t>Evaluación global del médico</a:t>
            </a:r>
            <a:endParaRPr/>
          </a:p>
        </p:txBody>
      </p:sp>
      <p:sp>
        <p:nvSpPr>
          <p:cNvPr id="1131" name="Google Shape;1131;p46"/>
          <p:cNvSpPr/>
          <p:nvPr/>
        </p:nvSpPr>
        <p:spPr>
          <a:xfrm>
            <a:off x="6483985" y="3025140"/>
            <a:ext cx="1323975" cy="1349375"/>
          </a:xfrm>
          <a:prstGeom prst="ellipse">
            <a:avLst/>
          </a:prstGeom>
          <a:solidFill>
            <a:srgbClr val="006783"/>
          </a:solidFill>
          <a:ln w="381000" cap="flat" cmpd="sng">
            <a:solidFill>
              <a:srgbClr val="006783">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46"/>
          <p:cNvSpPr/>
          <p:nvPr/>
        </p:nvSpPr>
        <p:spPr>
          <a:xfrm>
            <a:off x="6471920" y="3130550"/>
            <a:ext cx="141351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cap="none">
                <a:solidFill>
                  <a:schemeClr val="lt1"/>
                </a:solidFill>
                <a:latin typeface="Calibri"/>
                <a:ea typeface="Calibri"/>
                <a:cs typeface="Calibri"/>
                <a:sym typeface="Calibri"/>
              </a:rPr>
              <a:t>DLQI</a:t>
            </a:r>
            <a:endParaRPr/>
          </a:p>
          <a:p>
            <a:pPr marL="0" marR="0" lvl="0" indent="0" algn="ctr" rtl="0">
              <a:spcBef>
                <a:spcPts val="0"/>
              </a:spcBef>
              <a:spcAft>
                <a:spcPts val="0"/>
              </a:spcAft>
              <a:buNone/>
            </a:pPr>
            <a:r>
              <a:rPr lang="es-ES" sz="1200" cap="none">
                <a:solidFill>
                  <a:srgbClr val="FFFFFF"/>
                </a:solidFill>
                <a:latin typeface="Calibri"/>
                <a:ea typeface="Calibri"/>
                <a:cs typeface="Calibri"/>
                <a:sym typeface="Calibri"/>
              </a:rPr>
              <a:t>Índice de calidad </a:t>
            </a:r>
            <a:endParaRPr/>
          </a:p>
          <a:p>
            <a:pPr marL="0" marR="0" lvl="0" indent="0" algn="ctr" rtl="0">
              <a:spcBef>
                <a:spcPts val="0"/>
              </a:spcBef>
              <a:spcAft>
                <a:spcPts val="0"/>
              </a:spcAft>
              <a:buNone/>
            </a:pPr>
            <a:r>
              <a:rPr lang="es-ES" sz="1200" cap="none">
                <a:solidFill>
                  <a:srgbClr val="FFFFFF"/>
                </a:solidFill>
                <a:latin typeface="Calibri"/>
                <a:ea typeface="Calibri"/>
                <a:cs typeface="Calibri"/>
                <a:sym typeface="Calibri"/>
              </a:rPr>
              <a:t>de vida dermatológica</a:t>
            </a:r>
            <a:endParaRPr/>
          </a:p>
        </p:txBody>
      </p:sp>
      <p:sp>
        <p:nvSpPr>
          <p:cNvPr id="1133" name="Google Shape;1133;p46"/>
          <p:cNvSpPr/>
          <p:nvPr/>
        </p:nvSpPr>
        <p:spPr>
          <a:xfrm>
            <a:off x="8519795" y="5520055"/>
            <a:ext cx="1787525" cy="579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3200" b="1" cap="none">
                <a:solidFill>
                  <a:srgbClr val="006783"/>
                </a:solidFill>
                <a:latin typeface="Century Gothic"/>
                <a:ea typeface="Century Gothic"/>
                <a:cs typeface="Century Gothic"/>
                <a:sym typeface="Century Gothic"/>
              </a:rPr>
              <a:t>0-6</a:t>
            </a:r>
            <a:endParaRPr/>
          </a:p>
        </p:txBody>
      </p:sp>
      <p:pic>
        <p:nvPicPr>
          <p:cNvPr id="1134" name="Google Shape;1134;p46"/>
          <p:cNvPicPr preferRelativeResize="0"/>
          <p:nvPr/>
        </p:nvPicPr>
        <p:blipFill rotWithShape="1">
          <a:blip r:embed="rId4">
            <a:alphaModFix/>
          </a:blip>
          <a:srcRect l="52649" t="27619" r="33260" b="46340"/>
          <a:stretch/>
        </p:blipFill>
        <p:spPr>
          <a:xfrm>
            <a:off x="8542655" y="1327150"/>
            <a:ext cx="1330325" cy="1383030"/>
          </a:xfrm>
          <a:prstGeom prst="rect">
            <a:avLst/>
          </a:prstGeom>
          <a:noFill/>
          <a:ln>
            <a:noFill/>
          </a:ln>
        </p:spPr>
      </p:pic>
      <p:pic>
        <p:nvPicPr>
          <p:cNvPr id="1135" name="Google Shape;1135;p46"/>
          <p:cNvPicPr preferRelativeResize="0"/>
          <p:nvPr/>
        </p:nvPicPr>
        <p:blipFill rotWithShape="1">
          <a:blip r:embed="rId4">
            <a:alphaModFix/>
          </a:blip>
          <a:srcRect l="71060" t="27619" r="16350" b="46340"/>
          <a:stretch/>
        </p:blipFill>
        <p:spPr>
          <a:xfrm>
            <a:off x="6562090" y="1335405"/>
            <a:ext cx="1188720" cy="1382395"/>
          </a:xfrm>
          <a:prstGeom prst="rect">
            <a:avLst/>
          </a:prstGeom>
          <a:noFill/>
          <a:ln>
            <a:noFill/>
          </a:ln>
        </p:spPr>
      </p:pic>
      <p:sp>
        <p:nvSpPr>
          <p:cNvPr id="1136" name="Google Shape;1136;p46"/>
          <p:cNvSpPr/>
          <p:nvPr/>
        </p:nvSpPr>
        <p:spPr>
          <a:xfrm>
            <a:off x="2428875" y="3082290"/>
            <a:ext cx="1323975" cy="1349375"/>
          </a:xfrm>
          <a:prstGeom prst="ellipse">
            <a:avLst/>
          </a:prstGeom>
          <a:solidFill>
            <a:srgbClr val="006783"/>
          </a:solidFill>
          <a:ln w="381000" cap="flat" cmpd="sng">
            <a:solidFill>
              <a:srgbClr val="006783">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46"/>
          <p:cNvSpPr/>
          <p:nvPr/>
        </p:nvSpPr>
        <p:spPr>
          <a:xfrm>
            <a:off x="2296160" y="3197860"/>
            <a:ext cx="1602740" cy="10775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Calibri"/>
              <a:buNone/>
            </a:pPr>
            <a:r>
              <a:rPr lang="es-ES" sz="2800" b="1" cap="none">
                <a:solidFill>
                  <a:schemeClr val="lt1"/>
                </a:solidFill>
                <a:latin typeface="Calibri"/>
                <a:ea typeface="Calibri"/>
                <a:cs typeface="Calibri"/>
                <a:sym typeface="Calibri"/>
              </a:rPr>
              <a:t>BSA</a:t>
            </a:r>
            <a:endParaRPr/>
          </a:p>
          <a:p>
            <a:pPr marL="0" marR="0" lvl="0" indent="0" algn="ctr" rtl="0">
              <a:spcBef>
                <a:spcPts val="0"/>
              </a:spcBef>
              <a:spcAft>
                <a:spcPts val="0"/>
              </a:spcAft>
              <a:buClr>
                <a:schemeClr val="lt1"/>
              </a:buClr>
              <a:buSzPts val="1200"/>
              <a:buFont typeface="Calibri"/>
              <a:buNone/>
            </a:pPr>
            <a:r>
              <a:rPr lang="es-ES" sz="1200" cap="none">
                <a:solidFill>
                  <a:schemeClr val="lt1"/>
                </a:solidFill>
                <a:latin typeface="Calibri"/>
                <a:ea typeface="Calibri"/>
                <a:cs typeface="Calibri"/>
                <a:sym typeface="Calibri"/>
              </a:rPr>
              <a:t>Superficie </a:t>
            </a:r>
            <a:br>
              <a:rPr lang="es-ES" sz="1800">
                <a:solidFill>
                  <a:schemeClr val="dk1"/>
                </a:solidFill>
                <a:latin typeface="Calibri"/>
                <a:ea typeface="Calibri"/>
                <a:cs typeface="Calibri"/>
                <a:sym typeface="Calibri"/>
              </a:rPr>
            </a:br>
            <a:r>
              <a:rPr lang="es-ES" sz="1200" cap="none">
                <a:solidFill>
                  <a:schemeClr val="lt1"/>
                </a:solidFill>
                <a:latin typeface="Calibri"/>
                <a:ea typeface="Calibri"/>
                <a:cs typeface="Calibri"/>
                <a:sym typeface="Calibri"/>
              </a:rPr>
              <a:t>corporal </a:t>
            </a:r>
            <a:br>
              <a:rPr lang="es-ES" sz="1800">
                <a:solidFill>
                  <a:schemeClr val="dk1"/>
                </a:solidFill>
                <a:latin typeface="Calibri"/>
                <a:ea typeface="Calibri"/>
                <a:cs typeface="Calibri"/>
                <a:sym typeface="Calibri"/>
              </a:rPr>
            </a:br>
            <a:r>
              <a:rPr lang="es-ES" sz="1200" cap="none">
                <a:solidFill>
                  <a:schemeClr val="lt1"/>
                </a:solidFill>
                <a:latin typeface="Calibri"/>
                <a:ea typeface="Calibri"/>
                <a:cs typeface="Calibri"/>
                <a:sym typeface="Calibri"/>
              </a:rPr>
              <a:t>afectada</a:t>
            </a:r>
            <a:endParaRPr/>
          </a:p>
        </p:txBody>
      </p:sp>
      <p:sp>
        <p:nvSpPr>
          <p:cNvPr id="1138" name="Google Shape;1138;p46"/>
          <p:cNvSpPr/>
          <p:nvPr/>
        </p:nvSpPr>
        <p:spPr>
          <a:xfrm>
            <a:off x="4485640" y="3028315"/>
            <a:ext cx="1323975" cy="1349375"/>
          </a:xfrm>
          <a:prstGeom prst="ellipse">
            <a:avLst/>
          </a:prstGeom>
          <a:solidFill>
            <a:srgbClr val="EB949A"/>
          </a:solidFill>
          <a:ln w="381000" cap="flat" cmpd="sng">
            <a:solidFill>
              <a:srgbClr val="EB949A">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9" name="Google Shape;1139;p46"/>
          <p:cNvSpPr/>
          <p:nvPr/>
        </p:nvSpPr>
        <p:spPr>
          <a:xfrm>
            <a:off x="4386580" y="3166110"/>
            <a:ext cx="1517650" cy="10775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cap="none">
                <a:solidFill>
                  <a:schemeClr val="lt1"/>
                </a:solidFill>
                <a:latin typeface="Calibri"/>
                <a:ea typeface="Calibri"/>
                <a:cs typeface="Calibri"/>
                <a:sym typeface="Calibri"/>
              </a:rPr>
              <a:t>PASI</a:t>
            </a:r>
            <a:endParaRPr/>
          </a:p>
          <a:p>
            <a:pPr marL="0" marR="0" lvl="0" indent="0" algn="ctr" rtl="0">
              <a:spcBef>
                <a:spcPts val="0"/>
              </a:spcBef>
              <a:spcAft>
                <a:spcPts val="0"/>
              </a:spcAft>
              <a:buNone/>
            </a:pPr>
            <a:r>
              <a:rPr lang="es-ES" sz="1200" cap="none">
                <a:solidFill>
                  <a:schemeClr val="lt1"/>
                </a:solidFill>
                <a:latin typeface="Calibri"/>
                <a:ea typeface="Calibri"/>
                <a:cs typeface="Calibri"/>
                <a:sym typeface="Calibri"/>
              </a:rPr>
              <a:t>Índice de gravedad y área de la psoriasis</a:t>
            </a:r>
            <a:endParaRPr sz="1800"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45" name="Google Shape;1145;p47"/>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46" name="Google Shape;1146;p47"/>
          <p:cNvSpPr txBox="1">
            <a:spLocks noGrp="1"/>
          </p:cNvSpPr>
          <p:nvPr>
            <p:ph type="title"/>
          </p:nvPr>
        </p:nvSpPr>
        <p:spPr>
          <a:xfrm>
            <a:off x="965517" y="561763"/>
            <a:ext cx="10563577" cy="879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Montserrat"/>
              <a:buNone/>
            </a:pPr>
            <a:r>
              <a:rPr lang="es-ES" sz="4400">
                <a:solidFill>
                  <a:srgbClr val="1F3864"/>
                </a:solidFill>
                <a:latin typeface="Montserrat"/>
                <a:ea typeface="Montserrat"/>
                <a:cs typeface="Montserrat"/>
                <a:sym typeface="Montserrat"/>
              </a:rPr>
              <a:t>Evaluación de la Gravedad</a:t>
            </a:r>
            <a:endParaRPr/>
          </a:p>
        </p:txBody>
      </p:sp>
      <p:sp>
        <p:nvSpPr>
          <p:cNvPr id="1147" name="Google Shape;1147;p47"/>
          <p:cNvSpPr/>
          <p:nvPr/>
        </p:nvSpPr>
        <p:spPr>
          <a:xfrm>
            <a:off x="965517" y="6272848"/>
            <a:ext cx="11356975" cy="4616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F6F6F"/>
              </a:buClr>
              <a:buSzPts val="800"/>
              <a:buFont typeface="Calibri"/>
              <a:buNone/>
            </a:pPr>
            <a:r>
              <a:rPr lang="es-ES" sz="800" b="0" i="0" u="none" strike="noStrike" cap="none">
                <a:solidFill>
                  <a:srgbClr val="6F6F6F"/>
                </a:solidFill>
                <a:latin typeface="Calibri"/>
                <a:ea typeface="Calibri"/>
                <a:cs typeface="Calibri"/>
                <a:sym typeface="Calibri"/>
              </a:rPr>
              <a:t>Mrowietz U, et al. Definition of treatment goals for moderate to severe psoriasis: a European consensus. Arch Dermatol Res 2011;303(1):1-10.</a:t>
            </a:r>
            <a:endParaRPr/>
          </a:p>
          <a:p>
            <a:pPr marL="0" marR="0" lvl="0" indent="0" algn="l" rtl="0">
              <a:lnSpc>
                <a:spcPct val="100000"/>
              </a:lnSpc>
              <a:spcBef>
                <a:spcPts val="0"/>
              </a:spcBef>
              <a:spcAft>
                <a:spcPts val="0"/>
              </a:spcAft>
              <a:buClr>
                <a:srgbClr val="6F6F6F"/>
              </a:buClr>
              <a:buSzPts val="800"/>
              <a:buFont typeface="Calibri"/>
              <a:buNone/>
            </a:pPr>
            <a:r>
              <a:rPr lang="es-ES" sz="800" b="0" i="0" u="none" strike="noStrike" cap="none">
                <a:solidFill>
                  <a:srgbClr val="6F6F6F"/>
                </a:solidFill>
                <a:latin typeface="Calibri"/>
                <a:ea typeface="Calibri"/>
                <a:cs typeface="Calibri"/>
                <a:sym typeface="Calibri"/>
              </a:rPr>
              <a:t>Samarasekera EJ, et al. Psoriasis: guidance on assessment and referral. Clinical medicine (London, England) 2014;14(2):178-82.</a:t>
            </a:r>
            <a:endParaRPr/>
          </a:p>
          <a:p>
            <a:pPr marL="0" marR="0" lvl="0" indent="0" algn="l" rtl="0">
              <a:lnSpc>
                <a:spcPct val="100000"/>
              </a:lnSpc>
              <a:spcBef>
                <a:spcPts val="0"/>
              </a:spcBef>
              <a:spcAft>
                <a:spcPts val="0"/>
              </a:spcAft>
              <a:buClr>
                <a:srgbClr val="6F6F6F"/>
              </a:buClr>
              <a:buSzPts val="800"/>
              <a:buFont typeface="Calibri"/>
              <a:buNone/>
            </a:pPr>
            <a:r>
              <a:rPr lang="es-ES" sz="800" b="0" i="0" u="none" strike="noStrike" cap="none">
                <a:solidFill>
                  <a:srgbClr val="6F6F6F"/>
                </a:solidFill>
                <a:latin typeface="Calibri"/>
                <a:ea typeface="Calibri"/>
                <a:cs typeface="Calibri"/>
                <a:sym typeface="Calibri"/>
              </a:rPr>
              <a:t>Nast A, et al. European S3-Guidelines on the systemic treatment of psoriasis vulgaris--Update 2015--Short version--EDF in cooperation with EADV and IPC. J Eur Acad Dermatol Venereol 2015;29(12):2277-94</a:t>
            </a:r>
            <a:endParaRPr/>
          </a:p>
        </p:txBody>
      </p:sp>
      <p:sp>
        <p:nvSpPr>
          <p:cNvPr id="1148" name="Google Shape;1148;p47"/>
          <p:cNvSpPr/>
          <p:nvPr/>
        </p:nvSpPr>
        <p:spPr>
          <a:xfrm>
            <a:off x="1857375" y="5425440"/>
            <a:ext cx="9573260" cy="4616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F6F6F"/>
              </a:buClr>
              <a:buSzPts val="800"/>
              <a:buFont typeface="Calibri"/>
              <a:buNone/>
            </a:pPr>
            <a:r>
              <a:rPr lang="es-ES" sz="800" b="0" i="0" u="none" strike="noStrike" cap="none">
                <a:solidFill>
                  <a:srgbClr val="6F6F6F"/>
                </a:solidFill>
                <a:latin typeface="Calibri"/>
                <a:ea typeface="Calibri"/>
                <a:cs typeface="Calibri"/>
                <a:sym typeface="Calibri"/>
              </a:rPr>
              <a:t>Fuente: adaptado de Definition of treatment goals for moderate to severe psoriasis: a European consensus. Arch Dermatol Res 2011;303(1):1-10.</a:t>
            </a:r>
            <a:endParaRPr/>
          </a:p>
          <a:p>
            <a:pPr marL="0" marR="0" lvl="0" indent="0" algn="l" rtl="0">
              <a:lnSpc>
                <a:spcPct val="100000"/>
              </a:lnSpc>
              <a:spcBef>
                <a:spcPts val="0"/>
              </a:spcBef>
              <a:spcAft>
                <a:spcPts val="0"/>
              </a:spcAft>
              <a:buClr>
                <a:srgbClr val="6F6F6F"/>
              </a:buClr>
              <a:buSzPts val="800"/>
              <a:buFont typeface="Calibri"/>
              <a:buNone/>
            </a:pPr>
            <a:r>
              <a:rPr lang="es-ES" sz="800" b="0" i="0" u="none" strike="noStrike" cap="none">
                <a:solidFill>
                  <a:srgbClr val="6F6F6F"/>
                </a:solidFill>
                <a:latin typeface="Calibri"/>
                <a:ea typeface="Calibri"/>
                <a:cs typeface="Calibri"/>
                <a:sym typeface="Calibri"/>
              </a:rPr>
              <a:t>Fuente: adaptado de Psoriasis: guidance on assessment and referral. Clinical medicine (London, England) 2014;14(2):178-82.</a:t>
            </a:r>
            <a:endParaRPr/>
          </a:p>
          <a:p>
            <a:pPr marL="0" marR="0" lvl="0" indent="0" algn="l" rtl="0">
              <a:lnSpc>
                <a:spcPct val="100000"/>
              </a:lnSpc>
              <a:spcBef>
                <a:spcPts val="0"/>
              </a:spcBef>
              <a:spcAft>
                <a:spcPts val="0"/>
              </a:spcAft>
              <a:buClr>
                <a:srgbClr val="6F6F6F"/>
              </a:buClr>
              <a:buSzPts val="800"/>
              <a:buFont typeface="Calibri"/>
              <a:buNone/>
            </a:pPr>
            <a:r>
              <a:rPr lang="es-ES" sz="800" b="0" i="0" u="none" strike="noStrike" cap="none">
                <a:solidFill>
                  <a:srgbClr val="6F6F6F"/>
                </a:solidFill>
                <a:latin typeface="Calibri"/>
                <a:ea typeface="Calibri"/>
                <a:cs typeface="Calibri"/>
                <a:sym typeface="Calibri"/>
              </a:rPr>
              <a:t>Fuente: adaptado de European S3-Guidelines on the systemic treatment of psoriasis vulgaris--Update 2015--Short version--EDF in cooperation with EADV and IPC. J Eur Acad Dermatol Venereol 2015;29(12):2277-94.</a:t>
            </a:r>
            <a:endParaRPr/>
          </a:p>
        </p:txBody>
      </p:sp>
      <p:sp>
        <p:nvSpPr>
          <p:cNvPr id="1149" name="Google Shape;1149;p47"/>
          <p:cNvSpPr/>
          <p:nvPr/>
        </p:nvSpPr>
        <p:spPr>
          <a:xfrm>
            <a:off x="1966333" y="4572635"/>
            <a:ext cx="3852545" cy="730885"/>
          </a:xfrm>
          <a:prstGeom prst="rect">
            <a:avLst/>
          </a:prstGeom>
          <a:noFill/>
          <a:ln>
            <a:noFill/>
          </a:ln>
        </p:spPr>
        <p:txBody>
          <a:bodyPr spcFirstLastPara="1" wrap="square" lIns="91425" tIns="45700" rIns="91425" bIns="45700" anchor="t" anchorCtr="0">
            <a:noAutofit/>
          </a:bodyPr>
          <a:lstStyle/>
          <a:p>
            <a:pPr marL="0" marR="0" lvl="0" indent="0" algn="l" rtl="0">
              <a:lnSpc>
                <a:spcPct val="121428"/>
              </a:lnSpc>
              <a:spcBef>
                <a:spcPts val="0"/>
              </a:spcBef>
              <a:spcAft>
                <a:spcPts val="0"/>
              </a:spcAft>
              <a:buClr>
                <a:srgbClr val="2B8DB5"/>
              </a:buClr>
              <a:buSzPts val="1400"/>
              <a:buFont typeface="Arial"/>
              <a:buChar char="•"/>
            </a:pPr>
            <a:r>
              <a:rPr lang="es-ES" sz="1400" b="1" cap="none">
                <a:solidFill>
                  <a:srgbClr val="002060"/>
                </a:solidFill>
                <a:latin typeface="Century Gothic"/>
                <a:ea typeface="Century Gothic"/>
                <a:cs typeface="Century Gothic"/>
                <a:sym typeface="Century Gothic"/>
              </a:rPr>
              <a:t>PASI ≤ 10 y BSA ≤ 10 y DLQI ≤ 10 </a:t>
            </a:r>
            <a:endParaRPr/>
          </a:p>
          <a:p>
            <a:pPr marL="0" marR="0" lvl="0" indent="0" algn="l" rtl="0">
              <a:lnSpc>
                <a:spcPct val="121428"/>
              </a:lnSpc>
              <a:spcBef>
                <a:spcPts val="0"/>
              </a:spcBef>
              <a:spcAft>
                <a:spcPts val="0"/>
              </a:spcAft>
              <a:buClr>
                <a:srgbClr val="2B8DB5"/>
              </a:buClr>
              <a:buSzPts val="1400"/>
              <a:buFont typeface="Arial"/>
              <a:buChar char="•"/>
            </a:pPr>
            <a:r>
              <a:rPr lang="es-ES" sz="1400" b="1" cap="none">
                <a:solidFill>
                  <a:srgbClr val="002060"/>
                </a:solidFill>
                <a:latin typeface="Century Gothic"/>
                <a:ea typeface="Century Gothic"/>
                <a:cs typeface="Century Gothic"/>
                <a:sym typeface="Century Gothic"/>
              </a:rPr>
              <a:t>Si el PASI o la BSA &gt; 10 pero el DLQI ≤ 10</a:t>
            </a:r>
            <a:endParaRPr/>
          </a:p>
          <a:p>
            <a:pPr marL="0" marR="0" lvl="0" indent="0" algn="l" rtl="0">
              <a:lnSpc>
                <a:spcPct val="121428"/>
              </a:lnSpc>
              <a:spcBef>
                <a:spcPts val="0"/>
              </a:spcBef>
              <a:spcAft>
                <a:spcPts val="0"/>
              </a:spcAft>
              <a:buClr>
                <a:srgbClr val="2B8DB5"/>
              </a:buClr>
              <a:buSzPts val="1400"/>
              <a:buFont typeface="Arial"/>
              <a:buChar char="•"/>
            </a:pPr>
            <a:r>
              <a:rPr lang="es-ES" sz="1400" b="1" cap="none">
                <a:solidFill>
                  <a:srgbClr val="002060"/>
                </a:solidFill>
                <a:latin typeface="Century Gothic"/>
                <a:ea typeface="Century Gothic"/>
                <a:cs typeface="Century Gothic"/>
                <a:sym typeface="Century Gothic"/>
              </a:rPr>
              <a:t>Candidato para tratamiento tópico.</a:t>
            </a:r>
            <a:endParaRPr/>
          </a:p>
        </p:txBody>
      </p:sp>
      <p:sp>
        <p:nvSpPr>
          <p:cNvPr id="1150" name="Google Shape;1150;p47"/>
          <p:cNvSpPr/>
          <p:nvPr/>
        </p:nvSpPr>
        <p:spPr>
          <a:xfrm>
            <a:off x="6004933" y="4572635"/>
            <a:ext cx="4994275" cy="730885"/>
          </a:xfrm>
          <a:prstGeom prst="rect">
            <a:avLst/>
          </a:prstGeom>
          <a:noFill/>
          <a:ln>
            <a:noFill/>
          </a:ln>
        </p:spPr>
        <p:txBody>
          <a:bodyPr spcFirstLastPara="1" wrap="square" lIns="91425" tIns="45700" rIns="91425" bIns="45700" anchor="t" anchorCtr="0">
            <a:noAutofit/>
          </a:bodyPr>
          <a:lstStyle/>
          <a:p>
            <a:pPr marL="0" marR="0" lvl="0" indent="0" algn="l" rtl="0">
              <a:lnSpc>
                <a:spcPct val="121428"/>
              </a:lnSpc>
              <a:spcBef>
                <a:spcPts val="0"/>
              </a:spcBef>
              <a:spcAft>
                <a:spcPts val="0"/>
              </a:spcAft>
              <a:buClr>
                <a:srgbClr val="2B8DB5"/>
              </a:buClr>
              <a:buSzPts val="1400"/>
              <a:buFont typeface="Arial"/>
              <a:buChar char="•"/>
            </a:pPr>
            <a:r>
              <a:rPr lang="es-ES" sz="1400" b="1" cap="none">
                <a:solidFill>
                  <a:srgbClr val="002060"/>
                </a:solidFill>
                <a:latin typeface="Century Gothic"/>
                <a:ea typeface="Century Gothic"/>
                <a:cs typeface="Century Gothic"/>
                <a:sym typeface="Century Gothic"/>
              </a:rPr>
              <a:t>(PASI &gt; 10 y/o BSA &gt; 10) y DLQI &gt; 10</a:t>
            </a:r>
            <a:endParaRPr/>
          </a:p>
          <a:p>
            <a:pPr marL="0" marR="0" lvl="0" indent="0" algn="l" rtl="0">
              <a:lnSpc>
                <a:spcPct val="121428"/>
              </a:lnSpc>
              <a:spcBef>
                <a:spcPts val="0"/>
              </a:spcBef>
              <a:spcAft>
                <a:spcPts val="0"/>
              </a:spcAft>
              <a:buClr>
                <a:srgbClr val="2B8DB5"/>
              </a:buClr>
              <a:buSzPts val="1400"/>
              <a:buFont typeface="Arial"/>
              <a:buChar char="•"/>
            </a:pPr>
            <a:r>
              <a:rPr lang="es-ES" sz="1400" b="1" cap="none">
                <a:solidFill>
                  <a:srgbClr val="002060"/>
                </a:solidFill>
                <a:latin typeface="Century Gothic"/>
                <a:ea typeface="Century Gothic"/>
                <a:cs typeface="Century Gothic"/>
                <a:sym typeface="Century Gothic"/>
              </a:rPr>
              <a:t>Si el PASI y la BSA ≤ 10 pero el DLQI &gt; 10</a:t>
            </a:r>
            <a:endParaRPr/>
          </a:p>
          <a:p>
            <a:pPr marL="0" marR="0" lvl="0" indent="0" algn="l" rtl="0">
              <a:lnSpc>
                <a:spcPct val="121428"/>
              </a:lnSpc>
              <a:spcBef>
                <a:spcPts val="0"/>
              </a:spcBef>
              <a:spcAft>
                <a:spcPts val="0"/>
              </a:spcAft>
              <a:buClr>
                <a:srgbClr val="2B8DB5"/>
              </a:buClr>
              <a:buSzPts val="1400"/>
              <a:buFont typeface="Arial"/>
              <a:buChar char="•"/>
            </a:pPr>
            <a:r>
              <a:rPr lang="es-ES" sz="1400" b="1" cap="none">
                <a:solidFill>
                  <a:srgbClr val="002060"/>
                </a:solidFill>
                <a:latin typeface="Century Gothic"/>
                <a:ea typeface="Century Gothic"/>
                <a:cs typeface="Century Gothic"/>
                <a:sym typeface="Century Gothic"/>
              </a:rPr>
              <a:t>Candidato para fototerapia y tratamiento sistémico.</a:t>
            </a:r>
            <a:endParaRPr/>
          </a:p>
        </p:txBody>
      </p:sp>
      <p:sp>
        <p:nvSpPr>
          <p:cNvPr id="1151" name="Google Shape;1151;p47"/>
          <p:cNvSpPr/>
          <p:nvPr/>
        </p:nvSpPr>
        <p:spPr>
          <a:xfrm>
            <a:off x="5517888" y="1862455"/>
            <a:ext cx="5045710" cy="2208530"/>
          </a:xfrm>
          <a:prstGeom prst="roundRect">
            <a:avLst>
              <a:gd name="adj" fmla="val 16667"/>
            </a:avLst>
          </a:prstGeom>
          <a:solidFill>
            <a:srgbClr val="D7DDE3">
              <a:alpha val="4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sp>
        <p:nvSpPr>
          <p:cNvPr id="1152" name="Google Shape;1152;p47"/>
          <p:cNvSpPr/>
          <p:nvPr/>
        </p:nvSpPr>
        <p:spPr>
          <a:xfrm>
            <a:off x="2604508" y="1862455"/>
            <a:ext cx="2478405" cy="2208530"/>
          </a:xfrm>
          <a:prstGeom prst="roundRect">
            <a:avLst>
              <a:gd name="adj" fmla="val 16667"/>
            </a:avLst>
          </a:prstGeom>
          <a:solidFill>
            <a:srgbClr val="D7DDE3">
              <a:alpha val="4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pic>
        <p:nvPicPr>
          <p:cNvPr id="1153" name="Google Shape;1153;p47"/>
          <p:cNvPicPr preferRelativeResize="0"/>
          <p:nvPr/>
        </p:nvPicPr>
        <p:blipFill rotWithShape="1">
          <a:blip r:embed="rId4">
            <a:alphaModFix/>
          </a:blip>
          <a:srcRect/>
          <a:stretch/>
        </p:blipFill>
        <p:spPr>
          <a:xfrm>
            <a:off x="7967718" y="2042160"/>
            <a:ext cx="2479040" cy="1687830"/>
          </a:xfrm>
          <a:prstGeom prst="roundRect">
            <a:avLst>
              <a:gd name="adj" fmla="val 16667"/>
            </a:avLst>
          </a:prstGeom>
          <a:noFill/>
          <a:ln w="28575" cap="flat" cmpd="sng">
            <a:solidFill>
              <a:srgbClr val="006782"/>
            </a:solidFill>
            <a:prstDash val="solid"/>
            <a:round/>
            <a:headEnd type="none" w="sm" len="sm"/>
            <a:tailEnd type="none" w="sm" len="sm"/>
          </a:ln>
        </p:spPr>
      </p:pic>
      <p:pic>
        <p:nvPicPr>
          <p:cNvPr id="1154" name="Google Shape;1154;p47" descr="Image result for mild psoriasis"/>
          <p:cNvPicPr preferRelativeResize="0"/>
          <p:nvPr/>
        </p:nvPicPr>
        <p:blipFill rotWithShape="1">
          <a:blip r:embed="rId5">
            <a:alphaModFix/>
          </a:blip>
          <a:srcRect t="240" r="9609"/>
          <a:stretch/>
        </p:blipFill>
        <p:spPr>
          <a:xfrm>
            <a:off x="2724523" y="1988820"/>
            <a:ext cx="2244725" cy="1692910"/>
          </a:xfrm>
          <a:prstGeom prst="roundRect">
            <a:avLst>
              <a:gd name="adj" fmla="val 16667"/>
            </a:avLst>
          </a:prstGeom>
          <a:noFill/>
          <a:ln w="28575" cap="flat" cmpd="sng">
            <a:solidFill>
              <a:srgbClr val="006782"/>
            </a:solidFill>
            <a:prstDash val="solid"/>
            <a:round/>
            <a:headEnd type="none" w="sm" len="sm"/>
            <a:tailEnd type="none" w="sm" len="sm"/>
          </a:ln>
        </p:spPr>
      </p:pic>
      <p:pic>
        <p:nvPicPr>
          <p:cNvPr id="1155" name="Google Shape;1155;p47" descr="http://como-curar.info/wp-content/uploads/2015/04/psoriasis-tratamiento.jpg"/>
          <p:cNvPicPr preferRelativeResize="0"/>
          <p:nvPr/>
        </p:nvPicPr>
        <p:blipFill rotWithShape="1">
          <a:blip r:embed="rId6">
            <a:alphaModFix/>
          </a:blip>
          <a:srcRect l="47570" t="9170" b="35810"/>
          <a:stretch/>
        </p:blipFill>
        <p:spPr>
          <a:xfrm>
            <a:off x="5636633" y="2032635"/>
            <a:ext cx="2232025" cy="1693545"/>
          </a:xfrm>
          <a:prstGeom prst="roundRect">
            <a:avLst>
              <a:gd name="adj" fmla="val 16667"/>
            </a:avLst>
          </a:prstGeom>
          <a:noFill/>
          <a:ln w="28575" cap="flat" cmpd="sng">
            <a:solidFill>
              <a:srgbClr val="006782"/>
            </a:solidFill>
            <a:prstDash val="solid"/>
            <a:round/>
            <a:headEnd type="none" w="sm" len="sm"/>
            <a:tailEnd type="none" w="sm" len="sm"/>
          </a:ln>
        </p:spPr>
      </p:pic>
      <p:sp>
        <p:nvSpPr>
          <p:cNvPr id="1156" name="Google Shape;1156;p47"/>
          <p:cNvSpPr/>
          <p:nvPr/>
        </p:nvSpPr>
        <p:spPr>
          <a:xfrm>
            <a:off x="2863588" y="3896360"/>
            <a:ext cx="1753235" cy="393065"/>
          </a:xfrm>
          <a:prstGeom prst="roundRect">
            <a:avLst>
              <a:gd name="adj" fmla="val 16667"/>
            </a:avLst>
          </a:prstGeom>
          <a:solidFill>
            <a:srgbClr val="F1C9D2">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entury Gothic"/>
              <a:buNone/>
            </a:pPr>
            <a:r>
              <a:rPr lang="es-ES" sz="1400" b="1" cap="none">
                <a:solidFill>
                  <a:srgbClr val="002060"/>
                </a:solidFill>
                <a:latin typeface="Century Gothic"/>
                <a:ea typeface="Century Gothic"/>
                <a:cs typeface="Century Gothic"/>
                <a:sym typeface="Century Gothic"/>
              </a:rPr>
              <a:t>Leve</a:t>
            </a:r>
            <a:endParaRPr sz="1400" b="1" cap="none">
              <a:solidFill>
                <a:srgbClr val="FFFFFF"/>
              </a:solidFill>
              <a:latin typeface="Century Gothic"/>
              <a:ea typeface="Century Gothic"/>
              <a:cs typeface="Century Gothic"/>
              <a:sym typeface="Century Gothic"/>
            </a:endParaRPr>
          </a:p>
        </p:txBody>
      </p:sp>
      <p:sp>
        <p:nvSpPr>
          <p:cNvPr id="1157" name="Google Shape;1157;p47"/>
          <p:cNvSpPr/>
          <p:nvPr/>
        </p:nvSpPr>
        <p:spPr>
          <a:xfrm>
            <a:off x="6874883" y="3896360"/>
            <a:ext cx="2085340" cy="393065"/>
          </a:xfrm>
          <a:prstGeom prst="roundRect">
            <a:avLst>
              <a:gd name="adj" fmla="val 16667"/>
            </a:avLst>
          </a:prstGeom>
          <a:solidFill>
            <a:srgbClr val="F1C9D2">
              <a:alpha val="8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entury Gothic"/>
              <a:buNone/>
            </a:pPr>
            <a:r>
              <a:rPr lang="es-ES" sz="1400" b="1" cap="none">
                <a:solidFill>
                  <a:srgbClr val="002060"/>
                </a:solidFill>
                <a:latin typeface="Century Gothic"/>
                <a:ea typeface="Century Gothic"/>
                <a:cs typeface="Century Gothic"/>
                <a:sym typeface="Century Gothic"/>
              </a:rPr>
              <a:t>Moderada a grave</a:t>
            </a:r>
            <a:endParaRPr sz="1400" b="1" cap="none">
              <a:solidFill>
                <a:srgbClr val="FFFFF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48"/>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64" name="Google Shape;1164;p48"/>
          <p:cNvSpPr txBox="1">
            <a:spLocks noGrp="1"/>
          </p:cNvSpPr>
          <p:nvPr>
            <p:ph type="title"/>
          </p:nvPr>
        </p:nvSpPr>
        <p:spPr>
          <a:xfrm>
            <a:off x="965517" y="561763"/>
            <a:ext cx="10563577" cy="879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Montserrat"/>
              <a:buNone/>
            </a:pPr>
            <a:r>
              <a:rPr lang="es-ES" sz="4400">
                <a:solidFill>
                  <a:srgbClr val="1F3864"/>
                </a:solidFill>
                <a:latin typeface="Montserrat"/>
                <a:ea typeface="Montserrat"/>
                <a:cs typeface="Montserrat"/>
                <a:sym typeface="Montserrat"/>
              </a:rPr>
              <a:t>Tratamiento</a:t>
            </a:r>
            <a:endParaRPr/>
          </a:p>
        </p:txBody>
      </p:sp>
      <p:graphicFrame>
        <p:nvGraphicFramePr>
          <p:cNvPr id="1165" name="Google Shape;1165;p48"/>
          <p:cNvGraphicFramePr/>
          <p:nvPr/>
        </p:nvGraphicFramePr>
        <p:xfrm>
          <a:off x="1066834" y="2337724"/>
          <a:ext cx="10462225" cy="3574405"/>
        </p:xfrm>
        <a:graphic>
          <a:graphicData uri="http://schemas.openxmlformats.org/drawingml/2006/table">
            <a:tbl>
              <a:tblPr>
                <a:noFill/>
                <a:tableStyleId>{AF36A666-B37A-4BE9-B631-64DC373C0E63}</a:tableStyleId>
              </a:tblPr>
              <a:tblGrid>
                <a:gridCol w="3928100">
                  <a:extLst>
                    <a:ext uri="{9D8B030D-6E8A-4147-A177-3AD203B41FA5}">
                      <a16:colId xmlns:a16="http://schemas.microsoft.com/office/drawing/2014/main" val="20000"/>
                    </a:ext>
                  </a:extLst>
                </a:gridCol>
                <a:gridCol w="2224400">
                  <a:extLst>
                    <a:ext uri="{9D8B030D-6E8A-4147-A177-3AD203B41FA5}">
                      <a16:colId xmlns:a16="http://schemas.microsoft.com/office/drawing/2014/main" val="20001"/>
                    </a:ext>
                  </a:extLst>
                </a:gridCol>
                <a:gridCol w="2159625">
                  <a:extLst>
                    <a:ext uri="{9D8B030D-6E8A-4147-A177-3AD203B41FA5}">
                      <a16:colId xmlns:a16="http://schemas.microsoft.com/office/drawing/2014/main" val="20002"/>
                    </a:ext>
                  </a:extLst>
                </a:gridCol>
                <a:gridCol w="2150100">
                  <a:extLst>
                    <a:ext uri="{9D8B030D-6E8A-4147-A177-3AD203B41FA5}">
                      <a16:colId xmlns:a16="http://schemas.microsoft.com/office/drawing/2014/main" val="20003"/>
                    </a:ext>
                  </a:extLst>
                </a:gridCol>
              </a:tblGrid>
              <a:tr h="513075">
                <a:tc>
                  <a:txBody>
                    <a:bodyPr/>
                    <a:lstStyle/>
                    <a:p>
                      <a:pPr marL="0" marR="0" lvl="0" indent="0" algn="ctr" rtl="0">
                        <a:spcBef>
                          <a:spcPts val="0"/>
                        </a:spcBef>
                        <a:spcAft>
                          <a:spcPts val="0"/>
                        </a:spcAft>
                        <a:buClr>
                          <a:srgbClr val="FFFFFF"/>
                        </a:buClr>
                        <a:buSzPts val="1600"/>
                        <a:buFont typeface="Century Gothic"/>
                        <a:buNone/>
                      </a:pPr>
                      <a:r>
                        <a:rPr lang="es-ES" sz="1600" cap="none"/>
                        <a:t>Tratamiento tópico</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38199"/>
                    </a:solidFill>
                  </a:tcPr>
                </a:tc>
                <a:tc>
                  <a:txBody>
                    <a:bodyPr/>
                    <a:lstStyle/>
                    <a:p>
                      <a:pPr marL="0" marR="0" lvl="0" indent="0" algn="ctr" rtl="0">
                        <a:spcBef>
                          <a:spcPts val="0"/>
                        </a:spcBef>
                        <a:spcAft>
                          <a:spcPts val="0"/>
                        </a:spcAft>
                        <a:buClr>
                          <a:srgbClr val="FFFFFF"/>
                        </a:buClr>
                        <a:buSzPts val="1600"/>
                        <a:buFont typeface="Century Gothic"/>
                        <a:buNone/>
                      </a:pPr>
                      <a:r>
                        <a:rPr lang="es-ES" sz="1600" cap="none"/>
                        <a:t>Fototerapia</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38199"/>
                    </a:solidFill>
                  </a:tcPr>
                </a:tc>
                <a:tc>
                  <a:txBody>
                    <a:bodyPr/>
                    <a:lstStyle/>
                    <a:p>
                      <a:pPr marL="0" marR="0" lvl="0" indent="0" algn="ctr" rtl="0">
                        <a:spcBef>
                          <a:spcPts val="0"/>
                        </a:spcBef>
                        <a:spcAft>
                          <a:spcPts val="0"/>
                        </a:spcAft>
                        <a:buClr>
                          <a:srgbClr val="FFFFFF"/>
                        </a:buClr>
                        <a:buSzPts val="1600"/>
                        <a:buFont typeface="Century Gothic"/>
                        <a:buNone/>
                      </a:pPr>
                      <a:r>
                        <a:rPr lang="es-ES" sz="1600" cap="none"/>
                        <a:t>Tratamiento sistémico</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38199"/>
                    </a:solidFill>
                  </a:tcPr>
                </a:tc>
                <a:tc>
                  <a:txBody>
                    <a:bodyPr/>
                    <a:lstStyle/>
                    <a:p>
                      <a:pPr marL="0" marR="0" lvl="0" indent="0" algn="ctr" rtl="0">
                        <a:spcBef>
                          <a:spcPts val="0"/>
                        </a:spcBef>
                        <a:spcAft>
                          <a:spcPts val="0"/>
                        </a:spcAft>
                        <a:buClr>
                          <a:srgbClr val="FFFFFF"/>
                        </a:buClr>
                        <a:buSzPts val="1600"/>
                        <a:buFont typeface="Century Gothic"/>
                        <a:buNone/>
                      </a:pPr>
                      <a:r>
                        <a:rPr lang="es-ES" sz="1600" cap="none"/>
                        <a:t>Tratamiento biológico</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38199"/>
                    </a:solidFill>
                  </a:tcPr>
                </a:tc>
                <a:extLst>
                  <a:ext uri="{0D108BD9-81ED-4DB2-BD59-A6C34878D82A}">
                    <a16:rowId xmlns:a16="http://schemas.microsoft.com/office/drawing/2014/main" val="10000"/>
                  </a:ext>
                </a:extLst>
              </a:tr>
              <a:tr h="2931800">
                <a:tc>
                  <a:txBody>
                    <a:bodyPr/>
                    <a:lstStyle/>
                    <a:p>
                      <a:pPr marL="285750" marR="0" lvl="0" indent="-285750" algn="l" rtl="0">
                        <a:spcBef>
                          <a:spcPts val="0"/>
                        </a:spcBef>
                        <a:spcAft>
                          <a:spcPts val="0"/>
                        </a:spcAft>
                        <a:buClr>
                          <a:srgbClr val="000000"/>
                        </a:buClr>
                        <a:buSzPts val="1600"/>
                        <a:buFont typeface="Arial"/>
                        <a:buChar char="•"/>
                      </a:pPr>
                      <a:r>
                        <a:rPr lang="es-ES" sz="1600" cap="none"/>
                        <a:t>Emolientes</a:t>
                      </a:r>
                      <a:endParaRPr/>
                    </a:p>
                    <a:p>
                      <a:pPr marL="285750" marR="0" lvl="0" indent="-285750" algn="l" rtl="0">
                        <a:spcBef>
                          <a:spcPts val="0"/>
                        </a:spcBef>
                        <a:spcAft>
                          <a:spcPts val="0"/>
                        </a:spcAft>
                        <a:buClr>
                          <a:srgbClr val="000000"/>
                        </a:buClr>
                        <a:buSzPts val="1600"/>
                        <a:buFont typeface="Arial"/>
                        <a:buChar char="•"/>
                      </a:pPr>
                      <a:r>
                        <a:rPr lang="es-ES" sz="1600" cap="none"/>
                        <a:t>Corticoides tópicos</a:t>
                      </a:r>
                      <a:endParaRPr/>
                    </a:p>
                    <a:p>
                      <a:pPr marL="285750" marR="0" lvl="0" indent="-285750" algn="l" rtl="0">
                        <a:spcBef>
                          <a:spcPts val="0"/>
                        </a:spcBef>
                        <a:spcAft>
                          <a:spcPts val="0"/>
                        </a:spcAft>
                        <a:buClr>
                          <a:srgbClr val="000000"/>
                        </a:buClr>
                        <a:buSzPts val="1600"/>
                        <a:buFont typeface="Arial"/>
                        <a:buChar char="•"/>
                      </a:pPr>
                      <a:r>
                        <a:rPr lang="es-ES" sz="1600" cap="none"/>
                        <a:t>Análogos de la vitamina D</a:t>
                      </a:r>
                      <a:endParaRPr/>
                    </a:p>
                    <a:p>
                      <a:pPr marL="285750" marR="0" lvl="0" indent="-285750" algn="l" rtl="0">
                        <a:spcBef>
                          <a:spcPts val="0"/>
                        </a:spcBef>
                        <a:spcAft>
                          <a:spcPts val="0"/>
                        </a:spcAft>
                        <a:buClr>
                          <a:srgbClr val="000000"/>
                        </a:buClr>
                        <a:buSzPts val="1600"/>
                        <a:buFont typeface="Arial"/>
                        <a:buChar char="•"/>
                      </a:pPr>
                      <a:r>
                        <a:rPr lang="es-ES" sz="1600" cap="none"/>
                        <a:t>Combinación de corticoides tópicos y análogos de la vit. D</a:t>
                      </a:r>
                      <a:endParaRPr/>
                    </a:p>
                    <a:p>
                      <a:pPr marL="285750" marR="0" lvl="0" indent="-285750" algn="l" rtl="0">
                        <a:spcBef>
                          <a:spcPts val="0"/>
                        </a:spcBef>
                        <a:spcAft>
                          <a:spcPts val="0"/>
                        </a:spcAft>
                        <a:buClr>
                          <a:srgbClr val="000000"/>
                        </a:buClr>
                        <a:buSzPts val="1600"/>
                        <a:buFont typeface="Arial"/>
                        <a:buChar char="•"/>
                      </a:pPr>
                      <a:r>
                        <a:rPr lang="es-ES" sz="1600" cap="none"/>
                        <a:t>Alquitrán de hulla</a:t>
                      </a:r>
                      <a:endParaRPr/>
                    </a:p>
                    <a:p>
                      <a:pPr marL="285750" marR="0" lvl="0" indent="-285750" algn="l" rtl="0">
                        <a:spcBef>
                          <a:spcPts val="0"/>
                        </a:spcBef>
                        <a:spcAft>
                          <a:spcPts val="0"/>
                        </a:spcAft>
                        <a:buClr>
                          <a:srgbClr val="000000"/>
                        </a:buClr>
                        <a:buSzPts val="1600"/>
                        <a:buFont typeface="Arial"/>
                        <a:buChar char="•"/>
                      </a:pPr>
                      <a:r>
                        <a:rPr lang="es-ES" sz="1600" cap="none"/>
                        <a:t>Ditranol</a:t>
                      </a:r>
                      <a:endParaRPr/>
                    </a:p>
                    <a:p>
                      <a:pPr marL="285750" marR="0" lvl="0" indent="-285750" algn="l" rtl="0">
                        <a:spcBef>
                          <a:spcPts val="0"/>
                        </a:spcBef>
                        <a:spcAft>
                          <a:spcPts val="0"/>
                        </a:spcAft>
                        <a:buClr>
                          <a:srgbClr val="000000"/>
                        </a:buClr>
                        <a:buSzPts val="1600"/>
                        <a:buFont typeface="Arial"/>
                        <a:buChar char="•"/>
                      </a:pPr>
                      <a:r>
                        <a:rPr lang="es-ES" sz="1600" cap="none"/>
                        <a:t>Retinoides tópicos</a:t>
                      </a:r>
                      <a:endParaRPr/>
                    </a:p>
                    <a:p>
                      <a:pPr marL="285750" marR="0" lvl="0" indent="-285750" algn="l" rtl="0">
                        <a:spcBef>
                          <a:spcPts val="0"/>
                        </a:spcBef>
                        <a:spcAft>
                          <a:spcPts val="0"/>
                        </a:spcAft>
                        <a:buClr>
                          <a:srgbClr val="000000"/>
                        </a:buClr>
                        <a:buSzPts val="1600"/>
                        <a:buFont typeface="Arial"/>
                        <a:buChar char="•"/>
                      </a:pPr>
                      <a:r>
                        <a:rPr lang="es-ES" sz="1600" cap="none"/>
                        <a:t>Inhibidores de la calcineurina tópicos</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F"/>
                    </a:solidFill>
                  </a:tcPr>
                </a:tc>
                <a:tc>
                  <a:txBody>
                    <a:bodyPr/>
                    <a:lstStyle/>
                    <a:p>
                      <a:pPr marL="285750" marR="0" lvl="0" indent="-285750" algn="l" rtl="0">
                        <a:spcBef>
                          <a:spcPts val="0"/>
                        </a:spcBef>
                        <a:spcAft>
                          <a:spcPts val="0"/>
                        </a:spcAft>
                        <a:buClr>
                          <a:srgbClr val="000000"/>
                        </a:buClr>
                        <a:buSzPts val="1600"/>
                        <a:buFont typeface="Arial"/>
                        <a:buChar char="•"/>
                      </a:pPr>
                      <a:r>
                        <a:rPr lang="es-ES" sz="1600" cap="none"/>
                        <a:t>UVB banda estrecha</a:t>
                      </a:r>
                      <a:endParaRPr/>
                    </a:p>
                    <a:p>
                      <a:pPr marL="285750" marR="0" lvl="0" indent="-285750" algn="l" rtl="0">
                        <a:spcBef>
                          <a:spcPts val="0"/>
                        </a:spcBef>
                        <a:spcAft>
                          <a:spcPts val="0"/>
                        </a:spcAft>
                        <a:buClr>
                          <a:srgbClr val="000000"/>
                        </a:buClr>
                        <a:buSzPts val="1600"/>
                        <a:buFont typeface="Arial"/>
                        <a:buChar char="•"/>
                      </a:pPr>
                      <a:r>
                        <a:rPr lang="es-ES" sz="1600" cap="none"/>
                        <a:t>Banda ancha</a:t>
                      </a:r>
                      <a:endParaRPr/>
                    </a:p>
                    <a:p>
                      <a:pPr marL="285750" marR="0" lvl="0" indent="-285750" algn="l" rtl="0">
                        <a:spcBef>
                          <a:spcPts val="0"/>
                        </a:spcBef>
                        <a:spcAft>
                          <a:spcPts val="0"/>
                        </a:spcAft>
                        <a:buClr>
                          <a:srgbClr val="000000"/>
                        </a:buClr>
                        <a:buSzPts val="1600"/>
                        <a:buFont typeface="Arial"/>
                        <a:buChar char="•"/>
                      </a:pPr>
                      <a:r>
                        <a:rPr lang="es-ES" sz="1600" cap="none"/>
                        <a:t>PUVA</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F"/>
                    </a:solidFill>
                  </a:tcPr>
                </a:tc>
                <a:tc>
                  <a:txBody>
                    <a:bodyPr/>
                    <a:lstStyle/>
                    <a:p>
                      <a:pPr marL="285750" marR="0" lvl="0" indent="-285750" algn="l" rtl="0">
                        <a:spcBef>
                          <a:spcPts val="0"/>
                        </a:spcBef>
                        <a:spcAft>
                          <a:spcPts val="0"/>
                        </a:spcAft>
                        <a:buClr>
                          <a:srgbClr val="000000"/>
                        </a:buClr>
                        <a:buSzPts val="1600"/>
                        <a:buFont typeface="Arial"/>
                        <a:buChar char="•"/>
                      </a:pPr>
                      <a:r>
                        <a:rPr lang="es-ES" sz="1600" cap="none"/>
                        <a:t>Retinoides orales</a:t>
                      </a:r>
                      <a:endParaRPr/>
                    </a:p>
                    <a:p>
                      <a:pPr marL="285750" marR="0" lvl="0" indent="-285750" algn="l" rtl="0">
                        <a:spcBef>
                          <a:spcPts val="0"/>
                        </a:spcBef>
                        <a:spcAft>
                          <a:spcPts val="0"/>
                        </a:spcAft>
                        <a:buClr>
                          <a:srgbClr val="000000"/>
                        </a:buClr>
                        <a:buSzPts val="1600"/>
                        <a:buFont typeface="Arial"/>
                        <a:buChar char="•"/>
                      </a:pPr>
                      <a:r>
                        <a:rPr lang="es-ES" sz="1600" cap="none"/>
                        <a:t>Metotrexato</a:t>
                      </a:r>
                      <a:endParaRPr/>
                    </a:p>
                    <a:p>
                      <a:pPr marL="285750" marR="0" lvl="0" indent="-285750" algn="l" rtl="0">
                        <a:spcBef>
                          <a:spcPts val="0"/>
                        </a:spcBef>
                        <a:spcAft>
                          <a:spcPts val="0"/>
                        </a:spcAft>
                        <a:buClr>
                          <a:srgbClr val="000000"/>
                        </a:buClr>
                        <a:buSzPts val="1600"/>
                        <a:buFont typeface="Arial"/>
                        <a:buChar char="•"/>
                      </a:pPr>
                      <a:r>
                        <a:rPr lang="es-ES" sz="1600" cap="none"/>
                        <a:t>Ciclosporina</a:t>
                      </a:r>
                      <a:endParaRPr/>
                    </a:p>
                    <a:p>
                      <a:pPr marL="285750" marR="0" lvl="0" indent="-285750" algn="l" rtl="0">
                        <a:spcBef>
                          <a:spcPts val="0"/>
                        </a:spcBef>
                        <a:spcAft>
                          <a:spcPts val="0"/>
                        </a:spcAft>
                        <a:buClr>
                          <a:srgbClr val="000000"/>
                        </a:buClr>
                        <a:buSzPts val="1600"/>
                        <a:buFont typeface="Arial"/>
                        <a:buChar char="•"/>
                      </a:pPr>
                      <a:r>
                        <a:rPr lang="es-ES" sz="1600" cap="none"/>
                        <a:t>Fumaratos</a:t>
                      </a:r>
                      <a:endParaRPr/>
                    </a:p>
                    <a:p>
                      <a:pPr marL="285750" marR="0" lvl="0" indent="-285750" algn="l" rtl="0">
                        <a:spcBef>
                          <a:spcPts val="0"/>
                        </a:spcBef>
                        <a:spcAft>
                          <a:spcPts val="0"/>
                        </a:spcAft>
                        <a:buClr>
                          <a:srgbClr val="000000"/>
                        </a:buClr>
                        <a:buSzPts val="1600"/>
                        <a:buFont typeface="Arial"/>
                        <a:buChar char="•"/>
                      </a:pPr>
                      <a:r>
                        <a:rPr lang="es-ES" sz="1600" cap="none"/>
                        <a:t>Inhibidores de la PDE-4: apremilast</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F"/>
                    </a:solidFill>
                  </a:tcPr>
                </a:tc>
                <a:tc>
                  <a:txBody>
                    <a:bodyPr/>
                    <a:lstStyle/>
                    <a:p>
                      <a:pPr marL="285750" marR="0" lvl="0" indent="-285750" algn="l" rtl="0">
                        <a:spcBef>
                          <a:spcPts val="0"/>
                        </a:spcBef>
                        <a:spcAft>
                          <a:spcPts val="0"/>
                        </a:spcAft>
                        <a:buClr>
                          <a:srgbClr val="000000"/>
                        </a:buClr>
                        <a:buSzPts val="1600"/>
                        <a:buFont typeface="Arial"/>
                        <a:buChar char="•"/>
                      </a:pPr>
                      <a:r>
                        <a:rPr lang="es-ES" sz="1600" cap="none"/>
                        <a:t>Tildrakizumab</a:t>
                      </a:r>
                      <a:endParaRPr/>
                    </a:p>
                    <a:p>
                      <a:pPr marL="285750" marR="0" lvl="0" indent="-285750" algn="l" rtl="0">
                        <a:spcBef>
                          <a:spcPts val="0"/>
                        </a:spcBef>
                        <a:spcAft>
                          <a:spcPts val="0"/>
                        </a:spcAft>
                        <a:buClr>
                          <a:srgbClr val="000000"/>
                        </a:buClr>
                        <a:buSzPts val="1600"/>
                        <a:buFont typeface="Arial"/>
                        <a:buChar char="•"/>
                      </a:pPr>
                      <a:r>
                        <a:rPr lang="es-ES" sz="1600" cap="none"/>
                        <a:t>Infliximab</a:t>
                      </a:r>
                      <a:endParaRPr/>
                    </a:p>
                    <a:p>
                      <a:pPr marL="285750" marR="0" lvl="0" indent="-285750" algn="l" rtl="0">
                        <a:spcBef>
                          <a:spcPts val="0"/>
                        </a:spcBef>
                        <a:spcAft>
                          <a:spcPts val="0"/>
                        </a:spcAft>
                        <a:buClr>
                          <a:srgbClr val="000000"/>
                        </a:buClr>
                        <a:buSzPts val="1600"/>
                        <a:buFont typeface="Arial"/>
                        <a:buChar char="•"/>
                      </a:pPr>
                      <a:r>
                        <a:rPr lang="es-ES" sz="1600" cap="none"/>
                        <a:t>Etanercept</a:t>
                      </a:r>
                      <a:endParaRPr/>
                    </a:p>
                    <a:p>
                      <a:pPr marL="285750" marR="0" lvl="0" indent="-285750" algn="l" rtl="0">
                        <a:spcBef>
                          <a:spcPts val="0"/>
                        </a:spcBef>
                        <a:spcAft>
                          <a:spcPts val="0"/>
                        </a:spcAft>
                        <a:buClr>
                          <a:srgbClr val="000000"/>
                        </a:buClr>
                        <a:buSzPts val="1600"/>
                        <a:buFont typeface="Arial"/>
                        <a:buChar char="•"/>
                      </a:pPr>
                      <a:r>
                        <a:rPr lang="es-ES" sz="1600" cap="none"/>
                        <a:t>Adalimumab</a:t>
                      </a:r>
                      <a:endParaRPr/>
                    </a:p>
                    <a:p>
                      <a:pPr marL="285750" marR="0" lvl="0" indent="-285750" algn="l" rtl="0">
                        <a:spcBef>
                          <a:spcPts val="0"/>
                        </a:spcBef>
                        <a:spcAft>
                          <a:spcPts val="0"/>
                        </a:spcAft>
                        <a:buClr>
                          <a:srgbClr val="000000"/>
                        </a:buClr>
                        <a:buSzPts val="1600"/>
                        <a:buFont typeface="Arial"/>
                        <a:buChar char="•"/>
                      </a:pPr>
                      <a:r>
                        <a:rPr lang="es-ES" sz="1600" cap="none"/>
                        <a:t>Certolizumab</a:t>
                      </a:r>
                      <a:endParaRPr/>
                    </a:p>
                    <a:p>
                      <a:pPr marL="285750" marR="0" lvl="0" indent="-285750" algn="l" rtl="0">
                        <a:spcBef>
                          <a:spcPts val="0"/>
                        </a:spcBef>
                        <a:spcAft>
                          <a:spcPts val="0"/>
                        </a:spcAft>
                        <a:buClr>
                          <a:srgbClr val="000000"/>
                        </a:buClr>
                        <a:buSzPts val="1600"/>
                        <a:buFont typeface="Arial"/>
                        <a:buChar char="•"/>
                      </a:pPr>
                      <a:r>
                        <a:rPr lang="es-ES" sz="1600" cap="none"/>
                        <a:t>Ustekinumab</a:t>
                      </a:r>
                      <a:endParaRPr/>
                    </a:p>
                    <a:p>
                      <a:pPr marL="285750" marR="0" lvl="0" indent="-285750" algn="l" rtl="0">
                        <a:spcBef>
                          <a:spcPts val="0"/>
                        </a:spcBef>
                        <a:spcAft>
                          <a:spcPts val="0"/>
                        </a:spcAft>
                        <a:buClr>
                          <a:srgbClr val="000000"/>
                        </a:buClr>
                        <a:buSzPts val="1600"/>
                        <a:buFont typeface="Arial"/>
                        <a:buChar char="•"/>
                      </a:pPr>
                      <a:r>
                        <a:rPr lang="es-ES" sz="1600" cap="none"/>
                        <a:t>Secukinumab</a:t>
                      </a:r>
                      <a:endParaRPr/>
                    </a:p>
                    <a:p>
                      <a:pPr marL="285750" marR="0" lvl="0" indent="-285750" algn="l" rtl="0">
                        <a:spcBef>
                          <a:spcPts val="0"/>
                        </a:spcBef>
                        <a:spcAft>
                          <a:spcPts val="0"/>
                        </a:spcAft>
                        <a:buClr>
                          <a:srgbClr val="000000"/>
                        </a:buClr>
                        <a:buSzPts val="1600"/>
                        <a:buFont typeface="Arial"/>
                        <a:buChar char="•"/>
                      </a:pPr>
                      <a:r>
                        <a:rPr lang="es-ES" sz="1600" cap="none"/>
                        <a:t>Ixekizumab</a:t>
                      </a:r>
                      <a:endParaRPr/>
                    </a:p>
                    <a:p>
                      <a:pPr marL="285750" marR="0" lvl="0" indent="-285750" algn="l" rtl="0">
                        <a:spcBef>
                          <a:spcPts val="0"/>
                        </a:spcBef>
                        <a:spcAft>
                          <a:spcPts val="0"/>
                        </a:spcAft>
                        <a:buClr>
                          <a:srgbClr val="000000"/>
                        </a:buClr>
                        <a:buSzPts val="1600"/>
                        <a:buFont typeface="Arial"/>
                        <a:buChar char="•"/>
                      </a:pPr>
                      <a:r>
                        <a:rPr lang="es-ES" sz="1600" cap="none"/>
                        <a:t>Brodalumab</a:t>
                      </a:r>
                      <a:endParaRPr/>
                    </a:p>
                    <a:p>
                      <a:pPr marL="285750" marR="0" lvl="0" indent="-285750" algn="l" rtl="0">
                        <a:spcBef>
                          <a:spcPts val="0"/>
                        </a:spcBef>
                        <a:spcAft>
                          <a:spcPts val="0"/>
                        </a:spcAft>
                        <a:buClr>
                          <a:srgbClr val="000000"/>
                        </a:buClr>
                        <a:buSzPts val="1600"/>
                        <a:buFont typeface="Arial"/>
                        <a:buChar char="•"/>
                      </a:pPr>
                      <a:r>
                        <a:rPr lang="es-ES" sz="1600" cap="none"/>
                        <a:t>Risankizumab</a:t>
                      </a:r>
                      <a:endParaRPr/>
                    </a:p>
                    <a:p>
                      <a:pPr marL="285750" marR="0" lvl="0" indent="-285750" algn="l" rtl="0">
                        <a:spcBef>
                          <a:spcPts val="0"/>
                        </a:spcBef>
                        <a:spcAft>
                          <a:spcPts val="0"/>
                        </a:spcAft>
                        <a:buClr>
                          <a:srgbClr val="000000"/>
                        </a:buClr>
                        <a:buSzPts val="1600"/>
                        <a:buFont typeface="Arial"/>
                        <a:buChar char="•"/>
                      </a:pPr>
                      <a:r>
                        <a:rPr lang="es-ES" sz="1600" cap="none"/>
                        <a:t>Guselkumab</a:t>
                      </a:r>
                      <a:endParaRPr/>
                    </a:p>
                    <a:p>
                      <a:pPr marL="285750" marR="0" lvl="0" indent="-285750" algn="l" rtl="0">
                        <a:spcBef>
                          <a:spcPts val="0"/>
                        </a:spcBef>
                        <a:spcAft>
                          <a:spcPts val="0"/>
                        </a:spcAft>
                        <a:buClr>
                          <a:srgbClr val="000000"/>
                        </a:buClr>
                        <a:buSzPts val="1600"/>
                        <a:buFont typeface="Arial"/>
                        <a:buChar char="•"/>
                      </a:pPr>
                      <a:r>
                        <a:rPr lang="es-ES" sz="1600" cap="none"/>
                        <a:t>Bimekizumab</a:t>
                      </a:r>
                      <a:endParaRPr/>
                    </a:p>
                  </a:txBody>
                  <a:tcPr marL="90175" marR="45075" marT="90175" marB="450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bl>
          </a:graphicData>
        </a:graphic>
      </p:graphicFrame>
      <p:sp>
        <p:nvSpPr>
          <p:cNvPr id="1166" name="Google Shape;1166;p48"/>
          <p:cNvSpPr/>
          <p:nvPr/>
        </p:nvSpPr>
        <p:spPr>
          <a:xfrm>
            <a:off x="2527334" y="1885604"/>
            <a:ext cx="6713220" cy="186055"/>
          </a:xfrm>
          <a:prstGeom prst="rightArrow">
            <a:avLst>
              <a:gd name="adj1" fmla="val 50000"/>
              <a:gd name="adj2" fmla="val 50031"/>
            </a:avLst>
          </a:prstGeom>
          <a:solidFill>
            <a:srgbClr val="FF9F96"/>
          </a:solidFill>
          <a:ln w="25400" cap="flat" cmpd="sng">
            <a:solidFill>
              <a:srgbClr val="FF9F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b="0" i="0" u="none" strike="noStrike" cap="none">
              <a:solidFill>
                <a:srgbClr val="FEFEFE"/>
              </a:solidFill>
              <a:latin typeface="Century Gothic"/>
              <a:ea typeface="Century Gothic"/>
              <a:cs typeface="Century Gothic"/>
              <a:sym typeface="Century Gothic"/>
            </a:endParaRPr>
          </a:p>
        </p:txBody>
      </p:sp>
      <p:sp>
        <p:nvSpPr>
          <p:cNvPr id="1167" name="Google Shape;1167;p48"/>
          <p:cNvSpPr/>
          <p:nvPr/>
        </p:nvSpPr>
        <p:spPr>
          <a:xfrm>
            <a:off x="1748824" y="1775114"/>
            <a:ext cx="1371600" cy="3695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rgbClr val="3E3E3E"/>
                </a:solidFill>
                <a:latin typeface="Calibri"/>
                <a:ea typeface="Calibri"/>
                <a:cs typeface="Calibri"/>
                <a:sym typeface="Calibri"/>
              </a:rPr>
              <a:t>Leve</a:t>
            </a:r>
            <a:endParaRPr/>
          </a:p>
        </p:txBody>
      </p:sp>
      <p:sp>
        <p:nvSpPr>
          <p:cNvPr id="1168" name="Google Shape;1168;p48"/>
          <p:cNvSpPr/>
          <p:nvPr/>
        </p:nvSpPr>
        <p:spPr>
          <a:xfrm>
            <a:off x="9418989" y="1807499"/>
            <a:ext cx="2218690" cy="3695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rgbClr val="3E3E3E"/>
                </a:solidFill>
                <a:latin typeface="Calibri"/>
                <a:ea typeface="Calibri"/>
                <a:cs typeface="Calibri"/>
                <a:sym typeface="Calibri"/>
              </a:rPr>
              <a:t>Grave/resistente</a:t>
            </a:r>
            <a:endParaRPr/>
          </a:p>
        </p:txBody>
      </p:sp>
      <p:sp>
        <p:nvSpPr>
          <p:cNvPr id="1169" name="Google Shape;1169;p48"/>
          <p:cNvSpPr/>
          <p:nvPr/>
        </p:nvSpPr>
        <p:spPr>
          <a:xfrm>
            <a:off x="4043714" y="1564294"/>
            <a:ext cx="4752340" cy="3695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rgbClr val="3E3E3E"/>
                </a:solidFill>
                <a:latin typeface="Calibri"/>
                <a:ea typeface="Calibri"/>
                <a:cs typeface="Calibri"/>
                <a:sym typeface="Calibri"/>
              </a:rPr>
              <a:t>Gravedad de la psoriasis/respuesta</a:t>
            </a:r>
            <a:endParaRPr/>
          </a:p>
        </p:txBody>
      </p:sp>
      <p:sp>
        <p:nvSpPr>
          <p:cNvPr id="1170" name="Google Shape;1170;p48"/>
          <p:cNvSpPr/>
          <p:nvPr/>
        </p:nvSpPr>
        <p:spPr>
          <a:xfrm>
            <a:off x="867444" y="6289329"/>
            <a:ext cx="10300970" cy="2305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a:solidFill>
                  <a:srgbClr val="9D9D9D"/>
                </a:solidFill>
                <a:latin typeface="Roboto"/>
                <a:ea typeface="Roboto"/>
                <a:cs typeface="Roboto"/>
                <a:sym typeface="Roboto"/>
              </a:rPr>
              <a:t>Geale K, Schmitt-Egenolf M. Severity of psoriasis: time to disentangle severity from symptom control. Br J Dermatol. 2022 Jun;186(6):1033-1034. doi: 10.1111/bjd.21023. Epub 2022 Apr 25. </a:t>
            </a:r>
            <a:endParaRPr sz="900">
              <a:solidFill>
                <a:srgbClr val="9D9D9D"/>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49"/>
          <p:cNvPicPr preferRelativeResize="0">
            <a:picLocks noGrp="1"/>
          </p:cNvPicPr>
          <p:nvPr>
            <p:ph type="body" idx="1"/>
          </p:nvPr>
        </p:nvPicPr>
        <p:blipFill rotWithShape="1">
          <a:blip r:embed="rId3">
            <a:alphaModFix/>
          </a:blip>
          <a:srcRect/>
          <a:stretch/>
        </p:blipFill>
        <p:spPr>
          <a:xfrm>
            <a:off x="0" y="23050"/>
            <a:ext cx="12192000" cy="6858000"/>
          </a:xfrm>
          <a:prstGeom prst="rect">
            <a:avLst/>
          </a:prstGeom>
          <a:noFill/>
          <a:ln>
            <a:noFill/>
          </a:ln>
        </p:spPr>
      </p:pic>
      <p:sp>
        <p:nvSpPr>
          <p:cNvPr id="1177" name="Google Shape;1177;p49"/>
          <p:cNvSpPr txBox="1">
            <a:spLocks noGrp="1"/>
          </p:cNvSpPr>
          <p:nvPr>
            <p:ph type="title"/>
          </p:nvPr>
        </p:nvSpPr>
        <p:spPr>
          <a:xfrm>
            <a:off x="1241777" y="486126"/>
            <a:ext cx="10563577" cy="879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CAL/BDP </a:t>
            </a:r>
            <a:r>
              <a:rPr lang="es-ES" sz="4000" i="1">
                <a:solidFill>
                  <a:srgbClr val="1F3864"/>
                </a:solidFill>
                <a:latin typeface="Montserrat"/>
                <a:ea typeface="Montserrat"/>
                <a:cs typeface="Montserrat"/>
                <a:sym typeface="Montserrat"/>
              </a:rPr>
              <a:t>vs</a:t>
            </a:r>
            <a:r>
              <a:rPr lang="es-ES" sz="4000">
                <a:solidFill>
                  <a:srgbClr val="1F3864"/>
                </a:solidFill>
                <a:latin typeface="Montserrat"/>
                <a:ea typeface="Montserrat"/>
                <a:cs typeface="Montserrat"/>
                <a:sym typeface="Montserrat"/>
              </a:rPr>
              <a:t> monoterapia</a:t>
            </a:r>
            <a:endParaRPr/>
          </a:p>
        </p:txBody>
      </p:sp>
      <p:sp>
        <p:nvSpPr>
          <p:cNvPr id="1178" name="Google Shape;1178;p49"/>
          <p:cNvSpPr/>
          <p:nvPr/>
        </p:nvSpPr>
        <p:spPr>
          <a:xfrm>
            <a:off x="1241777" y="1307465"/>
            <a:ext cx="10542553" cy="934720"/>
          </a:xfrm>
          <a:prstGeom prst="roundRect">
            <a:avLst>
              <a:gd name="adj" fmla="val 16667"/>
            </a:avLst>
          </a:prstGeom>
          <a:solidFill>
            <a:srgbClr val="A5C9E0"/>
          </a:solidFill>
          <a:ln>
            <a:noFill/>
          </a:ln>
        </p:spPr>
        <p:txBody>
          <a:bodyPr spcFirstLastPara="1" wrap="square" lIns="71750" tIns="144125" rIns="91425" bIns="144125" anchor="t" anchorCtr="0">
            <a:noAutofit/>
          </a:bodyPr>
          <a:lstStyle/>
          <a:p>
            <a:pPr marL="0" marR="0" lvl="0" indent="0" algn="ctr" rtl="0">
              <a:spcBef>
                <a:spcPts val="0"/>
              </a:spcBef>
              <a:spcAft>
                <a:spcPts val="0"/>
              </a:spcAft>
              <a:buNone/>
            </a:pPr>
            <a:r>
              <a:rPr lang="es-ES" sz="1800" b="1" cap="none">
                <a:solidFill>
                  <a:schemeClr val="lt1"/>
                </a:solidFill>
                <a:latin typeface="Century Gothic"/>
                <a:ea typeface="Century Gothic"/>
                <a:cs typeface="Century Gothic"/>
                <a:sym typeface="Century Gothic"/>
              </a:rPr>
              <a:t>Las formulaciones que contienen calcipotriol (CAL) y dipropionato de betametasona (BDP) han demostrado mayor eficacia en comparación con sus componentes individuales</a:t>
            </a:r>
            <a:r>
              <a:rPr lang="es-ES" sz="1800" b="1" cap="none" baseline="30000">
                <a:solidFill>
                  <a:schemeClr val="lt1"/>
                </a:solidFill>
                <a:latin typeface="Century Gothic"/>
                <a:ea typeface="Century Gothic"/>
                <a:cs typeface="Century Gothic"/>
                <a:sym typeface="Century Gothic"/>
              </a:rPr>
              <a:t>1</a:t>
            </a:r>
            <a:r>
              <a:rPr lang="es-ES" sz="1800" b="1" cap="none">
                <a:solidFill>
                  <a:schemeClr val="lt1"/>
                </a:solidFill>
                <a:latin typeface="Century Gothic"/>
                <a:ea typeface="Century Gothic"/>
                <a:cs typeface="Century Gothic"/>
                <a:sym typeface="Century Gothic"/>
              </a:rPr>
              <a:t>.</a:t>
            </a:r>
            <a:endParaRPr/>
          </a:p>
        </p:txBody>
      </p:sp>
      <p:sp>
        <p:nvSpPr>
          <p:cNvPr id="1179" name="Google Shape;1179;p49"/>
          <p:cNvSpPr/>
          <p:nvPr/>
        </p:nvSpPr>
        <p:spPr>
          <a:xfrm>
            <a:off x="877455" y="6278880"/>
            <a:ext cx="11143729" cy="33845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5787B"/>
              </a:buClr>
              <a:buSzPts val="800"/>
              <a:buFont typeface="Calibri"/>
              <a:buNone/>
            </a:pPr>
            <a:r>
              <a:rPr lang="es-ES" sz="800" cap="none">
                <a:solidFill>
                  <a:srgbClr val="75787B"/>
                </a:solidFill>
                <a:latin typeface="Calibri"/>
                <a:ea typeface="Calibri"/>
                <a:cs typeface="Calibri"/>
                <a:sym typeface="Calibri"/>
              </a:rPr>
              <a:t>1 Megna M, Cinelli E, Camela E, et al. Calcipotriol/betamethasone dipropionate formulations for psoriasis: an overview of the options and efficacy data. Expert Rev Clin Immunol. 2020 Jun;16(6):599–620.</a:t>
            </a:r>
            <a:endParaRPr/>
          </a:p>
          <a:p>
            <a:pPr marL="0" marR="0" lvl="0" indent="0" algn="just" rtl="0">
              <a:lnSpc>
                <a:spcPct val="100000"/>
              </a:lnSpc>
              <a:spcBef>
                <a:spcPts val="0"/>
              </a:spcBef>
              <a:spcAft>
                <a:spcPts val="0"/>
              </a:spcAft>
              <a:buClr>
                <a:srgbClr val="75787B"/>
              </a:buClr>
              <a:buSzPts val="800"/>
              <a:buFont typeface="Calibri"/>
              <a:buNone/>
            </a:pPr>
            <a:r>
              <a:rPr lang="es-ES" sz="800" cap="none">
                <a:solidFill>
                  <a:srgbClr val="75787B"/>
                </a:solidFill>
                <a:latin typeface="Calibri"/>
                <a:ea typeface="Calibri"/>
                <a:cs typeface="Calibri"/>
                <a:sym typeface="Calibri"/>
              </a:rPr>
              <a:t>2 Paul C, Leonardi C, Menter A, et al. Calcipotriol Plus Betamethasone Dipropionate Aerosol Foam in Patients with Moderate-to-Severe Psoriasis: Sub-Group Analysis of the PSO-ABLE Study. Am J Clin Dermatol. Jun. de 2017;18 (3):405-411.</a:t>
            </a:r>
            <a:endParaRPr/>
          </a:p>
        </p:txBody>
      </p:sp>
      <p:sp>
        <p:nvSpPr>
          <p:cNvPr id="1180" name="Google Shape;1180;p49"/>
          <p:cNvSpPr/>
          <p:nvPr/>
        </p:nvSpPr>
        <p:spPr>
          <a:xfrm>
            <a:off x="1052945" y="2313305"/>
            <a:ext cx="10468495" cy="1818640"/>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rgbClr val="EC959D"/>
              </a:buClr>
              <a:buSzPts val="1600"/>
              <a:buFont typeface="Arial"/>
              <a:buChar char="•"/>
            </a:pPr>
            <a:r>
              <a:rPr lang="es-ES" sz="1600" cap="none">
                <a:solidFill>
                  <a:srgbClr val="002060"/>
                </a:solidFill>
                <a:latin typeface="Century Gothic"/>
                <a:ea typeface="Century Gothic"/>
                <a:cs typeface="Century Gothic"/>
                <a:sym typeface="Century Gothic"/>
              </a:rPr>
              <a:t>Las formulaciones tópicas de CAL/BDP son tratamientos </a:t>
            </a:r>
            <a:r>
              <a:rPr lang="es-ES" sz="1600" b="1" cap="none">
                <a:solidFill>
                  <a:srgbClr val="002060"/>
                </a:solidFill>
                <a:latin typeface="Century Gothic"/>
                <a:ea typeface="Century Gothic"/>
                <a:cs typeface="Century Gothic"/>
                <a:sym typeface="Century Gothic"/>
              </a:rPr>
              <a:t>eficaces y seguros </a:t>
            </a:r>
            <a:r>
              <a:rPr lang="es-ES" sz="1600" cap="none">
                <a:solidFill>
                  <a:srgbClr val="002060"/>
                </a:solidFill>
                <a:latin typeface="Century Gothic"/>
                <a:ea typeface="Century Gothic"/>
                <a:cs typeface="Century Gothic"/>
                <a:sym typeface="Century Gothic"/>
              </a:rPr>
              <a:t>de la psoriasis leve moderada y moderada grave; existen diversos ensayos que demuestran un índice de eficacia elevado</a:t>
            </a:r>
            <a:r>
              <a:rPr lang="es-ES" sz="1600" cap="none" baseline="30000">
                <a:solidFill>
                  <a:srgbClr val="002060"/>
                </a:solidFill>
                <a:latin typeface="Century Gothic"/>
                <a:ea typeface="Century Gothic"/>
                <a:cs typeface="Century Gothic"/>
                <a:sym typeface="Century Gothic"/>
              </a:rPr>
              <a:t>1,2</a:t>
            </a:r>
            <a:r>
              <a:rPr lang="es-ES" sz="1600" cap="none">
                <a:solidFill>
                  <a:srgbClr val="002060"/>
                </a:solidFill>
                <a:latin typeface="Century Gothic"/>
                <a:ea typeface="Century Gothic"/>
                <a:cs typeface="Century Gothic"/>
                <a:sym typeface="Century Gothic"/>
              </a:rPr>
              <a:t>.</a:t>
            </a:r>
            <a:endParaRPr/>
          </a:p>
          <a:p>
            <a:pPr marL="285750" marR="0" lvl="0" indent="-285750" algn="just" rtl="0">
              <a:lnSpc>
                <a:spcPct val="100000"/>
              </a:lnSpc>
              <a:spcBef>
                <a:spcPts val="2200"/>
              </a:spcBef>
              <a:spcAft>
                <a:spcPts val="0"/>
              </a:spcAft>
              <a:buClr>
                <a:srgbClr val="EC959D"/>
              </a:buClr>
              <a:buSzPts val="1600"/>
              <a:buFont typeface="Arial"/>
              <a:buChar char="•"/>
            </a:pPr>
            <a:r>
              <a:rPr lang="es-ES" sz="1600" cap="none">
                <a:solidFill>
                  <a:srgbClr val="002060"/>
                </a:solidFill>
                <a:latin typeface="Century Gothic"/>
                <a:ea typeface="Century Gothic"/>
                <a:cs typeface="Century Gothic"/>
                <a:sym typeface="Century Gothic"/>
              </a:rPr>
              <a:t>Esta combinación también permite realizar una </a:t>
            </a:r>
            <a:r>
              <a:rPr lang="es-ES" sz="1600" b="1" cap="none">
                <a:solidFill>
                  <a:srgbClr val="002060"/>
                </a:solidFill>
                <a:latin typeface="Century Gothic"/>
                <a:ea typeface="Century Gothic"/>
                <a:cs typeface="Century Gothic"/>
                <a:sym typeface="Century Gothic"/>
              </a:rPr>
              <a:t>única aplicación al día</a:t>
            </a:r>
            <a:r>
              <a:rPr lang="es-ES" sz="1600" cap="none">
                <a:solidFill>
                  <a:srgbClr val="002060"/>
                </a:solidFill>
                <a:latin typeface="Century Gothic"/>
                <a:ea typeface="Century Gothic"/>
                <a:cs typeface="Century Gothic"/>
                <a:sym typeface="Century Gothic"/>
              </a:rPr>
              <a:t>, lo que aumenta los niveles de </a:t>
            </a:r>
            <a:r>
              <a:rPr lang="es-ES" sz="1600" b="1" cap="none">
                <a:solidFill>
                  <a:srgbClr val="002060"/>
                </a:solidFill>
                <a:latin typeface="Century Gothic"/>
                <a:ea typeface="Century Gothic"/>
                <a:cs typeface="Century Gothic"/>
                <a:sym typeface="Century Gothic"/>
              </a:rPr>
              <a:t>cumplimiento</a:t>
            </a:r>
            <a:r>
              <a:rPr lang="es-ES" sz="1600" cap="none">
                <a:solidFill>
                  <a:srgbClr val="002060"/>
                </a:solidFill>
                <a:latin typeface="Century Gothic"/>
                <a:ea typeface="Century Gothic"/>
                <a:cs typeface="Century Gothic"/>
                <a:sym typeface="Century Gothic"/>
              </a:rPr>
              <a:t> terapéutico.</a:t>
            </a:r>
            <a:endParaRPr/>
          </a:p>
          <a:p>
            <a:pPr marL="285750" marR="0" lvl="0" indent="-184150" algn="just" rtl="0">
              <a:lnSpc>
                <a:spcPct val="100000"/>
              </a:lnSpc>
              <a:spcBef>
                <a:spcPts val="2200"/>
              </a:spcBef>
              <a:spcAft>
                <a:spcPts val="0"/>
              </a:spcAft>
              <a:buClr>
                <a:srgbClr val="EC959D"/>
              </a:buClr>
              <a:buSzPts val="1600"/>
              <a:buFont typeface="Arial"/>
              <a:buNone/>
            </a:pPr>
            <a:endParaRPr sz="1600" cap="none">
              <a:solidFill>
                <a:srgbClr val="002060"/>
              </a:solidFill>
              <a:latin typeface="Century Gothic"/>
              <a:ea typeface="Century Gothic"/>
              <a:cs typeface="Century Gothic"/>
              <a:sym typeface="Century Gothic"/>
            </a:endParaRPr>
          </a:p>
          <a:p>
            <a:pPr marL="285750" marR="0" lvl="0" indent="-184150" algn="just" rtl="0">
              <a:lnSpc>
                <a:spcPct val="100000"/>
              </a:lnSpc>
              <a:spcBef>
                <a:spcPts val="2200"/>
              </a:spcBef>
              <a:spcAft>
                <a:spcPts val="0"/>
              </a:spcAft>
              <a:buClr>
                <a:srgbClr val="EC959D"/>
              </a:buClr>
              <a:buSzPts val="1600"/>
              <a:buFont typeface="Arial"/>
              <a:buNone/>
            </a:pPr>
            <a:endParaRPr sz="1600" cap="none">
              <a:solidFill>
                <a:srgbClr val="002060"/>
              </a:solidFill>
              <a:latin typeface="Century Gothic"/>
              <a:ea typeface="Century Gothic"/>
              <a:cs typeface="Century Gothic"/>
              <a:sym typeface="Century Gothic"/>
            </a:endParaRPr>
          </a:p>
        </p:txBody>
      </p:sp>
      <p:sp>
        <p:nvSpPr>
          <p:cNvPr id="1181" name="Google Shape;1181;p49"/>
          <p:cNvSpPr/>
          <p:nvPr/>
        </p:nvSpPr>
        <p:spPr>
          <a:xfrm>
            <a:off x="877455" y="6013450"/>
            <a:ext cx="6073775" cy="2152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800"/>
              <a:buFont typeface="Calibri"/>
              <a:buNone/>
            </a:pPr>
            <a:r>
              <a:rPr lang="es-ES" sz="800" cap="none">
                <a:solidFill>
                  <a:srgbClr val="002060"/>
                </a:solidFill>
                <a:latin typeface="Calibri"/>
                <a:ea typeface="Calibri"/>
                <a:cs typeface="Calibri"/>
                <a:sym typeface="Calibri"/>
              </a:rPr>
              <a:t>BDP: dipropionato de betametasona, CAL: calcipotriol.</a:t>
            </a:r>
            <a:endParaRPr/>
          </a:p>
        </p:txBody>
      </p:sp>
      <p:grpSp>
        <p:nvGrpSpPr>
          <p:cNvPr id="1182" name="Google Shape;1182;p49"/>
          <p:cNvGrpSpPr/>
          <p:nvPr/>
        </p:nvGrpSpPr>
        <p:grpSpPr>
          <a:xfrm>
            <a:off x="2504324" y="4119563"/>
            <a:ext cx="5428615" cy="1640840"/>
            <a:chOff x="1728470" y="4100830"/>
            <a:chExt cx="5428615" cy="1640840"/>
          </a:xfrm>
        </p:grpSpPr>
        <p:sp>
          <p:nvSpPr>
            <p:cNvPr id="1183" name="Google Shape;1183;p49"/>
            <p:cNvSpPr/>
            <p:nvPr/>
          </p:nvSpPr>
          <p:spPr>
            <a:xfrm>
              <a:off x="1728470" y="4100830"/>
              <a:ext cx="4833620" cy="1640840"/>
            </a:xfrm>
            <a:prstGeom prst="roundRect">
              <a:avLst>
                <a:gd name="adj" fmla="val 16667"/>
              </a:avLst>
            </a:prstGeom>
            <a:solidFill>
              <a:srgbClr val="F2F2F2"/>
            </a:solidFill>
            <a:ln w="38100" cap="flat" cmpd="sng">
              <a:solidFill>
                <a:srgbClr val="0067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Arial"/>
                <a:ea typeface="Arial"/>
                <a:cs typeface="Arial"/>
                <a:sym typeface="Arial"/>
              </a:endParaRPr>
            </a:p>
          </p:txBody>
        </p:sp>
        <p:grpSp>
          <p:nvGrpSpPr>
            <p:cNvPr id="1184" name="Google Shape;1184;p49"/>
            <p:cNvGrpSpPr/>
            <p:nvPr/>
          </p:nvGrpSpPr>
          <p:grpSpPr>
            <a:xfrm>
              <a:off x="2225675" y="4281805"/>
              <a:ext cx="1388745" cy="1278890"/>
              <a:chOff x="2225675" y="4281805"/>
              <a:chExt cx="1388745" cy="1278890"/>
            </a:xfrm>
          </p:grpSpPr>
          <p:pic>
            <p:nvPicPr>
              <p:cNvPr id="1185" name="Google Shape;1185;p49"/>
              <p:cNvPicPr preferRelativeResize="0"/>
              <p:nvPr/>
            </p:nvPicPr>
            <p:blipFill rotWithShape="1">
              <a:blip r:embed="rId4">
                <a:alphaModFix/>
              </a:blip>
              <a:srcRect l="-13879" t="-12259" r="-7600" b="-13779"/>
              <a:stretch/>
            </p:blipFill>
            <p:spPr>
              <a:xfrm>
                <a:off x="2225675" y="4281805"/>
                <a:ext cx="1388745" cy="1278890"/>
              </a:xfrm>
              <a:prstGeom prst="ellipse">
                <a:avLst/>
              </a:prstGeom>
              <a:solidFill>
                <a:srgbClr val="FFFFFF"/>
              </a:solidFill>
              <a:ln w="28575" cap="flat" cmpd="sng">
                <a:solidFill>
                  <a:srgbClr val="6DCED7"/>
                </a:solidFill>
                <a:prstDash val="solid"/>
                <a:round/>
                <a:headEnd type="none" w="sm" len="sm"/>
                <a:tailEnd type="none" w="sm" len="sm"/>
              </a:ln>
            </p:spPr>
          </p:pic>
          <p:sp>
            <p:nvSpPr>
              <p:cNvPr id="1186" name="Google Shape;1186;p49"/>
              <p:cNvSpPr/>
              <p:nvPr/>
            </p:nvSpPr>
            <p:spPr>
              <a:xfrm>
                <a:off x="2225675" y="4772025"/>
                <a:ext cx="1388745" cy="292735"/>
              </a:xfrm>
              <a:prstGeom prst="rect">
                <a:avLst/>
              </a:prstGeom>
              <a:solidFill>
                <a:srgbClr val="00F0BE">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782"/>
                  </a:buClr>
                  <a:buSzPts val="2000"/>
                  <a:buFont typeface="Arial"/>
                  <a:buNone/>
                </a:pPr>
                <a:r>
                  <a:rPr lang="es-ES" sz="2000" b="1" cap="none">
                    <a:solidFill>
                      <a:srgbClr val="006782"/>
                    </a:solidFill>
                    <a:latin typeface="Arial"/>
                    <a:ea typeface="Arial"/>
                    <a:cs typeface="Arial"/>
                    <a:sym typeface="Arial"/>
                  </a:rPr>
                  <a:t>CAL</a:t>
                </a:r>
                <a:r>
                  <a:rPr lang="es-ES" sz="1400" b="1" cap="none">
                    <a:solidFill>
                      <a:srgbClr val="006782"/>
                    </a:solidFill>
                    <a:latin typeface="Arial"/>
                    <a:ea typeface="Arial"/>
                    <a:cs typeface="Arial"/>
                    <a:sym typeface="Arial"/>
                  </a:rPr>
                  <a:t> </a:t>
                </a:r>
                <a:endParaRPr/>
              </a:p>
            </p:txBody>
          </p:sp>
        </p:grpSp>
        <p:grpSp>
          <p:nvGrpSpPr>
            <p:cNvPr id="1187" name="Google Shape;1187;p49"/>
            <p:cNvGrpSpPr/>
            <p:nvPr/>
          </p:nvGrpSpPr>
          <p:grpSpPr>
            <a:xfrm>
              <a:off x="4671060" y="4254500"/>
              <a:ext cx="1419860" cy="1289050"/>
              <a:chOff x="4671060" y="4254500"/>
              <a:chExt cx="1419860" cy="1289050"/>
            </a:xfrm>
          </p:grpSpPr>
          <p:pic>
            <p:nvPicPr>
              <p:cNvPr id="1188" name="Google Shape;1188;p49"/>
              <p:cNvPicPr preferRelativeResize="0"/>
              <p:nvPr/>
            </p:nvPicPr>
            <p:blipFill rotWithShape="1">
              <a:blip r:embed="rId5">
                <a:alphaModFix/>
              </a:blip>
              <a:srcRect l="-10780" t="-7809" r="10750" b="-17830"/>
              <a:stretch/>
            </p:blipFill>
            <p:spPr>
              <a:xfrm>
                <a:off x="4671060" y="4254500"/>
                <a:ext cx="1419860" cy="1289050"/>
              </a:xfrm>
              <a:prstGeom prst="ellipse">
                <a:avLst/>
              </a:prstGeom>
              <a:solidFill>
                <a:srgbClr val="FFFFFF"/>
              </a:solidFill>
              <a:ln w="28575" cap="flat" cmpd="sng">
                <a:solidFill>
                  <a:srgbClr val="6DCED7"/>
                </a:solidFill>
                <a:prstDash val="solid"/>
                <a:round/>
                <a:headEnd type="none" w="sm" len="sm"/>
                <a:tailEnd type="none" w="sm" len="sm"/>
              </a:ln>
            </p:spPr>
          </p:pic>
          <p:sp>
            <p:nvSpPr>
              <p:cNvPr id="1189" name="Google Shape;1189;p49"/>
              <p:cNvSpPr/>
              <p:nvPr/>
            </p:nvSpPr>
            <p:spPr>
              <a:xfrm>
                <a:off x="4671060" y="4765040"/>
                <a:ext cx="1419860" cy="292735"/>
              </a:xfrm>
              <a:prstGeom prst="rect">
                <a:avLst/>
              </a:prstGeom>
              <a:solidFill>
                <a:srgbClr val="00F0BE">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782"/>
                  </a:buClr>
                  <a:buSzPts val="2000"/>
                  <a:buFont typeface="Arial"/>
                  <a:buNone/>
                </a:pPr>
                <a:r>
                  <a:rPr lang="es-ES" sz="2000" b="1" cap="none">
                    <a:solidFill>
                      <a:srgbClr val="006782"/>
                    </a:solidFill>
                    <a:latin typeface="Arial"/>
                    <a:ea typeface="Arial"/>
                    <a:cs typeface="Arial"/>
                    <a:sym typeface="Arial"/>
                  </a:rPr>
                  <a:t>BDP</a:t>
                </a:r>
                <a:r>
                  <a:rPr lang="es-ES" sz="1400" b="1" cap="none">
                    <a:solidFill>
                      <a:srgbClr val="006782"/>
                    </a:solidFill>
                    <a:latin typeface="Arial"/>
                    <a:ea typeface="Arial"/>
                    <a:cs typeface="Arial"/>
                    <a:sym typeface="Arial"/>
                  </a:rPr>
                  <a:t> </a:t>
                </a:r>
                <a:endParaRPr/>
              </a:p>
            </p:txBody>
          </p:sp>
        </p:grpSp>
        <p:sp>
          <p:nvSpPr>
            <p:cNvPr id="1190" name="Google Shape;1190;p49"/>
            <p:cNvSpPr/>
            <p:nvPr/>
          </p:nvSpPr>
          <p:spPr>
            <a:xfrm>
              <a:off x="3905250" y="4702175"/>
              <a:ext cx="466725" cy="397510"/>
            </a:xfrm>
            <a:prstGeom prst="plus">
              <a:avLst>
                <a:gd name="adj" fmla="val 38253"/>
              </a:avLst>
            </a:prstGeom>
            <a:solidFill>
              <a:srgbClr val="006782"/>
            </a:solidFill>
            <a:ln w="12700" cap="flat" cmpd="sng">
              <a:solidFill>
                <a:srgbClr val="004C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Arial"/>
                <a:ea typeface="Arial"/>
                <a:cs typeface="Arial"/>
                <a:sym typeface="Arial"/>
              </a:endParaRPr>
            </a:p>
          </p:txBody>
        </p:sp>
        <p:sp>
          <p:nvSpPr>
            <p:cNvPr id="1191" name="Google Shape;1191;p49"/>
            <p:cNvSpPr/>
            <p:nvPr/>
          </p:nvSpPr>
          <p:spPr>
            <a:xfrm>
              <a:off x="6565265" y="4379595"/>
              <a:ext cx="591820" cy="1064895"/>
            </a:xfrm>
            <a:prstGeom prst="rightArrow">
              <a:avLst>
                <a:gd name="adj1" fmla="val 54105"/>
                <a:gd name="adj2" fmla="val 61111"/>
              </a:avLst>
            </a:prstGeom>
            <a:solidFill>
              <a:srgbClr val="006782"/>
            </a:solidFill>
            <a:ln w="12700" cap="flat" cmpd="sng">
              <a:solidFill>
                <a:srgbClr val="004C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Arial"/>
                <a:ea typeface="Arial"/>
                <a:cs typeface="Arial"/>
                <a:sym typeface="Arial"/>
              </a:endParaRPr>
            </a:p>
          </p:txBody>
        </p:sp>
      </p:grpSp>
      <p:sp>
        <p:nvSpPr>
          <p:cNvPr id="1192" name="Google Shape;1192;p49"/>
          <p:cNvSpPr/>
          <p:nvPr/>
        </p:nvSpPr>
        <p:spPr>
          <a:xfrm>
            <a:off x="8303779" y="4494213"/>
            <a:ext cx="1857375" cy="847725"/>
          </a:xfrm>
          <a:prstGeom prst="roundRect">
            <a:avLst>
              <a:gd name="adj" fmla="val 16667"/>
            </a:avLst>
          </a:prstGeom>
          <a:solidFill>
            <a:srgbClr val="D7DDE3">
              <a:alpha val="8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1" cap="none">
              <a:solidFill>
                <a:srgbClr val="595959"/>
              </a:solidFill>
              <a:latin typeface="Calibri"/>
              <a:ea typeface="Calibri"/>
              <a:cs typeface="Calibri"/>
              <a:sym typeface="Calibri"/>
            </a:endParaRPr>
          </a:p>
        </p:txBody>
      </p:sp>
      <p:sp>
        <p:nvSpPr>
          <p:cNvPr id="1193" name="Google Shape;1193;p49"/>
          <p:cNvSpPr/>
          <p:nvPr/>
        </p:nvSpPr>
        <p:spPr>
          <a:xfrm>
            <a:off x="8303779" y="4771073"/>
            <a:ext cx="1857375" cy="338455"/>
          </a:xfrm>
          <a:prstGeom prst="rect">
            <a:avLst/>
          </a:prstGeom>
          <a:noFill/>
          <a:ln>
            <a:noFill/>
          </a:ln>
        </p:spPr>
        <p:txBody>
          <a:bodyPr spcFirstLastPara="1" wrap="square" lIns="0" tIns="0" rIns="0" bIns="0" anchor="ctr" anchorCtr="0">
            <a:noAutofit/>
          </a:bodyPr>
          <a:lstStyle/>
          <a:p>
            <a:pPr marL="0" marR="0" lvl="0" indent="0" algn="ctr" rtl="0">
              <a:lnSpc>
                <a:spcPct val="85000"/>
              </a:lnSpc>
              <a:spcBef>
                <a:spcPts val="0"/>
              </a:spcBef>
              <a:spcAft>
                <a:spcPts val="0"/>
              </a:spcAft>
              <a:buClr>
                <a:srgbClr val="006782"/>
              </a:buClr>
              <a:buSzPts val="2000"/>
              <a:buFont typeface="Calibri"/>
              <a:buNone/>
            </a:pPr>
            <a:r>
              <a:rPr lang="es-ES" sz="2000" b="1" cap="none">
                <a:solidFill>
                  <a:srgbClr val="006782"/>
                </a:solidFill>
                <a:latin typeface="Calibri"/>
                <a:ea typeface="Calibri"/>
                <a:cs typeface="Calibri"/>
                <a:sym typeface="Calibri"/>
              </a:rPr>
              <a:t>Mayor eficacia</a:t>
            </a:r>
            <a:endParaRPr sz="1400" cap="none">
              <a:solidFill>
                <a:srgbClr val="00678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4">
            <a:extLst>
              <a:ext uri="{FF2B5EF4-FFF2-40B4-BE49-F238E27FC236}">
                <a16:creationId xmlns:a16="http://schemas.microsoft.com/office/drawing/2014/main" id="{1AD5278B-2B88-99DE-FB83-5922141877A3}"/>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398A003D-D8C7-D94F-01DB-24AC6B430C1D}"/>
              </a:ext>
            </a:extLst>
          </p:cNvPr>
          <p:cNvSpPr>
            <a:spLocks noGrp="1"/>
          </p:cNvSpPr>
          <p:nvPr>
            <p:ph type="title"/>
          </p:nvPr>
        </p:nvSpPr>
        <p:spPr>
          <a:xfrm>
            <a:off x="838200" y="365125"/>
            <a:ext cx="10515600" cy="1006475"/>
          </a:xfrm>
        </p:spPr>
        <p:txBody>
          <a:bodyPr>
            <a:normAutofit/>
          </a:bodyPr>
          <a:lstStyle/>
          <a:p>
            <a:r>
              <a:rPr lang="es-ES" sz="3200" dirty="0"/>
              <a:t>Exoneración de la responsabilidad y uso de la presentación</a:t>
            </a:r>
            <a:endParaRPr lang="en-US" sz="3200" dirty="0"/>
          </a:p>
        </p:txBody>
      </p:sp>
      <p:sp>
        <p:nvSpPr>
          <p:cNvPr id="5" name="TextBox 4">
            <a:extLst>
              <a:ext uri="{FF2B5EF4-FFF2-40B4-BE49-F238E27FC236}">
                <a16:creationId xmlns:a16="http://schemas.microsoft.com/office/drawing/2014/main" id="{A86AF661-E859-B6EE-2327-4D01E87A8A39}"/>
              </a:ext>
            </a:extLst>
          </p:cNvPr>
          <p:cNvSpPr txBox="1"/>
          <p:nvPr/>
        </p:nvSpPr>
        <p:spPr>
          <a:xfrm>
            <a:off x="1050073" y="1469047"/>
            <a:ext cx="10770219" cy="4247317"/>
          </a:xfrm>
          <a:prstGeom prst="rect">
            <a:avLst/>
          </a:prstGeom>
          <a:solidFill>
            <a:schemeClr val="bg1"/>
          </a:solidFill>
        </p:spPr>
        <p:txBody>
          <a:bodyPr wrap="square">
            <a:spAutoFit/>
          </a:bodyPr>
          <a:lstStyle/>
          <a:p>
            <a:pPr algn="just"/>
            <a:r>
              <a:rPr lang="es-ES" sz="1500" dirty="0">
                <a:solidFill>
                  <a:schemeClr val="tx1">
                    <a:lumMod val="50000"/>
                    <a:lumOff val="50000"/>
                  </a:schemeClr>
                </a:solidFill>
              </a:rPr>
              <a:t>Este documento(la “Presentación”) ha sido preparado exclusivamente para su uso en presentaciones y/o formaciones de Almirall, S.A.("Almirall") dirigidas a la comunidad científica(“Uso Permitido”). Este documento incluye información resumida y no pretende ser exhaustivo. La divulgación, difusión o uso de este documento, para un uso distinto al Uso Permitido, sin la autorización previa, expresa y por escrito de Almirall está prohibida. </a:t>
            </a:r>
          </a:p>
          <a:p>
            <a:pPr algn="just"/>
            <a:endParaRPr lang="es-ES" sz="1500" dirty="0">
              <a:solidFill>
                <a:schemeClr val="tx1">
                  <a:lumMod val="50000"/>
                  <a:lumOff val="50000"/>
                </a:schemeClr>
              </a:solidFill>
            </a:endParaRPr>
          </a:p>
          <a:p>
            <a:pPr algn="just"/>
            <a:r>
              <a:rPr lang="es-ES" sz="1500" dirty="0">
                <a:solidFill>
                  <a:schemeClr val="tx1">
                    <a:lumMod val="50000"/>
                    <a:lumOff val="50000"/>
                  </a:schemeClr>
                </a:solidFill>
              </a:rPr>
              <a:t>Almirall no otorga, ni implícita ni explícitamente, ninguna garantía de imparcialidad, precisión, integridad o exactitud de la información, opinión y declaraciones expresadas en dicha Presentación o en discusiones que puedan tener lugar durante su utilización. Tanto la Presentación como los contenidos incluidos en la misma(con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p>
          <a:p>
            <a:pPr algn="just"/>
            <a:endParaRPr lang="es-ES" sz="1500" dirty="0">
              <a:solidFill>
                <a:schemeClr val="tx1">
                  <a:lumMod val="50000"/>
                  <a:lumOff val="50000"/>
                </a:schemeClr>
              </a:solidFill>
            </a:endParaRPr>
          </a:p>
          <a:p>
            <a:pPr algn="just"/>
            <a:r>
              <a:rPr lang="es-ES" sz="1500" dirty="0">
                <a:solidFill>
                  <a:schemeClr val="tx1">
                    <a:lumMod val="50000"/>
                    <a:lumOff val="50000"/>
                  </a:schemeClr>
                </a:solidFill>
              </a:rPr>
              <a:t>Igualmente, todos los nombres comerciales, marcas o signos distintivos de cualquier clase contenidos en la Presentación están protegidos por la Ley. 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lang="en-US" sz="1500" dirty="0">
              <a:solidFill>
                <a:schemeClr val="tx1">
                  <a:lumMod val="50000"/>
                  <a:lumOff val="50000"/>
                </a:schemeClr>
              </a:solidFill>
            </a:endParaRPr>
          </a:p>
        </p:txBody>
      </p:sp>
    </p:spTree>
    <p:extLst>
      <p:ext uri="{BB962C8B-B14F-4D97-AF65-F5344CB8AC3E}">
        <p14:creationId xmlns:p14="http://schemas.microsoft.com/office/powerpoint/2010/main" val="317570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50"/>
          <p:cNvPicPr preferRelativeResize="0">
            <a:picLocks noGrp="1"/>
          </p:cNvPicPr>
          <p:nvPr>
            <p:ph type="body" idx="1"/>
          </p:nvPr>
        </p:nvPicPr>
        <p:blipFill rotWithShape="1">
          <a:blip r:embed="rId3">
            <a:alphaModFix/>
          </a:blip>
          <a:srcRect/>
          <a:stretch/>
        </p:blipFill>
        <p:spPr>
          <a:xfrm>
            <a:off x="0" y="21886"/>
            <a:ext cx="12192000" cy="6858000"/>
          </a:xfrm>
          <a:prstGeom prst="rect">
            <a:avLst/>
          </a:prstGeom>
          <a:noFill/>
          <a:ln>
            <a:noFill/>
          </a:ln>
        </p:spPr>
      </p:pic>
      <p:sp>
        <p:nvSpPr>
          <p:cNvPr id="1200" name="Google Shape;1200;p50"/>
          <p:cNvSpPr txBox="1">
            <a:spLocks noGrp="1"/>
          </p:cNvSpPr>
          <p:nvPr>
            <p:ph type="title"/>
          </p:nvPr>
        </p:nvSpPr>
        <p:spPr>
          <a:xfrm>
            <a:off x="1241777" y="486126"/>
            <a:ext cx="10563577" cy="879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Tecnología PAD </a:t>
            </a:r>
            <a:endParaRPr/>
          </a:p>
        </p:txBody>
      </p:sp>
      <p:sp>
        <p:nvSpPr>
          <p:cNvPr id="1201" name="Google Shape;1201;p50"/>
          <p:cNvSpPr/>
          <p:nvPr/>
        </p:nvSpPr>
        <p:spPr>
          <a:xfrm>
            <a:off x="7346687" y="4858399"/>
            <a:ext cx="3927687" cy="2093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cap="none">
                <a:solidFill>
                  <a:srgbClr val="757070"/>
                </a:solidFill>
                <a:latin typeface="Century Gothic"/>
                <a:ea typeface="Century Gothic"/>
                <a:cs typeface="Century Gothic"/>
                <a:sym typeface="Century Gothic"/>
              </a:rPr>
              <a:t>Representación de una gota PAD. Armstrong et al. 2022</a:t>
            </a:r>
            <a:r>
              <a:rPr lang="es-ES" sz="900" cap="none" baseline="30000">
                <a:solidFill>
                  <a:srgbClr val="757070"/>
                </a:solidFill>
                <a:latin typeface="Century Gothic"/>
                <a:ea typeface="Century Gothic"/>
                <a:cs typeface="Century Gothic"/>
                <a:sym typeface="Century Gothic"/>
              </a:rPr>
              <a:t>4</a:t>
            </a:r>
            <a:endParaRPr sz="900" cap="none" baseline="30000">
              <a:solidFill>
                <a:srgbClr val="757070"/>
              </a:solidFill>
              <a:latin typeface="Century Gothic"/>
              <a:ea typeface="Century Gothic"/>
              <a:cs typeface="Century Gothic"/>
              <a:sym typeface="Century Gothic"/>
            </a:endParaRPr>
          </a:p>
        </p:txBody>
      </p:sp>
      <p:sp>
        <p:nvSpPr>
          <p:cNvPr id="1202" name="Google Shape;1202;p50"/>
          <p:cNvSpPr txBox="1"/>
          <p:nvPr/>
        </p:nvSpPr>
        <p:spPr>
          <a:xfrm>
            <a:off x="998738" y="1830194"/>
            <a:ext cx="6119804" cy="3843084"/>
          </a:xfrm>
          <a:prstGeom prst="rect">
            <a:avLst/>
          </a:prstGeom>
          <a:noFill/>
          <a:ln>
            <a:noFill/>
          </a:ln>
        </p:spPr>
        <p:txBody>
          <a:bodyPr spcFirstLastPara="1" wrap="square" lIns="0" tIns="0" rIns="0" bIns="0" anchor="t" anchorCtr="0">
            <a:noAutofit/>
          </a:bodyPr>
          <a:lstStyle/>
          <a:p>
            <a:pPr>
              <a:buClr>
                <a:srgbClr val="1D2C4F"/>
              </a:buClr>
              <a:buSzPts val="1600"/>
              <a:buFont typeface="Montserrat"/>
            </a:pPr>
            <a:r>
              <a:rPr lang="es-ES" sz="1600" cap="none">
                <a:solidFill>
                  <a:srgbClr val="1D2C4F"/>
                </a:solidFill>
                <a:latin typeface="Montserrat"/>
                <a:ea typeface="Montserrat"/>
                <a:cs typeface="Montserrat"/>
                <a:sym typeface="Montserrat"/>
              </a:rPr>
              <a:t>La </a:t>
            </a:r>
            <a:r>
              <a:rPr lang="es-ES" sz="1600" b="1" cap="none">
                <a:solidFill>
                  <a:srgbClr val="1D2C4F"/>
                </a:solidFill>
                <a:latin typeface="Montserrat"/>
                <a:ea typeface="Montserrat"/>
                <a:cs typeface="Montserrat"/>
                <a:sym typeface="Montserrat"/>
              </a:rPr>
              <a:t>tecnología PAD </a:t>
            </a:r>
            <a:r>
              <a:rPr lang="es-ES" sz="1600" cap="none">
                <a:solidFill>
                  <a:srgbClr val="1D2C4F"/>
                </a:solidFill>
                <a:latin typeface="Montserrat"/>
                <a:ea typeface="Montserrat"/>
                <a:cs typeface="Montserrat"/>
                <a:sym typeface="Montserrat"/>
              </a:rPr>
              <a:t>(</a:t>
            </a:r>
            <a:r>
              <a:rPr lang="es-ES" sz="1600" i="1" cap="none">
                <a:solidFill>
                  <a:srgbClr val="1D2C4F"/>
                </a:solidFill>
                <a:latin typeface="Montserrat"/>
                <a:ea typeface="Montserrat"/>
                <a:cs typeface="Montserrat"/>
                <a:sym typeface="Montserrat"/>
              </a:rPr>
              <a:t>poly-aphron dispersion</a:t>
            </a:r>
            <a:r>
              <a:rPr lang="es-ES" sz="1600" cap="none">
                <a:solidFill>
                  <a:srgbClr val="1D2C4F"/>
                </a:solidFill>
                <a:latin typeface="Montserrat"/>
                <a:ea typeface="Montserrat"/>
                <a:cs typeface="Montserrat"/>
                <a:sym typeface="Montserrat"/>
              </a:rPr>
              <a:t>) se basa en los </a:t>
            </a:r>
            <a:r>
              <a:rPr lang="es-ES" sz="1600" b="1" cap="none">
                <a:solidFill>
                  <a:srgbClr val="1D2C4F"/>
                </a:solidFill>
                <a:latin typeface="Montserrat"/>
                <a:ea typeface="Montserrat"/>
                <a:cs typeface="Montserrat"/>
                <a:sym typeface="Montserrat"/>
              </a:rPr>
              <a:t>afrones</a:t>
            </a:r>
            <a:r>
              <a:rPr lang="es-ES" sz="1600" cap="none">
                <a:solidFill>
                  <a:srgbClr val="1D2C4F"/>
                </a:solidFill>
                <a:latin typeface="Montserrat"/>
                <a:ea typeface="Montserrat"/>
                <a:cs typeface="Montserrat"/>
                <a:sym typeface="Montserrat"/>
              </a:rPr>
              <a:t>, estructuras esféricas formadas por un </a:t>
            </a:r>
            <a:r>
              <a:rPr lang="es-ES" sz="1600" b="1" cap="none">
                <a:solidFill>
                  <a:srgbClr val="1D2C4F"/>
                </a:solidFill>
                <a:latin typeface="Montserrat"/>
                <a:ea typeface="Montserrat"/>
                <a:cs typeface="Montserrat"/>
                <a:sym typeface="Montserrat"/>
              </a:rPr>
              <a:t>núcleo lipídico</a:t>
            </a:r>
            <a:r>
              <a:rPr lang="es-ES" sz="1600" cap="none">
                <a:solidFill>
                  <a:srgbClr val="1D2C4F"/>
                </a:solidFill>
                <a:latin typeface="Montserrat"/>
                <a:ea typeface="Montserrat"/>
                <a:cs typeface="Montserrat"/>
                <a:sym typeface="Montserrat"/>
              </a:rPr>
              <a:t>, que porta en su interior el </a:t>
            </a:r>
            <a:r>
              <a:rPr lang="es-ES" sz="1600" b="1" cap="none">
                <a:solidFill>
                  <a:srgbClr val="1D2C4F"/>
                </a:solidFill>
                <a:latin typeface="Montserrat"/>
                <a:ea typeface="Montserrat"/>
                <a:cs typeface="Montserrat"/>
                <a:sym typeface="Montserrat"/>
              </a:rPr>
              <a:t>principio activo</a:t>
            </a:r>
            <a:r>
              <a:rPr lang="es-ES" sz="1600" cap="none">
                <a:solidFill>
                  <a:srgbClr val="1D2C4F"/>
                </a:solidFill>
                <a:latin typeface="Montserrat"/>
                <a:ea typeface="Montserrat"/>
                <a:cs typeface="Montserrat"/>
                <a:sym typeface="Montserrat"/>
              </a:rPr>
              <a:t> estable en base no acuosa</a:t>
            </a:r>
            <a:r>
              <a:rPr lang="es-ES" sz="1600" b="1" cap="none">
                <a:solidFill>
                  <a:srgbClr val="1D2C4F"/>
                </a:solidFill>
                <a:latin typeface="Montserrat"/>
                <a:ea typeface="Montserrat"/>
                <a:cs typeface="Montserrat"/>
                <a:sym typeface="Montserrat"/>
              </a:rPr>
              <a:t>. </a:t>
            </a:r>
            <a:endParaRPr lang="es-ES">
              <a:ea typeface="Montserrat"/>
            </a:endParaRPr>
          </a:p>
          <a:p>
            <a:pPr>
              <a:buSzPts val="1600"/>
              <a:buFont typeface="Montserrat"/>
            </a:pPr>
            <a:endParaRPr lang="es-ES" sz="1600" dirty="0">
              <a:solidFill>
                <a:srgbClr val="1D2C4F"/>
              </a:solidFill>
              <a:latin typeface="Montserrat"/>
              <a:ea typeface="Montserrat"/>
              <a:cs typeface="Montserrat"/>
            </a:endParaRPr>
          </a:p>
          <a:p>
            <a:pPr marL="0" marR="0" lvl="0" indent="0" algn="l">
              <a:spcBef>
                <a:spcPts val="0"/>
              </a:spcBef>
              <a:spcAft>
                <a:spcPts val="0"/>
              </a:spcAft>
              <a:buSzPts val="1600"/>
              <a:buFont typeface="Montserrat"/>
              <a:buNone/>
            </a:pPr>
            <a:r>
              <a:rPr lang="es-ES" sz="1600" cap="none" dirty="0">
                <a:solidFill>
                  <a:srgbClr val="1D2C4F"/>
                </a:solidFill>
                <a:latin typeface="Montserrat"/>
                <a:ea typeface="Montserrat"/>
                <a:cs typeface="Montserrat"/>
                <a:sym typeface="Montserrat"/>
              </a:rPr>
              <a:t>Este núcleo lipídico envuelto por una película de </a:t>
            </a:r>
            <a:r>
              <a:rPr lang="es-ES" sz="1600" b="1" cap="none" dirty="0">
                <a:solidFill>
                  <a:srgbClr val="1D2C4F"/>
                </a:solidFill>
                <a:latin typeface="Montserrat"/>
                <a:ea typeface="Montserrat"/>
                <a:cs typeface="Montserrat"/>
                <a:sym typeface="Montserrat"/>
              </a:rPr>
              <a:t>moléculas tensioactivas</a:t>
            </a:r>
            <a:r>
              <a:rPr lang="es-ES" sz="1600" cap="none" dirty="0">
                <a:solidFill>
                  <a:srgbClr val="1D2C4F"/>
                </a:solidFill>
                <a:latin typeface="Montserrat"/>
                <a:ea typeface="Montserrat"/>
                <a:cs typeface="Montserrat"/>
                <a:sym typeface="Montserrat"/>
              </a:rPr>
              <a:t> que permiten su </a:t>
            </a:r>
            <a:r>
              <a:rPr lang="es-ES" sz="1600" b="1" cap="none" dirty="0">
                <a:solidFill>
                  <a:srgbClr val="1D2C4F"/>
                </a:solidFill>
                <a:latin typeface="Montserrat"/>
                <a:ea typeface="Montserrat"/>
                <a:cs typeface="Montserrat"/>
                <a:sym typeface="Montserrat"/>
              </a:rPr>
              <a:t>solubilidad en agua</a:t>
            </a:r>
            <a:r>
              <a:rPr lang="es-ES" sz="1600" cap="none" dirty="0">
                <a:solidFill>
                  <a:srgbClr val="1D2C4F"/>
                </a:solidFill>
                <a:latin typeface="Montserrat"/>
                <a:ea typeface="Montserrat"/>
                <a:cs typeface="Montserrat"/>
                <a:sym typeface="Montserrat"/>
              </a:rPr>
              <a:t>.</a:t>
            </a:r>
            <a:r>
              <a:rPr lang="es-ES" sz="1600" cap="none" baseline="30000" dirty="0">
                <a:solidFill>
                  <a:srgbClr val="1D2C4F"/>
                </a:solidFill>
                <a:latin typeface="Montserrat"/>
                <a:ea typeface="Montserrat"/>
                <a:cs typeface="Montserrat"/>
                <a:sym typeface="Montserrat"/>
              </a:rPr>
              <a:t>1</a:t>
            </a:r>
            <a:endParaRPr dirty="0"/>
          </a:p>
          <a:p>
            <a:pPr marL="0" marR="0" lvl="0" indent="0" algn="l" rtl="0">
              <a:spcBef>
                <a:spcPts val="2375"/>
              </a:spcBef>
              <a:spcAft>
                <a:spcPts val="0"/>
              </a:spcAft>
              <a:buClr>
                <a:srgbClr val="E199AC"/>
              </a:buClr>
              <a:buSzPts val="1800"/>
              <a:buFont typeface="Montserrat"/>
              <a:buNone/>
            </a:pPr>
            <a:r>
              <a:rPr lang="es-ES" sz="1800" b="1" cap="none" dirty="0">
                <a:solidFill>
                  <a:srgbClr val="E199AC"/>
                </a:solidFill>
                <a:latin typeface="Montserrat"/>
                <a:ea typeface="Montserrat"/>
                <a:cs typeface="Montserrat"/>
                <a:sym typeface="Montserrat"/>
              </a:rPr>
              <a:t>La tecnología PAD permite una formulación CAL/BDP de base acuosa con:</a:t>
            </a:r>
            <a:r>
              <a:rPr lang="es-ES" sz="1800" b="1" cap="none" baseline="30000" dirty="0">
                <a:solidFill>
                  <a:srgbClr val="E199AC"/>
                </a:solidFill>
                <a:latin typeface="Montserrat"/>
                <a:ea typeface="Montserrat"/>
                <a:cs typeface="Montserrat"/>
                <a:sym typeface="Montserrat"/>
              </a:rPr>
              <a:t>2</a:t>
            </a:r>
            <a:r>
              <a:rPr lang="es-ES" sz="1800" b="1" cap="none" dirty="0">
                <a:solidFill>
                  <a:srgbClr val="E199AC"/>
                </a:solidFill>
                <a:latin typeface="Montserrat"/>
                <a:ea typeface="Montserrat"/>
                <a:cs typeface="Montserrat"/>
                <a:sym typeface="Montserrat"/>
              </a:rPr>
              <a:t> </a:t>
            </a:r>
            <a:endParaRPr dirty="0"/>
          </a:p>
          <a:p>
            <a:pPr marL="285750" marR="0" lvl="0" indent="-254000" algn="l" rtl="0">
              <a:spcBef>
                <a:spcPts val="600"/>
              </a:spcBef>
              <a:spcAft>
                <a:spcPts val="0"/>
              </a:spcAft>
              <a:buClr>
                <a:srgbClr val="22374A"/>
              </a:buClr>
              <a:buSzPts val="500"/>
              <a:buFont typeface="Arial"/>
              <a:buNone/>
            </a:pPr>
            <a:endParaRPr sz="500" b="1" cap="none">
              <a:solidFill>
                <a:srgbClr val="1D2C4F"/>
              </a:solidFill>
              <a:latin typeface="Montserrat"/>
              <a:ea typeface="Montserrat"/>
              <a:cs typeface="Montserrat"/>
              <a:sym typeface="Montserrat"/>
            </a:endParaRPr>
          </a:p>
          <a:p>
            <a:pPr marL="285750" marR="0" lvl="0" indent="-285750" algn="l" rtl="0">
              <a:spcBef>
                <a:spcPts val="1200"/>
              </a:spcBef>
              <a:spcAft>
                <a:spcPts val="0"/>
              </a:spcAft>
              <a:buClr>
                <a:srgbClr val="1D2C4F"/>
              </a:buClr>
              <a:buSzPts val="1600"/>
              <a:buFont typeface="Arial"/>
              <a:buChar char="•"/>
            </a:pPr>
            <a:r>
              <a:rPr lang="es-ES" sz="1600" b="1" cap="none" dirty="0">
                <a:solidFill>
                  <a:srgbClr val="1D2C4F"/>
                </a:solidFill>
                <a:latin typeface="Montserrat"/>
                <a:ea typeface="Montserrat"/>
                <a:cs typeface="Montserrat"/>
                <a:sym typeface="Montserrat"/>
              </a:rPr>
              <a:t>Alta penetración </a:t>
            </a:r>
            <a:r>
              <a:rPr lang="es-ES" sz="1600" cap="none" dirty="0">
                <a:solidFill>
                  <a:srgbClr val="1D2C4F"/>
                </a:solidFill>
                <a:latin typeface="Montserrat"/>
                <a:ea typeface="Montserrat"/>
                <a:cs typeface="Montserrat"/>
                <a:sym typeface="Montserrat"/>
              </a:rPr>
              <a:t>en la piel.</a:t>
            </a:r>
            <a:r>
              <a:rPr lang="es-ES" sz="1600" cap="none" baseline="30000" dirty="0">
                <a:solidFill>
                  <a:srgbClr val="1D2C4F"/>
                </a:solidFill>
                <a:latin typeface="Montserrat"/>
                <a:ea typeface="Montserrat"/>
                <a:cs typeface="Montserrat"/>
                <a:sym typeface="Montserrat"/>
              </a:rPr>
              <a:t>2,3</a:t>
            </a:r>
            <a:endParaRPr dirty="0"/>
          </a:p>
          <a:p>
            <a:pPr marL="285750" marR="0" lvl="0" indent="-285750" algn="l" rtl="0">
              <a:spcBef>
                <a:spcPts val="1200"/>
              </a:spcBef>
              <a:spcAft>
                <a:spcPts val="0"/>
              </a:spcAft>
              <a:buClr>
                <a:srgbClr val="1D2C4F"/>
              </a:buClr>
              <a:buSzPts val="1600"/>
              <a:buFont typeface="Arial"/>
              <a:buChar char="•"/>
            </a:pPr>
            <a:r>
              <a:rPr lang="es-ES" sz="1600" b="1" cap="none" dirty="0">
                <a:solidFill>
                  <a:srgbClr val="1D2C4F"/>
                </a:solidFill>
                <a:latin typeface="Montserrat"/>
                <a:ea typeface="Montserrat"/>
                <a:cs typeface="Montserrat"/>
                <a:sym typeface="Montserrat"/>
              </a:rPr>
              <a:t>Rápida y completa absorción en la piel </a:t>
            </a:r>
            <a:r>
              <a:rPr lang="es-ES" sz="1600" cap="none" dirty="0">
                <a:solidFill>
                  <a:srgbClr val="1D2C4F"/>
                </a:solidFill>
                <a:latin typeface="Montserrat"/>
                <a:ea typeface="Montserrat"/>
                <a:cs typeface="Montserrat"/>
                <a:sym typeface="Montserrat"/>
              </a:rPr>
              <a:t>sin sensación pegajosa.</a:t>
            </a:r>
            <a:r>
              <a:rPr lang="es-ES" sz="1600" cap="none" baseline="30000" dirty="0">
                <a:solidFill>
                  <a:srgbClr val="1D2C4F"/>
                </a:solidFill>
                <a:latin typeface="Montserrat"/>
                <a:ea typeface="Montserrat"/>
                <a:cs typeface="Montserrat"/>
                <a:sym typeface="Montserrat"/>
              </a:rPr>
              <a:t>3,4</a:t>
            </a:r>
            <a:endParaRPr dirty="0"/>
          </a:p>
        </p:txBody>
      </p:sp>
      <p:sp>
        <p:nvSpPr>
          <p:cNvPr id="1203" name="Google Shape;1203;p50"/>
          <p:cNvSpPr txBox="1"/>
          <p:nvPr/>
        </p:nvSpPr>
        <p:spPr>
          <a:xfrm>
            <a:off x="785090" y="6057900"/>
            <a:ext cx="10858269" cy="53657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757070"/>
              </a:buClr>
              <a:buSzPts val="700"/>
              <a:buFont typeface="Arial"/>
              <a:buNone/>
            </a:pPr>
            <a:r>
              <a:rPr lang="es-ES" sz="700" b="1" cap="none">
                <a:solidFill>
                  <a:srgbClr val="757070"/>
                </a:solidFill>
                <a:latin typeface="Calibri"/>
                <a:ea typeface="Calibri"/>
                <a:cs typeface="Calibri"/>
                <a:sym typeface="Calibri"/>
              </a:rPr>
              <a:t>BDP: </a:t>
            </a:r>
            <a:r>
              <a:rPr lang="es-ES" sz="700" cap="none">
                <a:solidFill>
                  <a:srgbClr val="757070"/>
                </a:solidFill>
                <a:latin typeface="Calibri"/>
                <a:ea typeface="Calibri"/>
                <a:cs typeface="Calibri"/>
                <a:sym typeface="Calibri"/>
              </a:rPr>
              <a:t>betametasona dipropionato, </a:t>
            </a:r>
            <a:r>
              <a:rPr lang="es-ES" sz="700" b="1" cap="none">
                <a:solidFill>
                  <a:srgbClr val="757070"/>
                </a:solidFill>
                <a:latin typeface="Calibri"/>
                <a:ea typeface="Calibri"/>
                <a:cs typeface="Calibri"/>
                <a:sym typeface="Calibri"/>
              </a:rPr>
              <a:t>CAL: </a:t>
            </a:r>
            <a:r>
              <a:rPr lang="es-ES" sz="700" cap="none">
                <a:solidFill>
                  <a:srgbClr val="757070"/>
                </a:solidFill>
                <a:latin typeface="Calibri"/>
                <a:ea typeface="Calibri"/>
                <a:cs typeface="Calibri"/>
                <a:sym typeface="Calibri"/>
              </a:rPr>
              <a:t>calcipotriol, </a:t>
            </a:r>
            <a:r>
              <a:rPr lang="es-ES" sz="700" b="1" cap="none">
                <a:solidFill>
                  <a:srgbClr val="757070"/>
                </a:solidFill>
                <a:latin typeface="Calibri"/>
                <a:ea typeface="Calibri"/>
                <a:cs typeface="Calibri"/>
                <a:sym typeface="Calibri"/>
              </a:rPr>
              <a:t>PAD: </a:t>
            </a:r>
            <a:r>
              <a:rPr lang="es-ES" sz="700" i="1" cap="none">
                <a:solidFill>
                  <a:srgbClr val="757070"/>
                </a:solidFill>
                <a:latin typeface="Calibri"/>
                <a:ea typeface="Calibri"/>
                <a:cs typeface="Calibri"/>
                <a:sym typeface="Calibri"/>
              </a:rPr>
              <a:t>poly-aphron dispersión.</a:t>
            </a:r>
            <a:endParaRPr/>
          </a:p>
          <a:p>
            <a:pPr marL="0" marR="0" lvl="0" indent="0" algn="l" rtl="0">
              <a:lnSpc>
                <a:spcPct val="90000"/>
              </a:lnSpc>
              <a:spcBef>
                <a:spcPts val="1000"/>
              </a:spcBef>
              <a:spcAft>
                <a:spcPts val="0"/>
              </a:spcAft>
              <a:buClr>
                <a:srgbClr val="757070"/>
              </a:buClr>
              <a:buSzPts val="700"/>
              <a:buFont typeface="Arial"/>
              <a:buNone/>
            </a:pPr>
            <a:r>
              <a:rPr lang="es-ES" sz="700" b="1" cap="none">
                <a:solidFill>
                  <a:srgbClr val="757070"/>
                </a:solidFill>
                <a:latin typeface="Calibri"/>
                <a:ea typeface="Calibri"/>
                <a:cs typeface="Calibri"/>
                <a:sym typeface="Calibri"/>
              </a:rPr>
              <a:t>1. </a:t>
            </a:r>
            <a:r>
              <a:rPr lang="es-ES" sz="700" cap="none">
                <a:solidFill>
                  <a:srgbClr val="757070"/>
                </a:solidFill>
                <a:latin typeface="Calibri"/>
                <a:ea typeface="Calibri"/>
                <a:cs typeface="Calibri"/>
                <a:sym typeface="Calibri"/>
              </a:rPr>
              <a:t>Molaei A, Waters KE. Aphron applications--a review of recent and current research. Adv Colloid Interface Sci. 2015;216:36-54. </a:t>
            </a:r>
            <a:r>
              <a:rPr lang="es-ES" sz="700" b="1" cap="none">
                <a:solidFill>
                  <a:srgbClr val="757070"/>
                </a:solidFill>
                <a:latin typeface="Calibri"/>
                <a:ea typeface="Calibri"/>
                <a:cs typeface="Calibri"/>
                <a:sym typeface="Calibri"/>
              </a:rPr>
              <a:t>2. </a:t>
            </a:r>
            <a:r>
              <a:rPr lang="es-ES" sz="700" cap="none">
                <a:solidFill>
                  <a:srgbClr val="757070"/>
                </a:solidFill>
                <a:latin typeface="Calibri"/>
                <a:ea typeface="Calibri"/>
                <a:cs typeface="Calibri"/>
                <a:sym typeface="Calibri"/>
              </a:rPr>
              <a:t>Pinter A, Green LJ, Selmer J, et al. P1447. A pooled análisis of randomized, controlled, phase 3 trials investigating the efficacy and safety of a novel, fixed-dose calcipotriene and betamethasone dipropionate cream for the topical treatment of plaque psoriasis. Presented at 30th EADV Virtual Congress; 29 September - 2 October: 2021. 2. Præstegaard M, Vestbjerg B, Selmer J, et al. Phase 3 trial demonstrates superior patient treatment convenience of MC2-01 calcipotriene plus betamethasone dipropionate cream compared to current topical suspension. J of Skin. 2020;4(5):s62. </a:t>
            </a:r>
            <a:r>
              <a:rPr lang="es-ES" sz="700" b="1" cap="none">
                <a:solidFill>
                  <a:srgbClr val="757070"/>
                </a:solidFill>
                <a:latin typeface="Calibri"/>
                <a:ea typeface="Calibri"/>
                <a:cs typeface="Calibri"/>
                <a:sym typeface="Calibri"/>
              </a:rPr>
              <a:t>3. </a:t>
            </a:r>
            <a:r>
              <a:rPr lang="es-ES" sz="700" cap="none">
                <a:solidFill>
                  <a:srgbClr val="757070"/>
                </a:solidFill>
                <a:latin typeface="Calibri"/>
                <a:ea typeface="Calibri"/>
                <a:cs typeface="Calibri"/>
                <a:sym typeface="Calibri"/>
              </a:rPr>
              <a:t>Stein Gold L, Green LJ, Dhawan S, et al. A Phase 3, Randomized Trial Demonstrating the Improved Efficacy and Patient Acceptability of Fixed Dose Calcipotriene and Betamethasone Dipropionate Cream. J Drugs Dermatol. 2021;20(4):420-5. </a:t>
            </a:r>
            <a:r>
              <a:rPr lang="es-ES" sz="700" b="1" cap="none">
                <a:solidFill>
                  <a:srgbClr val="757070"/>
                </a:solidFill>
                <a:latin typeface="Calibri"/>
                <a:ea typeface="Calibri"/>
                <a:cs typeface="Calibri"/>
                <a:sym typeface="Calibri"/>
              </a:rPr>
              <a:t>4</a:t>
            </a:r>
            <a:r>
              <a:rPr lang="es-ES" sz="700" cap="none">
                <a:solidFill>
                  <a:srgbClr val="757070"/>
                </a:solidFill>
                <a:latin typeface="Calibri"/>
                <a:ea typeface="Calibri"/>
                <a:cs typeface="Calibri"/>
                <a:sym typeface="Calibri"/>
              </a:rPr>
              <a:t> Armstrong A, Pinter A, Selmer J, Præstegaard M, Reich A, Koo J. Pooled Analysis Demonstrating Superior Patient- Reported Psoriasis Treatment Outcomes for Calcipotriene/ Betamethasone Dipropionate Cream Versus Suspension/Gel. J Drugs Dermatol. 2022;21(3):242-8</a:t>
            </a:r>
            <a:endParaRPr sz="700" cap="none">
              <a:solidFill>
                <a:srgbClr val="757070"/>
              </a:solidFill>
              <a:latin typeface="Calibri"/>
              <a:ea typeface="Calibri"/>
              <a:cs typeface="Calibri"/>
              <a:sym typeface="Calibri"/>
            </a:endParaRPr>
          </a:p>
        </p:txBody>
      </p:sp>
      <p:pic>
        <p:nvPicPr>
          <p:cNvPr id="1204" name="Google Shape;1204;p50"/>
          <p:cNvPicPr preferRelativeResize="0"/>
          <p:nvPr/>
        </p:nvPicPr>
        <p:blipFill rotWithShape="1">
          <a:blip r:embed="rId4">
            <a:alphaModFix/>
          </a:blip>
          <a:srcRect l="2430" b="26859"/>
          <a:stretch/>
        </p:blipFill>
        <p:spPr>
          <a:xfrm>
            <a:off x="7399604" y="2273334"/>
            <a:ext cx="4564500" cy="24431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pic>
        <p:nvPicPr>
          <p:cNvPr id="1210" name="Google Shape;1210;p51"/>
          <p:cNvPicPr preferRelativeResize="0">
            <a:picLocks noGrp="1"/>
          </p:cNvPicPr>
          <p:nvPr>
            <p:ph type="body" idx="1"/>
          </p:nvPr>
        </p:nvPicPr>
        <p:blipFill rotWithShape="1">
          <a:blip r:embed="rId3">
            <a:alphaModFix/>
          </a:blip>
          <a:srcRect/>
          <a:stretch/>
        </p:blipFill>
        <p:spPr>
          <a:xfrm>
            <a:off x="0" y="2820"/>
            <a:ext cx="12192000" cy="6858000"/>
          </a:xfrm>
          <a:prstGeom prst="rect">
            <a:avLst/>
          </a:prstGeom>
          <a:noFill/>
          <a:ln>
            <a:noFill/>
          </a:ln>
        </p:spPr>
      </p:pic>
      <p:sp>
        <p:nvSpPr>
          <p:cNvPr id="1211" name="Google Shape;1211;p51"/>
          <p:cNvSpPr txBox="1">
            <a:spLocks noGrp="1"/>
          </p:cNvSpPr>
          <p:nvPr>
            <p:ph type="title"/>
          </p:nvPr>
        </p:nvSpPr>
        <p:spPr>
          <a:xfrm>
            <a:off x="1241776" y="883424"/>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Tecnología PAD</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1212" name="Google Shape;1212;p51"/>
          <p:cNvSpPr txBox="1"/>
          <p:nvPr/>
        </p:nvSpPr>
        <p:spPr>
          <a:xfrm>
            <a:off x="1241776" y="1620860"/>
            <a:ext cx="10080979"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800"/>
              <a:buFont typeface="Montserrat Light"/>
              <a:buNone/>
            </a:pPr>
            <a:r>
              <a:rPr lang="es-ES" sz="1800">
                <a:solidFill>
                  <a:schemeClr val="dk1"/>
                </a:solidFill>
                <a:latin typeface="Montserrat Light"/>
                <a:ea typeface="Montserrat Light"/>
                <a:cs typeface="Montserrat Light"/>
                <a:sym typeface="Montserrat Light"/>
              </a:rPr>
              <a:t>Las propiedades sensoriales que ofrece la tecnología PAD se centran en mejorar la experiencia del paciente al utilizar la crema, haciendo que su aplicación sea más agradable y cosméticamente aceptable</a:t>
            </a:r>
            <a:r>
              <a:rPr lang="es-ES" sz="1800" baseline="30000">
                <a:solidFill>
                  <a:schemeClr val="dk1"/>
                </a:solidFill>
                <a:latin typeface="Montserrat Light"/>
                <a:ea typeface="Montserrat Light"/>
                <a:cs typeface="Montserrat Light"/>
                <a:sym typeface="Montserrat Light"/>
              </a:rPr>
              <a:t>1</a:t>
            </a:r>
            <a:r>
              <a:rPr lang="es-ES" sz="1800">
                <a:solidFill>
                  <a:schemeClr val="dk1"/>
                </a:solidFill>
                <a:latin typeface="Montserrat Light"/>
                <a:ea typeface="Montserrat Light"/>
                <a:cs typeface="Montserrat Light"/>
                <a:sym typeface="Montserrat Light"/>
              </a:rPr>
              <a:t>. </a:t>
            </a:r>
            <a:endParaRPr/>
          </a:p>
          <a:p>
            <a:pPr marL="0" marR="0" lvl="0" indent="0" algn="just" rtl="0">
              <a:spcBef>
                <a:spcPts val="0"/>
              </a:spcBef>
              <a:spcAft>
                <a:spcPts val="0"/>
              </a:spcAft>
              <a:buClr>
                <a:schemeClr val="dk1"/>
              </a:buClr>
              <a:buSzPts val="1800"/>
              <a:buFont typeface="Calibri"/>
              <a:buNone/>
            </a:pPr>
            <a:endParaRPr sz="1800">
              <a:solidFill>
                <a:schemeClr val="dk1"/>
              </a:solidFill>
              <a:latin typeface="Montserrat Light"/>
              <a:ea typeface="Montserrat Light"/>
              <a:cs typeface="Montserrat Light"/>
              <a:sym typeface="Montserrat Light"/>
            </a:endParaRPr>
          </a:p>
          <a:p>
            <a:pPr marL="0" marR="0" lvl="0" indent="0" algn="just" rtl="0">
              <a:spcBef>
                <a:spcPts val="0"/>
              </a:spcBef>
              <a:spcAft>
                <a:spcPts val="0"/>
              </a:spcAft>
              <a:buClr>
                <a:schemeClr val="dk1"/>
              </a:buClr>
              <a:buSzPts val="1800"/>
              <a:buFont typeface="Montserrat Light"/>
              <a:buNone/>
            </a:pPr>
            <a:r>
              <a:rPr lang="es-ES" sz="1800">
                <a:solidFill>
                  <a:schemeClr val="dk1"/>
                </a:solidFill>
                <a:latin typeface="Montserrat Light"/>
                <a:ea typeface="Montserrat Light"/>
                <a:cs typeface="Montserrat Light"/>
                <a:sym typeface="Montserrat Light"/>
              </a:rPr>
              <a:t>Principales propiedades sensoriales</a:t>
            </a:r>
            <a:r>
              <a:rPr lang="es-ES" sz="1800" baseline="30000">
                <a:solidFill>
                  <a:schemeClr val="dk1"/>
                </a:solidFill>
                <a:latin typeface="Montserrat Light"/>
                <a:ea typeface="Montserrat Light"/>
                <a:cs typeface="Montserrat Light"/>
                <a:sym typeface="Montserrat Light"/>
              </a:rPr>
              <a:t>1</a:t>
            </a:r>
            <a:r>
              <a:rPr lang="es-ES" sz="1800">
                <a:solidFill>
                  <a:schemeClr val="dk1"/>
                </a:solidFill>
                <a:latin typeface="Montserrat Light"/>
                <a:ea typeface="Montserrat Light"/>
                <a:cs typeface="Montserrat Light"/>
                <a:sym typeface="Montserrat Light"/>
              </a:rPr>
              <a:t>:</a:t>
            </a:r>
            <a:endParaRPr/>
          </a:p>
        </p:txBody>
      </p:sp>
      <p:sp>
        <p:nvSpPr>
          <p:cNvPr id="1213" name="Google Shape;1213;p51"/>
          <p:cNvSpPr txBox="1"/>
          <p:nvPr/>
        </p:nvSpPr>
        <p:spPr>
          <a:xfrm>
            <a:off x="1998135" y="3266216"/>
            <a:ext cx="6096000" cy="253851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S" sz="1800">
                <a:solidFill>
                  <a:schemeClr val="dk1"/>
                </a:solidFill>
                <a:latin typeface="Montserrat"/>
                <a:ea typeface="Montserrat"/>
                <a:cs typeface="Montserrat"/>
                <a:sym typeface="Montserrat"/>
              </a:rPr>
              <a:t>Textura ligera y no grasa</a:t>
            </a:r>
            <a:endParaRPr/>
          </a:p>
          <a:p>
            <a:pPr marL="0" marR="0" lvl="0" indent="0" algn="l" rtl="0">
              <a:lnSpc>
                <a:spcPct val="150000"/>
              </a:lnSpc>
              <a:spcBef>
                <a:spcPts val="0"/>
              </a:spcBef>
              <a:spcAft>
                <a:spcPts val="0"/>
              </a:spcAft>
              <a:buNone/>
            </a:pPr>
            <a:r>
              <a:rPr lang="es-ES" sz="1800">
                <a:solidFill>
                  <a:schemeClr val="dk1"/>
                </a:solidFill>
                <a:latin typeface="Montserrat"/>
                <a:ea typeface="Montserrat"/>
                <a:cs typeface="Montserrat"/>
                <a:sym typeface="Montserrat"/>
              </a:rPr>
              <a:t>Absorción rápida</a:t>
            </a:r>
            <a:endParaRPr/>
          </a:p>
          <a:p>
            <a:pPr marL="0" marR="0" lvl="0" indent="0" algn="l" rtl="0">
              <a:lnSpc>
                <a:spcPct val="150000"/>
              </a:lnSpc>
              <a:spcBef>
                <a:spcPts val="0"/>
              </a:spcBef>
              <a:spcAft>
                <a:spcPts val="0"/>
              </a:spcAft>
              <a:buNone/>
            </a:pPr>
            <a:r>
              <a:rPr lang="es-ES" sz="1800">
                <a:solidFill>
                  <a:schemeClr val="dk1"/>
                </a:solidFill>
                <a:latin typeface="Montserrat"/>
                <a:ea typeface="Montserrat"/>
                <a:cs typeface="Montserrat"/>
                <a:sym typeface="Montserrat"/>
              </a:rPr>
              <a:t>Sensación no oclusiva</a:t>
            </a:r>
            <a:endParaRPr/>
          </a:p>
          <a:p>
            <a:pPr marL="0" marR="0" lvl="0" indent="0" algn="l" rtl="0">
              <a:lnSpc>
                <a:spcPct val="150000"/>
              </a:lnSpc>
              <a:spcBef>
                <a:spcPts val="0"/>
              </a:spcBef>
              <a:spcAft>
                <a:spcPts val="0"/>
              </a:spcAft>
              <a:buNone/>
            </a:pPr>
            <a:r>
              <a:rPr lang="es-ES" sz="1800">
                <a:solidFill>
                  <a:schemeClr val="dk1"/>
                </a:solidFill>
                <a:latin typeface="Montserrat"/>
                <a:ea typeface="Montserrat"/>
                <a:cs typeface="Montserrat"/>
                <a:sym typeface="Montserrat"/>
              </a:rPr>
              <a:t>Facilidad de aplicación</a:t>
            </a:r>
            <a:endParaRPr/>
          </a:p>
          <a:p>
            <a:pPr marL="0" marR="0" lvl="0" indent="0" algn="l" rtl="0">
              <a:lnSpc>
                <a:spcPct val="150000"/>
              </a:lnSpc>
              <a:spcBef>
                <a:spcPts val="0"/>
              </a:spcBef>
              <a:spcAft>
                <a:spcPts val="0"/>
              </a:spcAft>
              <a:buNone/>
            </a:pPr>
            <a:r>
              <a:rPr lang="es-ES" sz="1800">
                <a:solidFill>
                  <a:schemeClr val="dk1"/>
                </a:solidFill>
                <a:latin typeface="Montserrat"/>
                <a:ea typeface="Montserrat"/>
                <a:cs typeface="Montserrat"/>
                <a:sym typeface="Montserrat"/>
              </a:rPr>
              <a:t>Hidratación y suavidad</a:t>
            </a:r>
            <a:endParaRPr/>
          </a:p>
          <a:p>
            <a:pPr marL="0" marR="0" lvl="0" indent="0" algn="l" rtl="0">
              <a:lnSpc>
                <a:spcPct val="150000"/>
              </a:lnSpc>
              <a:spcBef>
                <a:spcPts val="0"/>
              </a:spcBef>
              <a:spcAft>
                <a:spcPts val="0"/>
              </a:spcAft>
              <a:buNone/>
            </a:pPr>
            <a:r>
              <a:rPr lang="es-ES" sz="1800">
                <a:solidFill>
                  <a:schemeClr val="dk1"/>
                </a:solidFill>
                <a:latin typeface="Montserrat"/>
                <a:ea typeface="Montserrat"/>
                <a:cs typeface="Montserrat"/>
                <a:sym typeface="Montserrat"/>
              </a:rPr>
              <a:t>No deja residuos visibles</a:t>
            </a:r>
            <a:endParaRPr/>
          </a:p>
        </p:txBody>
      </p:sp>
      <p:sp>
        <p:nvSpPr>
          <p:cNvPr id="1214" name="Google Shape;1214;p51"/>
          <p:cNvSpPr/>
          <p:nvPr/>
        </p:nvSpPr>
        <p:spPr>
          <a:xfrm>
            <a:off x="1777190" y="3480704"/>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5" name="Google Shape;1215;p51"/>
          <p:cNvSpPr/>
          <p:nvPr/>
        </p:nvSpPr>
        <p:spPr>
          <a:xfrm>
            <a:off x="1777192" y="3895349"/>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6" name="Google Shape;1216;p51"/>
          <p:cNvSpPr/>
          <p:nvPr/>
        </p:nvSpPr>
        <p:spPr>
          <a:xfrm>
            <a:off x="1777190" y="4295217"/>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7" name="Google Shape;1217;p51"/>
          <p:cNvSpPr/>
          <p:nvPr/>
        </p:nvSpPr>
        <p:spPr>
          <a:xfrm>
            <a:off x="1777189" y="4706714"/>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8" name="Google Shape;1218;p51"/>
          <p:cNvSpPr/>
          <p:nvPr/>
        </p:nvSpPr>
        <p:spPr>
          <a:xfrm>
            <a:off x="1777191" y="5126686"/>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51"/>
          <p:cNvSpPr/>
          <p:nvPr/>
        </p:nvSpPr>
        <p:spPr>
          <a:xfrm>
            <a:off x="1782022" y="5552674"/>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0" name="Google Shape;1220;p51"/>
          <p:cNvSpPr txBox="1"/>
          <p:nvPr/>
        </p:nvSpPr>
        <p:spPr>
          <a:xfrm>
            <a:off x="1066264" y="6322895"/>
            <a:ext cx="10432001" cy="461665"/>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chemeClr val="dk1"/>
              </a:buClr>
              <a:buSzPts val="800"/>
              <a:buFont typeface="Calibri"/>
              <a:buNone/>
            </a:pPr>
            <a:r>
              <a:rPr lang="es-ES" sz="800" b="0" i="0" u="none" strike="noStrike" cap="none">
                <a:solidFill>
                  <a:schemeClr val="dk1"/>
                </a:solidFill>
                <a:latin typeface="Calibri"/>
                <a:ea typeface="Calibri"/>
                <a:cs typeface="Calibri"/>
                <a:sym typeface="Calibri"/>
              </a:rPr>
              <a:t>1. Guilá T, García N, Guiró P, et al. Sensory propierties analysis of the main pharmaceutical forms used in the topical treatment of plaque psoriasis. P2323 presented at 32nd European Academy of Dermatology and Venereology Congress. Berlin. 11 14 october 2023. 2. Armstrong AW et al. Pooled Analysis Demonstrating Superior Patient- Reported Psoriasis Treatment Outcomes for Calcipotriene/ Betamethasone Dipropionate Cream Versus Suspension/Gel. J Drugs Dermatol. 2022 Mar 1;21(3):242-248.</a:t>
            </a:r>
            <a:endParaRPr/>
          </a:p>
        </p:txBody>
      </p:sp>
      <p:pic>
        <p:nvPicPr>
          <p:cNvPr id="1221" name="Google Shape;1221;p51"/>
          <p:cNvPicPr preferRelativeResize="0"/>
          <p:nvPr/>
        </p:nvPicPr>
        <p:blipFill rotWithShape="1">
          <a:blip r:embed="rId4">
            <a:alphaModFix/>
          </a:blip>
          <a:srcRect l="17314" t="34832" r="6828" b="14217"/>
          <a:stretch/>
        </p:blipFill>
        <p:spPr>
          <a:xfrm>
            <a:off x="5912550" y="2804580"/>
            <a:ext cx="5892803" cy="2226393"/>
          </a:xfrm>
          <a:prstGeom prst="rect">
            <a:avLst/>
          </a:prstGeom>
          <a:noFill/>
          <a:ln>
            <a:noFill/>
          </a:ln>
        </p:spPr>
      </p:pic>
      <p:sp>
        <p:nvSpPr>
          <p:cNvPr id="1222" name="Google Shape;1222;p51"/>
          <p:cNvSpPr txBox="1"/>
          <p:nvPr/>
        </p:nvSpPr>
        <p:spPr>
          <a:xfrm>
            <a:off x="5912550" y="5223802"/>
            <a:ext cx="627945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a:solidFill>
                  <a:schemeClr val="dk1"/>
                </a:solidFill>
                <a:latin typeface="Calibri"/>
                <a:ea typeface="Calibri"/>
                <a:cs typeface="Calibri"/>
                <a:sym typeface="Calibri"/>
              </a:rPr>
              <a:t>Figura de Praestegaard M, et al. Polyaphron Dispersion Technology, A Novel Topical Formulation and Delivery System Combining Drug Penetration, Local Tolerability and Convenience of Application.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209">
          <a:extLst>
            <a:ext uri="{FF2B5EF4-FFF2-40B4-BE49-F238E27FC236}">
              <a16:creationId xmlns:a16="http://schemas.microsoft.com/office/drawing/2014/main" id="{DFEE3FF9-C0DB-0E97-615D-796E4055A4FF}"/>
            </a:ext>
          </a:extLst>
        </p:cNvPr>
        <p:cNvGrpSpPr/>
        <p:nvPr/>
      </p:nvGrpSpPr>
      <p:grpSpPr>
        <a:xfrm>
          <a:off x="0" y="0"/>
          <a:ext cx="0" cy="0"/>
          <a:chOff x="0" y="0"/>
          <a:chExt cx="0" cy="0"/>
        </a:xfrm>
      </p:grpSpPr>
      <p:pic>
        <p:nvPicPr>
          <p:cNvPr id="1210" name="Google Shape;1210;p51">
            <a:extLst>
              <a:ext uri="{FF2B5EF4-FFF2-40B4-BE49-F238E27FC236}">
                <a16:creationId xmlns:a16="http://schemas.microsoft.com/office/drawing/2014/main" id="{549F42F1-5E94-5ABC-DC4C-B7BAE2EB9BC5}"/>
              </a:ext>
            </a:extLst>
          </p:cNvPr>
          <p:cNvPicPr preferRelativeResize="0">
            <a:picLocks noGrp="1"/>
          </p:cNvPicPr>
          <p:nvPr>
            <p:ph type="body" idx="1"/>
          </p:nvPr>
        </p:nvPicPr>
        <p:blipFill rotWithShape="1">
          <a:blip r:embed="rId3">
            <a:alphaModFix/>
          </a:blip>
          <a:srcRect/>
          <a:stretch/>
        </p:blipFill>
        <p:spPr>
          <a:xfrm>
            <a:off x="0" y="2820"/>
            <a:ext cx="12192000" cy="6858000"/>
          </a:xfrm>
          <a:prstGeom prst="rect">
            <a:avLst/>
          </a:prstGeom>
          <a:noFill/>
          <a:ln>
            <a:noFill/>
          </a:ln>
        </p:spPr>
      </p:pic>
      <p:sp>
        <p:nvSpPr>
          <p:cNvPr id="1211" name="Google Shape;1211;p51">
            <a:extLst>
              <a:ext uri="{FF2B5EF4-FFF2-40B4-BE49-F238E27FC236}">
                <a16:creationId xmlns:a16="http://schemas.microsoft.com/office/drawing/2014/main" id="{D437DD05-7F1C-73B2-B448-C6368F36560E}"/>
              </a:ext>
            </a:extLst>
          </p:cNvPr>
          <p:cNvSpPr txBox="1">
            <a:spLocks noGrp="1"/>
          </p:cNvSpPr>
          <p:nvPr>
            <p:ph type="title"/>
          </p:nvPr>
        </p:nvSpPr>
        <p:spPr>
          <a:xfrm>
            <a:off x="1241776" y="883424"/>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Tecnología PAD</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2" name="Redondear rectángulo de esquina diagonal 13">
            <a:extLst>
              <a:ext uri="{FF2B5EF4-FFF2-40B4-BE49-F238E27FC236}">
                <a16:creationId xmlns:a16="http://schemas.microsoft.com/office/drawing/2014/main" id="{9EB70C5E-1E5B-03D7-1AE5-FA6BDDB8FDF5}"/>
              </a:ext>
            </a:extLst>
          </p:cNvPr>
          <p:cNvSpPr/>
          <p:nvPr/>
        </p:nvSpPr>
        <p:spPr>
          <a:xfrm>
            <a:off x="1091347" y="1537016"/>
            <a:ext cx="5446798" cy="3604737"/>
          </a:xfrm>
          <a:prstGeom prst="round2DiagRect">
            <a:avLst/>
          </a:prstGeom>
          <a:solidFill>
            <a:srgbClr val="E2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5">
            <a:extLst>
              <a:ext uri="{FF2B5EF4-FFF2-40B4-BE49-F238E27FC236}">
                <a16:creationId xmlns:a16="http://schemas.microsoft.com/office/drawing/2014/main" id="{858B8094-04DA-9426-EA81-44958EFCD737}"/>
              </a:ext>
            </a:extLst>
          </p:cNvPr>
          <p:cNvPicPr>
            <a:picLocks noChangeAspect="1"/>
          </p:cNvPicPr>
          <p:nvPr/>
        </p:nvPicPr>
        <p:blipFill rotWithShape="1">
          <a:blip r:embed="rId4"/>
          <a:srcRect l="17351" t="12737" r="28752" b="10099"/>
          <a:stretch/>
        </p:blipFill>
        <p:spPr>
          <a:xfrm>
            <a:off x="7550154" y="1661393"/>
            <a:ext cx="3767517" cy="3034132"/>
          </a:xfrm>
          <a:prstGeom prst="rect">
            <a:avLst/>
          </a:prstGeom>
          <a:effectLst>
            <a:outerShdw blurRad="50800" dist="38100" dir="2700000" algn="tl" rotWithShape="0">
              <a:prstClr val="black">
                <a:alpha val="40000"/>
              </a:prstClr>
            </a:outerShdw>
          </a:effectLst>
        </p:spPr>
      </p:pic>
      <p:sp>
        <p:nvSpPr>
          <p:cNvPr id="4" name="6 CuadroTexto">
            <a:extLst>
              <a:ext uri="{FF2B5EF4-FFF2-40B4-BE49-F238E27FC236}">
                <a16:creationId xmlns:a16="http://schemas.microsoft.com/office/drawing/2014/main" id="{92FE1689-A9A1-9D54-4C62-BBFC4F76213F}"/>
              </a:ext>
            </a:extLst>
          </p:cNvPr>
          <p:cNvSpPr txBox="1">
            <a:spLocks noChangeArrowheads="1"/>
          </p:cNvSpPr>
          <p:nvPr/>
        </p:nvSpPr>
        <p:spPr bwMode="auto">
          <a:xfrm>
            <a:off x="937120" y="6134466"/>
            <a:ext cx="9352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s-ES" altLang="es-ES" sz="800" b="1" dirty="0">
                <a:latin typeface="Arial" panose="020B0604020202020204" pitchFamily="34" charset="0"/>
                <a:cs typeface="Arial" panose="020B0604020202020204" pitchFamily="34" charset="0"/>
              </a:rPr>
              <a:t>1. </a:t>
            </a:r>
            <a:r>
              <a:rPr lang="es-ES" altLang="es-ES" sz="800" dirty="0" err="1">
                <a:latin typeface="Arial" panose="020B0604020202020204" pitchFamily="34" charset="0"/>
                <a:cs typeface="Arial" panose="020B0604020202020204" pitchFamily="34" charset="0"/>
              </a:rPr>
              <a:t>Praestegaard</a:t>
            </a:r>
            <a:r>
              <a:rPr lang="es-ES" altLang="es-ES" sz="800" dirty="0">
                <a:latin typeface="Arial" panose="020B0604020202020204" pitchFamily="34" charset="0"/>
                <a:cs typeface="Arial" panose="020B0604020202020204" pitchFamily="34" charset="0"/>
              </a:rPr>
              <a:t> M, Steele F, </a:t>
            </a:r>
            <a:r>
              <a:rPr lang="es-ES" altLang="es-ES" sz="800" dirty="0" err="1">
                <a:latin typeface="Arial" panose="020B0604020202020204" pitchFamily="34" charset="0"/>
                <a:cs typeface="Arial" panose="020B0604020202020204" pitchFamily="34" charset="0"/>
              </a:rPr>
              <a:t>Crutchley</a:t>
            </a:r>
            <a:r>
              <a:rPr lang="es-ES" altLang="es-ES" sz="800" dirty="0">
                <a:latin typeface="Arial" panose="020B0604020202020204" pitchFamily="34" charset="0"/>
                <a:cs typeface="Arial" panose="020B0604020202020204" pitchFamily="34" charset="0"/>
              </a:rPr>
              <a:t> N</a:t>
            </a:r>
            <a:r>
              <a:rPr lang="es-ES" altLang="es-ES" sz="800" i="1" dirty="0">
                <a:latin typeface="Arial" panose="020B0604020202020204" pitchFamily="34" charset="0"/>
                <a:cs typeface="Arial" panose="020B0604020202020204" pitchFamily="34" charset="0"/>
              </a:rPr>
              <a:t>, et al. </a:t>
            </a:r>
            <a:r>
              <a:rPr lang="es-ES" altLang="es-ES" sz="800" dirty="0" err="1">
                <a:latin typeface="Arial" panose="020B0604020202020204" pitchFamily="34" charset="0"/>
                <a:cs typeface="Arial" panose="020B0604020202020204" pitchFamily="34" charset="0"/>
              </a:rPr>
              <a:t>Polyaphron</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Dispersion</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Technology</a:t>
            </a:r>
            <a:r>
              <a:rPr lang="es-ES" altLang="es-ES" sz="800" dirty="0">
                <a:latin typeface="Arial" panose="020B0604020202020204" pitchFamily="34" charset="0"/>
                <a:cs typeface="Arial" panose="020B0604020202020204" pitchFamily="34" charset="0"/>
              </a:rPr>
              <a:t>, A Novel </a:t>
            </a:r>
            <a:r>
              <a:rPr lang="es-ES" altLang="es-ES" sz="800" dirty="0" err="1">
                <a:latin typeface="Arial" panose="020B0604020202020204" pitchFamily="34" charset="0"/>
                <a:cs typeface="Arial" panose="020B0604020202020204" pitchFamily="34" charset="0"/>
              </a:rPr>
              <a:t>Topical</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Formulation</a:t>
            </a:r>
            <a:r>
              <a:rPr lang="es-ES" altLang="es-ES" sz="800" dirty="0">
                <a:latin typeface="Arial" panose="020B0604020202020204" pitchFamily="34" charset="0"/>
                <a:cs typeface="Arial" panose="020B0604020202020204" pitchFamily="34" charset="0"/>
              </a:rPr>
              <a:t> and </a:t>
            </a:r>
            <a:r>
              <a:rPr lang="es-ES" altLang="es-ES" sz="800" dirty="0" err="1">
                <a:latin typeface="Arial" panose="020B0604020202020204" pitchFamily="34" charset="0"/>
                <a:cs typeface="Arial" panose="020B0604020202020204" pitchFamily="34" charset="0"/>
              </a:rPr>
              <a:t>Delivery</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System</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Combining</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Drug</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Penetration</a:t>
            </a:r>
            <a:r>
              <a:rPr lang="es-ES" altLang="es-ES" sz="800" dirty="0">
                <a:latin typeface="Arial" panose="020B0604020202020204" pitchFamily="34" charset="0"/>
                <a:cs typeface="Arial" panose="020B0604020202020204" pitchFamily="34" charset="0"/>
              </a:rPr>
              <a:t>, Local </a:t>
            </a:r>
            <a:r>
              <a:rPr lang="es-ES" altLang="es-ES" sz="800" dirty="0" err="1">
                <a:latin typeface="Arial" panose="020B0604020202020204" pitchFamily="34" charset="0"/>
                <a:cs typeface="Arial" panose="020B0604020202020204" pitchFamily="34" charset="0"/>
              </a:rPr>
              <a:t>Tolerability</a:t>
            </a:r>
            <a:r>
              <a:rPr lang="es-ES" altLang="es-ES" sz="800" dirty="0">
                <a:latin typeface="Arial" panose="020B0604020202020204" pitchFamily="34" charset="0"/>
                <a:cs typeface="Arial" panose="020B0604020202020204" pitchFamily="34" charset="0"/>
              </a:rPr>
              <a:t> and </a:t>
            </a:r>
            <a:r>
              <a:rPr lang="es-ES" altLang="es-ES" sz="800" dirty="0" err="1">
                <a:latin typeface="Arial" panose="020B0604020202020204" pitchFamily="34" charset="0"/>
                <a:cs typeface="Arial" panose="020B0604020202020204" pitchFamily="34" charset="0"/>
              </a:rPr>
              <a:t>Convenience</a:t>
            </a:r>
            <a:r>
              <a:rPr lang="es-ES" altLang="es-ES" sz="800" dirty="0">
                <a:latin typeface="Arial" panose="020B0604020202020204" pitchFamily="34" charset="0"/>
                <a:cs typeface="Arial" panose="020B0604020202020204" pitchFamily="34" charset="0"/>
              </a:rPr>
              <a:t> of </a:t>
            </a:r>
            <a:r>
              <a:rPr lang="es-ES" altLang="es-ES" sz="800" dirty="0" err="1">
                <a:latin typeface="Arial" panose="020B0604020202020204" pitchFamily="34" charset="0"/>
                <a:cs typeface="Arial" panose="020B0604020202020204" pitchFamily="34" charset="0"/>
              </a:rPr>
              <a:t>Application</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Dermatol</a:t>
            </a:r>
            <a:r>
              <a:rPr lang="es-ES" altLang="es-ES" sz="800" dirty="0">
                <a:latin typeface="Arial" panose="020B0604020202020204" pitchFamily="34" charset="0"/>
                <a:cs typeface="Arial" panose="020B0604020202020204" pitchFamily="34" charset="0"/>
              </a:rPr>
              <a:t> </a:t>
            </a:r>
            <a:r>
              <a:rPr lang="es-ES" altLang="es-ES" sz="800" dirty="0" err="1">
                <a:latin typeface="Arial" panose="020B0604020202020204" pitchFamily="34" charset="0"/>
                <a:cs typeface="Arial" panose="020B0604020202020204" pitchFamily="34" charset="0"/>
              </a:rPr>
              <a:t>Ther</a:t>
            </a:r>
            <a:r>
              <a:rPr lang="es-ES" altLang="es-ES" sz="800" dirty="0">
                <a:latin typeface="Arial" panose="020B0604020202020204" pitchFamily="34" charset="0"/>
                <a:cs typeface="Arial" panose="020B0604020202020204" pitchFamily="34" charset="0"/>
              </a:rPr>
              <a:t> 2022; 12: 2217-2231. </a:t>
            </a:r>
            <a:r>
              <a:rPr lang="es-ES" sz="800" b="1" kern="0" dirty="0">
                <a:latin typeface="Arial" panose="020B0604020202020204" pitchFamily="34" charset="0"/>
                <a:ea typeface="Arial"/>
                <a:cs typeface="Arial" panose="020B0604020202020204" pitchFamily="34" charset="0"/>
                <a:sym typeface="Arial"/>
              </a:rPr>
              <a:t>2. </a:t>
            </a:r>
            <a:r>
              <a:rPr lang="es-ES" sz="800" kern="0" dirty="0" err="1">
                <a:latin typeface="Arial" panose="020B0604020202020204" pitchFamily="34" charset="0"/>
                <a:ea typeface="Arial"/>
                <a:cs typeface="Arial" panose="020B0604020202020204" pitchFamily="34" charset="0"/>
                <a:sym typeface="Arial"/>
              </a:rPr>
              <a:t>Pinter</a:t>
            </a:r>
            <a:r>
              <a:rPr lang="es-ES" sz="800" kern="0" dirty="0">
                <a:latin typeface="Arial" panose="020B0604020202020204" pitchFamily="34" charset="0"/>
                <a:ea typeface="Arial"/>
                <a:cs typeface="Arial" panose="020B0604020202020204" pitchFamily="34" charset="0"/>
                <a:sym typeface="Arial"/>
              </a:rPr>
              <a:t> A, Green LJ, </a:t>
            </a:r>
            <a:r>
              <a:rPr lang="es-ES" sz="800" kern="0" dirty="0" err="1">
                <a:latin typeface="Arial" panose="020B0604020202020204" pitchFamily="34" charset="0"/>
                <a:ea typeface="Arial"/>
                <a:cs typeface="Arial" panose="020B0604020202020204" pitchFamily="34" charset="0"/>
                <a:sym typeface="Arial"/>
              </a:rPr>
              <a:t>Selmer</a:t>
            </a:r>
            <a:r>
              <a:rPr lang="es-ES" sz="800" kern="0" dirty="0">
                <a:latin typeface="Arial" panose="020B0604020202020204" pitchFamily="34" charset="0"/>
                <a:ea typeface="Arial"/>
                <a:cs typeface="Arial" panose="020B0604020202020204" pitchFamily="34" charset="0"/>
                <a:sym typeface="Arial"/>
              </a:rPr>
              <a:t> J, </a:t>
            </a:r>
            <a:r>
              <a:rPr lang="es-ES" sz="800" i="1" kern="0" dirty="0">
                <a:latin typeface="Arial" panose="020B0604020202020204" pitchFamily="34" charset="0"/>
                <a:ea typeface="Arial"/>
                <a:cs typeface="Arial" panose="020B0604020202020204" pitchFamily="34" charset="0"/>
                <a:sym typeface="Arial"/>
              </a:rPr>
              <a:t>et al</a:t>
            </a:r>
            <a:r>
              <a:rPr lang="es-ES" sz="800" kern="0" dirty="0">
                <a:latin typeface="Arial" panose="020B0604020202020204" pitchFamily="34" charset="0"/>
                <a:ea typeface="Arial"/>
                <a:cs typeface="Arial" panose="020B0604020202020204" pitchFamily="34" charset="0"/>
                <a:sym typeface="Arial"/>
              </a:rPr>
              <a:t>. A </a:t>
            </a:r>
            <a:r>
              <a:rPr lang="es-ES" sz="800" kern="0" dirty="0" err="1">
                <a:latin typeface="Arial" panose="020B0604020202020204" pitchFamily="34" charset="0"/>
                <a:ea typeface="Arial"/>
                <a:cs typeface="Arial" panose="020B0604020202020204" pitchFamily="34" charset="0"/>
                <a:sym typeface="Arial"/>
              </a:rPr>
              <a:t>pooled</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analysis</a:t>
            </a:r>
            <a:r>
              <a:rPr lang="es-ES" sz="800" kern="0" dirty="0">
                <a:latin typeface="Arial" panose="020B0604020202020204" pitchFamily="34" charset="0"/>
                <a:ea typeface="Arial"/>
                <a:cs typeface="Arial" panose="020B0604020202020204" pitchFamily="34" charset="0"/>
                <a:sym typeface="Arial"/>
              </a:rPr>
              <a:t> of </a:t>
            </a:r>
            <a:r>
              <a:rPr lang="es-ES" sz="800" kern="0" dirty="0" err="1">
                <a:latin typeface="Arial" panose="020B0604020202020204" pitchFamily="34" charset="0"/>
                <a:ea typeface="Arial"/>
                <a:cs typeface="Arial" panose="020B0604020202020204" pitchFamily="34" charset="0"/>
                <a:sym typeface="Arial"/>
              </a:rPr>
              <a:t>randomized</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controlled</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phase</a:t>
            </a:r>
            <a:r>
              <a:rPr lang="es-ES" sz="800" kern="0" dirty="0">
                <a:latin typeface="Arial" panose="020B0604020202020204" pitchFamily="34" charset="0"/>
                <a:ea typeface="Arial"/>
                <a:cs typeface="Arial" panose="020B0604020202020204" pitchFamily="34" charset="0"/>
                <a:sym typeface="Arial"/>
              </a:rPr>
              <a:t> 3 </a:t>
            </a:r>
            <a:r>
              <a:rPr lang="es-ES" sz="800" kern="0" dirty="0" err="1">
                <a:latin typeface="Arial" panose="020B0604020202020204" pitchFamily="34" charset="0"/>
                <a:ea typeface="Arial"/>
                <a:cs typeface="Arial" panose="020B0604020202020204" pitchFamily="34" charset="0"/>
                <a:sym typeface="Arial"/>
              </a:rPr>
              <a:t>trials</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investigating</a:t>
            </a:r>
            <a:r>
              <a:rPr lang="es-ES" sz="800" kern="0" dirty="0">
                <a:latin typeface="Arial" panose="020B0604020202020204" pitchFamily="34" charset="0"/>
                <a:ea typeface="Arial"/>
                <a:cs typeface="Arial" panose="020B0604020202020204" pitchFamily="34" charset="0"/>
                <a:sym typeface="Arial"/>
              </a:rPr>
              <a:t> the </a:t>
            </a:r>
            <a:r>
              <a:rPr lang="es-ES" sz="800" kern="0" dirty="0" err="1">
                <a:latin typeface="Arial" panose="020B0604020202020204" pitchFamily="34" charset="0"/>
                <a:ea typeface="Arial"/>
                <a:cs typeface="Arial" panose="020B0604020202020204" pitchFamily="34" charset="0"/>
                <a:sym typeface="Arial"/>
              </a:rPr>
              <a:t>efficacy</a:t>
            </a:r>
            <a:r>
              <a:rPr lang="es-ES" sz="800" kern="0" dirty="0">
                <a:latin typeface="Arial" panose="020B0604020202020204" pitchFamily="34" charset="0"/>
                <a:ea typeface="Arial"/>
                <a:cs typeface="Arial" panose="020B0604020202020204" pitchFamily="34" charset="0"/>
                <a:sym typeface="Arial"/>
              </a:rPr>
              <a:t> and safety of a novel, </a:t>
            </a:r>
            <a:r>
              <a:rPr lang="es-ES" sz="800" kern="0" dirty="0" err="1">
                <a:latin typeface="Arial" panose="020B0604020202020204" pitchFamily="34" charset="0"/>
                <a:ea typeface="Arial"/>
                <a:cs typeface="Arial" panose="020B0604020202020204" pitchFamily="34" charset="0"/>
                <a:sym typeface="Arial"/>
              </a:rPr>
              <a:t>fixed</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dose</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calcipotriene</a:t>
            </a:r>
            <a:r>
              <a:rPr lang="es-ES" sz="800" kern="0" dirty="0">
                <a:latin typeface="Arial" panose="020B0604020202020204" pitchFamily="34" charset="0"/>
                <a:ea typeface="Arial"/>
                <a:cs typeface="Arial" panose="020B0604020202020204" pitchFamily="34" charset="0"/>
                <a:sym typeface="Arial"/>
              </a:rPr>
              <a:t> and </a:t>
            </a:r>
            <a:r>
              <a:rPr lang="es-ES" sz="800" kern="0" dirty="0" err="1">
                <a:latin typeface="Arial" panose="020B0604020202020204" pitchFamily="34" charset="0"/>
                <a:ea typeface="Arial"/>
                <a:cs typeface="Arial" panose="020B0604020202020204" pitchFamily="34" charset="0"/>
                <a:sym typeface="Arial"/>
              </a:rPr>
              <a:t>betamethasone</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dipropionate</a:t>
            </a:r>
            <a:r>
              <a:rPr lang="es-ES" sz="800" kern="0" dirty="0">
                <a:latin typeface="Arial" panose="020B0604020202020204" pitchFamily="34" charset="0"/>
                <a:ea typeface="Arial"/>
                <a:cs typeface="Arial" panose="020B0604020202020204" pitchFamily="34" charset="0"/>
                <a:sym typeface="Arial"/>
              </a:rPr>
              <a:t> </a:t>
            </a:r>
            <a:r>
              <a:rPr lang="es-ES" sz="800" kern="0" dirty="0" err="1">
                <a:latin typeface="Arial" panose="020B0604020202020204" pitchFamily="34" charset="0"/>
                <a:ea typeface="Arial"/>
                <a:cs typeface="Arial" panose="020B0604020202020204" pitchFamily="34" charset="0"/>
                <a:sym typeface="Arial"/>
              </a:rPr>
              <a:t>cream</a:t>
            </a:r>
            <a:r>
              <a:rPr lang="es-ES" sz="800" kern="0" dirty="0">
                <a:latin typeface="Arial" panose="020B0604020202020204" pitchFamily="34" charset="0"/>
                <a:ea typeface="Arial"/>
                <a:cs typeface="Arial" panose="020B0604020202020204" pitchFamily="34" charset="0"/>
                <a:sym typeface="Arial"/>
              </a:rPr>
              <a:t> for the </a:t>
            </a:r>
            <a:r>
              <a:rPr lang="es-ES" sz="800" kern="0" dirty="0" err="1">
                <a:latin typeface="Arial" panose="020B0604020202020204" pitchFamily="34" charset="0"/>
                <a:ea typeface="Arial"/>
                <a:cs typeface="Arial" panose="020B0604020202020204" pitchFamily="34" charset="0"/>
                <a:sym typeface="Arial"/>
              </a:rPr>
              <a:t>topical</a:t>
            </a:r>
            <a:r>
              <a:rPr lang="es-ES" sz="800" kern="0" dirty="0">
                <a:latin typeface="Arial" panose="020B0604020202020204" pitchFamily="34" charset="0"/>
                <a:ea typeface="Arial"/>
                <a:cs typeface="Arial" panose="020B0604020202020204" pitchFamily="34" charset="0"/>
                <a:sym typeface="Arial"/>
              </a:rPr>
              <a:t> treatment of plaque psoriasis. J </a:t>
            </a:r>
            <a:r>
              <a:rPr lang="es-ES" sz="800" kern="0" dirty="0" err="1">
                <a:latin typeface="Arial" panose="020B0604020202020204" pitchFamily="34" charset="0"/>
                <a:ea typeface="Arial"/>
                <a:cs typeface="Arial" panose="020B0604020202020204" pitchFamily="34" charset="0"/>
                <a:sym typeface="Arial"/>
              </a:rPr>
              <a:t>Eur</a:t>
            </a:r>
            <a:r>
              <a:rPr lang="es-ES" sz="800" kern="0" dirty="0">
                <a:latin typeface="Arial" panose="020B0604020202020204" pitchFamily="34" charset="0"/>
                <a:ea typeface="Arial"/>
                <a:cs typeface="Arial" panose="020B0604020202020204" pitchFamily="34" charset="0"/>
                <a:sym typeface="Arial"/>
              </a:rPr>
              <a:t> Acad </a:t>
            </a:r>
            <a:r>
              <a:rPr lang="es-ES" sz="800" kern="0" dirty="0" err="1">
                <a:latin typeface="Arial" panose="020B0604020202020204" pitchFamily="34" charset="0"/>
                <a:ea typeface="Arial"/>
                <a:cs typeface="Arial" panose="020B0604020202020204" pitchFamily="34" charset="0"/>
                <a:sym typeface="Arial"/>
              </a:rPr>
              <a:t>Venereol</a:t>
            </a:r>
            <a:r>
              <a:rPr lang="es-ES" sz="800" kern="0" dirty="0">
                <a:latin typeface="Arial" panose="020B0604020202020204" pitchFamily="34" charset="0"/>
                <a:cs typeface="Arial" panose="020B0604020202020204" pitchFamily="34" charset="0"/>
                <a:sym typeface="Arial"/>
              </a:rPr>
              <a:t>. 2022;36(2):228-236.</a:t>
            </a:r>
            <a:endParaRPr kumimoji="0" lang="es-ES" altLang="es-ES" sz="800" b="0"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 name="CuadroTexto 9">
            <a:extLst>
              <a:ext uri="{FF2B5EF4-FFF2-40B4-BE49-F238E27FC236}">
                <a16:creationId xmlns:a16="http://schemas.microsoft.com/office/drawing/2014/main" id="{39834AB4-C576-86A5-0629-3A0FDBFB8964}"/>
              </a:ext>
            </a:extLst>
          </p:cNvPr>
          <p:cNvSpPr txBox="1"/>
          <p:nvPr/>
        </p:nvSpPr>
        <p:spPr>
          <a:xfrm>
            <a:off x="1304951" y="2230945"/>
            <a:ext cx="5009737" cy="2385268"/>
          </a:xfrm>
          <a:prstGeom prst="rect">
            <a:avLst/>
          </a:prstGeom>
          <a:noFill/>
          <a:ln>
            <a:noFill/>
          </a:ln>
        </p:spPr>
        <p:txBody>
          <a:bodyPr wrap="square" lIns="91440" tIns="45720" rIns="91440" bIns="45720" rtlCol="0" anchor="t">
            <a:spAutoFit/>
          </a:bodyPr>
          <a:lstStyle/>
          <a:p>
            <a:pPr marL="457200" indent="-457200">
              <a:buClr>
                <a:srgbClr val="F98695"/>
              </a:buClr>
              <a:buSzPct val="110000"/>
              <a:buFont typeface="Arial" panose="020B0604020202020204" pitchFamily="34" charset="0"/>
              <a:buChar char="•"/>
            </a:pPr>
            <a:r>
              <a:rPr lang="en-GB" altLang="es-ES" sz="2000" b="1">
                <a:solidFill>
                  <a:srgbClr val="1F6B87"/>
                </a:solidFill>
                <a:latin typeface="Arial"/>
                <a:cs typeface="Arial"/>
              </a:rPr>
              <a:t>Nueva </a:t>
            </a:r>
            <a:r>
              <a:rPr lang="en-GB" altLang="es-ES" sz="2000" b="1" err="1">
                <a:solidFill>
                  <a:srgbClr val="1F6B87"/>
                </a:solidFill>
                <a:latin typeface="Arial"/>
                <a:cs typeface="Arial"/>
              </a:rPr>
              <a:t>formulación</a:t>
            </a:r>
            <a:r>
              <a:rPr lang="en-GB" altLang="es-ES" sz="2000" b="1">
                <a:solidFill>
                  <a:srgbClr val="1F6B87"/>
                </a:solidFill>
                <a:latin typeface="Arial"/>
                <a:cs typeface="Arial"/>
              </a:rPr>
              <a:t> </a:t>
            </a:r>
            <a:r>
              <a:rPr lang="en-GB" altLang="es-ES" sz="2000" b="1" err="1">
                <a:solidFill>
                  <a:srgbClr val="1F6B87"/>
                </a:solidFill>
                <a:latin typeface="Arial"/>
                <a:cs typeface="Arial"/>
              </a:rPr>
              <a:t>tópica</a:t>
            </a:r>
            <a:r>
              <a:rPr lang="en-GB" altLang="es-ES" sz="2000" b="1">
                <a:solidFill>
                  <a:srgbClr val="1F6B87"/>
                </a:solidFill>
                <a:latin typeface="Arial"/>
                <a:cs typeface="Arial"/>
              </a:rPr>
              <a:t> </a:t>
            </a:r>
            <a:r>
              <a:rPr lang="en-GB" altLang="es-ES" sz="2000" b="1">
                <a:solidFill>
                  <a:srgbClr val="1F6B87"/>
                </a:solidFill>
                <a:latin typeface="Arial"/>
                <a:cs typeface="Arial"/>
                <a:sym typeface="Wingdings" panose="05000000000000000000" pitchFamily="2" charset="2"/>
              </a:rPr>
              <a:t> </a:t>
            </a:r>
            <a:r>
              <a:rPr lang="en-GB" altLang="es-ES" sz="2000" b="1">
                <a:solidFill>
                  <a:srgbClr val="1F6B87"/>
                </a:solidFill>
                <a:latin typeface="Arial"/>
                <a:cs typeface="Arial"/>
              </a:rPr>
              <a:t>nuevo </a:t>
            </a:r>
            <a:r>
              <a:rPr lang="en-GB" altLang="es-ES" sz="2000" b="1" err="1">
                <a:solidFill>
                  <a:srgbClr val="1F6B87"/>
                </a:solidFill>
                <a:latin typeface="Arial"/>
                <a:cs typeface="Arial"/>
              </a:rPr>
              <a:t>sistema</a:t>
            </a:r>
            <a:r>
              <a:rPr lang="en-GB" altLang="es-ES" sz="2000" b="1">
                <a:solidFill>
                  <a:srgbClr val="1F6B87"/>
                </a:solidFill>
                <a:latin typeface="Arial"/>
                <a:cs typeface="Arial"/>
              </a:rPr>
              <a:t> de </a:t>
            </a:r>
            <a:r>
              <a:rPr lang="en-GB" altLang="es-ES" sz="2000" b="1" err="1">
                <a:solidFill>
                  <a:srgbClr val="1F6B87"/>
                </a:solidFill>
                <a:latin typeface="Arial"/>
                <a:cs typeface="Arial"/>
              </a:rPr>
              <a:t>liberación</a:t>
            </a:r>
            <a:r>
              <a:rPr lang="en-GB" altLang="es-ES" sz="2000" b="1">
                <a:solidFill>
                  <a:srgbClr val="1F6B87"/>
                </a:solidFill>
                <a:latin typeface="Arial"/>
                <a:cs typeface="Arial"/>
              </a:rPr>
              <a:t> del fármaco</a:t>
            </a:r>
            <a:r>
              <a:rPr lang="en-GB" altLang="es-ES" sz="2000" b="1" baseline="30000">
                <a:solidFill>
                  <a:srgbClr val="1F6B87"/>
                </a:solidFill>
                <a:latin typeface="Arial"/>
                <a:cs typeface="Arial"/>
              </a:rPr>
              <a:t>1</a:t>
            </a:r>
            <a:endParaRPr lang="en-GB" altLang="es-ES" sz="2000" b="1">
              <a:solidFill>
                <a:srgbClr val="1F6B87"/>
              </a:solidFill>
              <a:latin typeface="Arial"/>
              <a:cs typeface="Arial"/>
            </a:endParaRPr>
          </a:p>
          <a:p>
            <a:pPr marL="457200" indent="-457200">
              <a:buClr>
                <a:srgbClr val="F98695"/>
              </a:buClr>
              <a:buSzPct val="110000"/>
              <a:buFont typeface="Arial" panose="020B0604020202020204" pitchFamily="34" charset="0"/>
              <a:buChar char="•"/>
            </a:pPr>
            <a:endParaRPr lang="en-GB" altLang="es-ES" sz="2000" b="1">
              <a:solidFill>
                <a:srgbClr val="1F6B87"/>
              </a:solidFill>
              <a:latin typeface="Arial" panose="020B0604020202020204" pitchFamily="34" charset="0"/>
              <a:cs typeface="Arial" panose="020B0604020202020204" pitchFamily="34" charset="0"/>
            </a:endParaRPr>
          </a:p>
          <a:p>
            <a:pPr marL="457200" indent="-457200">
              <a:buClr>
                <a:srgbClr val="F98695"/>
              </a:buClr>
              <a:buSzPct val="110000"/>
              <a:buFont typeface="Arial" panose="020B0604020202020204" pitchFamily="34" charset="0"/>
              <a:buChar char="•"/>
            </a:pPr>
            <a:r>
              <a:rPr lang="en-GB" altLang="es-ES" sz="2000" b="1">
                <a:solidFill>
                  <a:srgbClr val="1F6B87"/>
                </a:solidFill>
                <a:latin typeface="Arial"/>
                <a:cs typeface="Arial"/>
              </a:rPr>
              <a:t>Mayor </a:t>
            </a:r>
            <a:r>
              <a:rPr lang="en-GB" altLang="es-ES" sz="2000" b="1" err="1">
                <a:solidFill>
                  <a:srgbClr val="1F6B87"/>
                </a:solidFill>
                <a:latin typeface="Arial"/>
                <a:cs typeface="Arial"/>
              </a:rPr>
              <a:t>penetración</a:t>
            </a:r>
            <a:r>
              <a:rPr lang="en-GB" altLang="es-ES" sz="2000" b="1">
                <a:solidFill>
                  <a:srgbClr val="1F6B87"/>
                </a:solidFill>
                <a:latin typeface="Arial"/>
                <a:cs typeface="Arial"/>
              </a:rPr>
              <a:t> (&gt; </a:t>
            </a:r>
            <a:r>
              <a:rPr lang="en-GB" altLang="es-ES" sz="2000" b="1" err="1">
                <a:solidFill>
                  <a:srgbClr val="1F6B87"/>
                </a:solidFill>
                <a:latin typeface="Arial"/>
                <a:cs typeface="Arial"/>
              </a:rPr>
              <a:t>eficacia</a:t>
            </a:r>
            <a:r>
              <a:rPr lang="en-GB" altLang="es-ES" sz="2000" b="1">
                <a:solidFill>
                  <a:srgbClr val="1F6B87"/>
                </a:solidFill>
                <a:latin typeface="Arial"/>
                <a:cs typeface="Arial"/>
              </a:rPr>
              <a:t>)</a:t>
            </a:r>
            <a:br>
              <a:rPr lang="en-GB" altLang="es-ES" sz="2000" b="1">
                <a:latin typeface="Arial" panose="020B0604020202020204" pitchFamily="34" charset="0"/>
                <a:cs typeface="Arial" panose="020B0604020202020204" pitchFamily="34" charset="0"/>
              </a:rPr>
            </a:br>
            <a:r>
              <a:rPr lang="en-GB" altLang="es-ES" sz="2000" b="1">
                <a:solidFill>
                  <a:srgbClr val="1F6B87"/>
                </a:solidFill>
                <a:latin typeface="Arial"/>
                <a:cs typeface="Arial"/>
              </a:rPr>
              <a:t>y mayor </a:t>
            </a:r>
            <a:r>
              <a:rPr lang="en-GB" altLang="es-ES" sz="2000" b="1" err="1">
                <a:solidFill>
                  <a:srgbClr val="1F6B87"/>
                </a:solidFill>
                <a:latin typeface="Arial"/>
                <a:cs typeface="Arial"/>
              </a:rPr>
              <a:t>tolerabilidad</a:t>
            </a:r>
            <a:r>
              <a:rPr lang="en-GB" altLang="es-ES" sz="2000" b="1">
                <a:solidFill>
                  <a:srgbClr val="1F6B87"/>
                </a:solidFill>
                <a:latin typeface="Arial"/>
                <a:cs typeface="Arial"/>
              </a:rPr>
              <a:t> </a:t>
            </a:r>
            <a:br>
              <a:rPr lang="en-GB" altLang="es-ES" sz="2000" b="1">
                <a:latin typeface="Arial" panose="020B0604020202020204" pitchFamily="34" charset="0"/>
                <a:cs typeface="Arial" panose="020B0604020202020204" pitchFamily="34" charset="0"/>
              </a:rPr>
            </a:br>
            <a:r>
              <a:rPr lang="en-GB" altLang="es-ES">
                <a:solidFill>
                  <a:srgbClr val="1F6B87"/>
                </a:solidFill>
                <a:latin typeface="Arial"/>
                <a:cs typeface="Arial"/>
              </a:rPr>
              <a:t>(&lt; </a:t>
            </a:r>
            <a:r>
              <a:rPr lang="en-GB" altLang="es-ES" err="1">
                <a:solidFill>
                  <a:srgbClr val="1F6B87"/>
                </a:solidFill>
                <a:latin typeface="Arial"/>
                <a:cs typeface="Arial"/>
              </a:rPr>
              <a:t>surfactante</a:t>
            </a:r>
            <a:r>
              <a:rPr lang="en-GB" altLang="es-ES">
                <a:solidFill>
                  <a:srgbClr val="1F6B87"/>
                </a:solidFill>
                <a:latin typeface="Arial"/>
                <a:cs typeface="Arial"/>
              </a:rPr>
              <a:t> para </a:t>
            </a:r>
            <a:r>
              <a:rPr lang="en-GB" altLang="es-ES" err="1">
                <a:solidFill>
                  <a:srgbClr val="1F6B87"/>
                </a:solidFill>
                <a:latin typeface="Arial"/>
                <a:cs typeface="Arial"/>
              </a:rPr>
              <a:t>conseguir</a:t>
            </a:r>
            <a:r>
              <a:rPr lang="en-GB" altLang="es-ES">
                <a:solidFill>
                  <a:srgbClr val="1F6B87"/>
                </a:solidFill>
                <a:latin typeface="Arial"/>
                <a:cs typeface="Arial"/>
              </a:rPr>
              <a:t> </a:t>
            </a:r>
            <a:r>
              <a:rPr lang="en-GB" altLang="es-ES" err="1">
                <a:solidFill>
                  <a:srgbClr val="1F6B87"/>
                </a:solidFill>
                <a:latin typeface="Arial"/>
                <a:cs typeface="Arial"/>
              </a:rPr>
              <a:t>formulaciones</a:t>
            </a:r>
            <a:r>
              <a:rPr lang="en-GB" altLang="es-ES">
                <a:solidFill>
                  <a:srgbClr val="1F6B87"/>
                </a:solidFill>
                <a:latin typeface="Arial"/>
                <a:cs typeface="Arial"/>
              </a:rPr>
              <a:t> </a:t>
            </a:r>
            <a:r>
              <a:rPr lang="en-GB" altLang="es-ES" err="1">
                <a:solidFill>
                  <a:srgbClr val="1F6B87"/>
                </a:solidFill>
                <a:latin typeface="Arial"/>
                <a:cs typeface="Arial"/>
              </a:rPr>
              <a:t>estables</a:t>
            </a:r>
            <a:r>
              <a:rPr lang="en-GB" altLang="es-ES">
                <a:solidFill>
                  <a:srgbClr val="1F6B87"/>
                </a:solidFill>
                <a:latin typeface="Arial"/>
                <a:cs typeface="Arial"/>
              </a:rPr>
              <a:t> </a:t>
            </a:r>
            <a:r>
              <a:rPr lang="en-GB" altLang="es-ES">
                <a:solidFill>
                  <a:srgbClr val="1F6B87"/>
                </a:solidFill>
                <a:latin typeface="Arial"/>
                <a:cs typeface="Arial"/>
                <a:sym typeface="Wingdings" panose="05000000000000000000" pitchFamily="2" charset="2"/>
              </a:rPr>
              <a:t></a:t>
            </a:r>
            <a:r>
              <a:rPr lang="en-GB" altLang="es-ES">
                <a:solidFill>
                  <a:srgbClr val="1F6B87"/>
                </a:solidFill>
                <a:latin typeface="Arial"/>
                <a:cs typeface="Arial"/>
              </a:rPr>
              <a:t> &lt; </a:t>
            </a:r>
            <a:r>
              <a:rPr lang="en-GB" altLang="es-ES" err="1">
                <a:solidFill>
                  <a:srgbClr val="1F6B87"/>
                </a:solidFill>
                <a:latin typeface="Arial"/>
                <a:cs typeface="Arial"/>
              </a:rPr>
              <a:t>irritación</a:t>
            </a:r>
            <a:r>
              <a:rPr lang="en-GB" altLang="es-ES">
                <a:solidFill>
                  <a:srgbClr val="1F6B87"/>
                </a:solidFill>
                <a:latin typeface="Arial"/>
                <a:cs typeface="Arial"/>
              </a:rPr>
              <a:t>)</a:t>
            </a:r>
            <a:r>
              <a:rPr lang="en-GB" altLang="es-ES" baseline="30000">
                <a:solidFill>
                  <a:srgbClr val="1F6B87"/>
                </a:solidFill>
                <a:latin typeface="Arial"/>
                <a:cs typeface="Arial"/>
              </a:rPr>
              <a:t>2</a:t>
            </a:r>
            <a:endParaRPr lang="en-GB" altLang="es-ES">
              <a:solidFill>
                <a:srgbClr val="1F6B87"/>
              </a:solidFill>
              <a:latin typeface="Arial"/>
              <a:cs typeface="Arial"/>
            </a:endParaRPr>
          </a:p>
          <a:p>
            <a:pPr>
              <a:buClr>
                <a:srgbClr val="F98695"/>
              </a:buClr>
              <a:buSzPct val="110000"/>
            </a:pPr>
            <a:endParaRPr lang="es-ES" sz="1300">
              <a:solidFill>
                <a:srgbClr val="1F6B87"/>
              </a:solidFill>
              <a:latin typeface="Arial" panose="020B0604020202020204" pitchFamily="34" charset="0"/>
              <a:cs typeface="Arial" panose="020B0604020202020204" pitchFamily="34" charset="0"/>
            </a:endParaRPr>
          </a:p>
        </p:txBody>
      </p:sp>
      <p:sp>
        <p:nvSpPr>
          <p:cNvPr id="6" name="object 10">
            <a:extLst>
              <a:ext uri="{FF2B5EF4-FFF2-40B4-BE49-F238E27FC236}">
                <a16:creationId xmlns:a16="http://schemas.microsoft.com/office/drawing/2014/main" id="{689AF179-16D2-3A02-7D79-7517FFD870F9}"/>
              </a:ext>
            </a:extLst>
          </p:cNvPr>
          <p:cNvSpPr/>
          <p:nvPr/>
        </p:nvSpPr>
        <p:spPr>
          <a:xfrm>
            <a:off x="7090841" y="1537017"/>
            <a:ext cx="4487583" cy="3604737"/>
          </a:xfrm>
          <a:custGeom>
            <a:avLst/>
            <a:gdLst/>
            <a:ahLst/>
            <a:cxnLst/>
            <a:rect l="l" t="t" r="r" b="b"/>
            <a:pathLst>
              <a:path w="4899025" h="3776345">
                <a:moveTo>
                  <a:pt x="4898562" y="3775748"/>
                </a:moveTo>
                <a:lnTo>
                  <a:pt x="510371" y="3775748"/>
                </a:lnTo>
                <a:lnTo>
                  <a:pt x="461218" y="3773496"/>
                </a:lnTo>
                <a:lnTo>
                  <a:pt x="413387" y="3766874"/>
                </a:lnTo>
                <a:lnTo>
                  <a:pt x="367092" y="3756091"/>
                </a:lnTo>
                <a:lnTo>
                  <a:pt x="322547" y="3741352"/>
                </a:lnTo>
                <a:lnTo>
                  <a:pt x="279966" y="3722864"/>
                </a:lnTo>
                <a:lnTo>
                  <a:pt x="239562" y="3700832"/>
                </a:lnTo>
                <a:lnTo>
                  <a:pt x="201549" y="3675464"/>
                </a:lnTo>
                <a:lnTo>
                  <a:pt x="166142" y="3646964"/>
                </a:lnTo>
                <a:lnTo>
                  <a:pt x="133554" y="3615540"/>
                </a:lnTo>
                <a:lnTo>
                  <a:pt x="103998" y="3581398"/>
                </a:lnTo>
                <a:lnTo>
                  <a:pt x="77690" y="3544744"/>
                </a:lnTo>
                <a:lnTo>
                  <a:pt x="54842" y="3505784"/>
                </a:lnTo>
                <a:lnTo>
                  <a:pt x="35669" y="3464725"/>
                </a:lnTo>
                <a:lnTo>
                  <a:pt x="20384" y="3421772"/>
                </a:lnTo>
                <a:lnTo>
                  <a:pt x="9202" y="3377132"/>
                </a:lnTo>
                <a:lnTo>
                  <a:pt x="2336" y="3331012"/>
                </a:lnTo>
                <a:lnTo>
                  <a:pt x="0" y="3283617"/>
                </a:lnTo>
                <a:lnTo>
                  <a:pt x="0" y="0"/>
                </a:lnTo>
              </a:path>
            </a:pathLst>
          </a:custGeom>
          <a:noFill/>
          <a:ln w="19050">
            <a:solidFill>
              <a:srgbClr val="006B89"/>
            </a:solidFill>
          </a:ln>
        </p:spPr>
        <p:txBody>
          <a:bodyPr wrap="square" lIns="0" tIns="0" rIns="0" bIns="0" rtlCol="0"/>
          <a:lstStyle/>
          <a:p>
            <a:endParaRPr/>
          </a:p>
        </p:txBody>
      </p:sp>
      <p:sp>
        <p:nvSpPr>
          <p:cNvPr id="7" name="TextBox 6">
            <a:extLst>
              <a:ext uri="{FF2B5EF4-FFF2-40B4-BE49-F238E27FC236}">
                <a16:creationId xmlns:a16="http://schemas.microsoft.com/office/drawing/2014/main" id="{8E103DA1-7599-D134-8A51-F9E7DF707A56}"/>
              </a:ext>
            </a:extLst>
          </p:cNvPr>
          <p:cNvSpPr txBox="1"/>
          <p:nvPr/>
        </p:nvSpPr>
        <p:spPr>
          <a:xfrm>
            <a:off x="7550154" y="4787834"/>
            <a:ext cx="3069780" cy="261610"/>
          </a:xfrm>
          <a:prstGeom prst="rect">
            <a:avLst/>
          </a:prstGeom>
          <a:noFill/>
        </p:spPr>
        <p:txBody>
          <a:bodyPr wrap="square">
            <a:spAutoFit/>
          </a:bodyPr>
          <a:lstStyle/>
          <a:p>
            <a:r>
              <a:rPr lang="en-GB" sz="1100" err="1">
                <a:solidFill>
                  <a:schemeClr val="tx1">
                    <a:lumMod val="65000"/>
                    <a:lumOff val="35000"/>
                  </a:schemeClr>
                </a:solidFill>
                <a:latin typeface="Arial" panose="020B0604020202020204" pitchFamily="34" charset="0"/>
                <a:cs typeface="Arial" panose="020B0604020202020204" pitchFamily="34" charset="0"/>
              </a:rPr>
              <a:t>Figura</a:t>
            </a:r>
            <a:r>
              <a:rPr lang="en-GB" sz="1100">
                <a:solidFill>
                  <a:schemeClr val="tx1">
                    <a:lumMod val="65000"/>
                    <a:lumOff val="35000"/>
                  </a:schemeClr>
                </a:solidFill>
                <a:latin typeface="Arial" panose="020B0604020202020204" pitchFamily="34" charset="0"/>
                <a:cs typeface="Arial" panose="020B0604020202020204" pitchFamily="34" charset="0"/>
              </a:rPr>
              <a:t> de </a:t>
            </a:r>
            <a:r>
              <a:rPr lang="en-GB" sz="1100" err="1">
                <a:solidFill>
                  <a:schemeClr val="tx1">
                    <a:lumMod val="65000"/>
                    <a:lumOff val="35000"/>
                  </a:schemeClr>
                </a:solidFill>
                <a:latin typeface="Arial" panose="020B0604020202020204" pitchFamily="34" charset="0"/>
                <a:cs typeface="Arial" panose="020B0604020202020204" pitchFamily="34" charset="0"/>
              </a:rPr>
              <a:t>Praestegaard</a:t>
            </a:r>
            <a:r>
              <a:rPr lang="en-GB" sz="1100">
                <a:solidFill>
                  <a:schemeClr val="tx1">
                    <a:lumMod val="65000"/>
                    <a:lumOff val="35000"/>
                  </a:schemeClr>
                </a:solidFill>
                <a:latin typeface="Arial" panose="020B0604020202020204" pitchFamily="34" charset="0"/>
                <a:cs typeface="Arial" panose="020B0604020202020204" pitchFamily="34" charset="0"/>
              </a:rPr>
              <a:t> M,</a:t>
            </a:r>
            <a:r>
              <a:rPr lang="en-GB" sz="1100" i="1">
                <a:solidFill>
                  <a:schemeClr val="tx1">
                    <a:lumMod val="65000"/>
                    <a:lumOff val="35000"/>
                  </a:schemeClr>
                </a:solidFill>
                <a:latin typeface="Arial" panose="020B0604020202020204" pitchFamily="34" charset="0"/>
                <a:cs typeface="Arial" panose="020B0604020202020204" pitchFamily="34" charset="0"/>
              </a:rPr>
              <a:t> et al. </a:t>
            </a:r>
            <a:r>
              <a:rPr lang="en-GB" sz="1100">
                <a:solidFill>
                  <a:schemeClr val="tx1">
                    <a:lumMod val="65000"/>
                    <a:lumOff val="35000"/>
                  </a:schemeClr>
                </a:solidFill>
                <a:latin typeface="Arial" panose="020B0604020202020204" pitchFamily="34" charset="0"/>
                <a:cs typeface="Arial" panose="020B0604020202020204" pitchFamily="34" charset="0"/>
              </a:rPr>
              <a:t>2022.</a:t>
            </a:r>
            <a:r>
              <a:rPr lang="en-GB" sz="1100" baseline="30000">
                <a:solidFill>
                  <a:schemeClr val="tx1">
                    <a:lumMod val="65000"/>
                    <a:lumOff val="35000"/>
                  </a:schemeClr>
                </a:solidFill>
                <a:latin typeface="Arial" panose="020B0604020202020204" pitchFamily="34" charset="0"/>
                <a:cs typeface="Arial" panose="020B0604020202020204" pitchFamily="34" charset="0"/>
              </a:rPr>
              <a:t>1</a:t>
            </a:r>
            <a:endParaRPr lang="en-GB" sz="110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CuadroTexto 15">
            <a:extLst>
              <a:ext uri="{FF2B5EF4-FFF2-40B4-BE49-F238E27FC236}">
                <a16:creationId xmlns:a16="http://schemas.microsoft.com/office/drawing/2014/main" id="{A65A116A-BB7E-56BB-A0BA-E10C27D949E1}"/>
              </a:ext>
            </a:extLst>
          </p:cNvPr>
          <p:cNvSpPr txBox="1"/>
          <p:nvPr/>
        </p:nvSpPr>
        <p:spPr>
          <a:xfrm>
            <a:off x="937119" y="5727714"/>
            <a:ext cx="59225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s-ES"/>
            </a:defPPr>
            <a:lvl1pPr eaLnBrk="0" fontAlgn="base" hangingPunct="0">
              <a:lnSpc>
                <a:spcPct val="100000"/>
              </a:lnSpc>
              <a:spcBef>
                <a:spcPct val="0"/>
              </a:spcBef>
              <a:spcAft>
                <a:spcPct val="0"/>
              </a:spcAft>
              <a:buFont typeface="Arial" panose="020B0604020202020204" pitchFamily="34" charset="0"/>
              <a:buNone/>
              <a:defRPr kumimoji="0" sz="1100" b="0" u="none" strike="noStrike" cap="none" spc="0" normalizeH="0" baseline="0">
                <a:ln>
                  <a:noFill/>
                </a:ln>
                <a:solidFill>
                  <a:schemeClr val="bg1"/>
                </a:solidFill>
                <a:effectLst/>
                <a:uLnTx/>
                <a:uFillTx/>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GB" sz="900" b="1">
                <a:solidFill>
                  <a:schemeClr val="tx1">
                    <a:lumMod val="65000"/>
                    <a:lumOff val="35000"/>
                  </a:schemeClr>
                </a:solidFill>
                <a:latin typeface="Arial"/>
                <a:cs typeface="Arial"/>
              </a:rPr>
              <a:t>PAD: </a:t>
            </a:r>
            <a:r>
              <a:rPr lang="en-GB" sz="900" err="1">
                <a:solidFill>
                  <a:schemeClr val="tx1">
                    <a:lumMod val="65000"/>
                    <a:lumOff val="35000"/>
                  </a:schemeClr>
                </a:solidFill>
                <a:latin typeface="Arial"/>
                <a:cs typeface="Arial"/>
              </a:rPr>
              <a:t>dispersión</a:t>
            </a:r>
            <a:r>
              <a:rPr lang="en-GB" sz="900">
                <a:solidFill>
                  <a:schemeClr val="tx1">
                    <a:lumMod val="65000"/>
                    <a:lumOff val="35000"/>
                  </a:schemeClr>
                </a:solidFill>
                <a:latin typeface="Arial"/>
                <a:cs typeface="Arial"/>
              </a:rPr>
              <a:t> de </a:t>
            </a:r>
            <a:r>
              <a:rPr lang="en-GB" sz="900" err="1">
                <a:solidFill>
                  <a:schemeClr val="tx1">
                    <a:lumMod val="65000"/>
                    <a:lumOff val="35000"/>
                  </a:schemeClr>
                </a:solidFill>
                <a:latin typeface="Arial"/>
                <a:cs typeface="Arial"/>
              </a:rPr>
              <a:t>poliafrones</a:t>
            </a:r>
            <a:r>
              <a:rPr lang="en-GB" sz="900">
                <a:solidFill>
                  <a:schemeClr val="tx1">
                    <a:lumMod val="65000"/>
                    <a:lumOff val="35000"/>
                  </a:schemeClr>
                </a:solidFill>
                <a:latin typeface="Arial"/>
                <a:cs typeface="Arial"/>
              </a:rPr>
              <a:t>.</a:t>
            </a:r>
          </a:p>
        </p:txBody>
      </p:sp>
    </p:spTree>
    <p:extLst>
      <p:ext uri="{BB962C8B-B14F-4D97-AF65-F5344CB8AC3E}">
        <p14:creationId xmlns:p14="http://schemas.microsoft.com/office/powerpoint/2010/main" val="3062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52"/>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229" name="Google Shape;1229;p52"/>
          <p:cNvSpPr txBox="1">
            <a:spLocks noGrp="1"/>
          </p:cNvSpPr>
          <p:nvPr>
            <p:ph type="title"/>
          </p:nvPr>
        </p:nvSpPr>
        <p:spPr>
          <a:xfrm>
            <a:off x="1241776" y="883424"/>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Taller de texturas</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1230" name="Google Shape;1230;p52"/>
          <p:cNvSpPr txBox="1"/>
          <p:nvPr/>
        </p:nvSpPr>
        <p:spPr>
          <a:xfrm>
            <a:off x="1066264" y="6188746"/>
            <a:ext cx="10432001" cy="338554"/>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chemeClr val="dk1"/>
              </a:buClr>
              <a:buSzPts val="800"/>
              <a:buFont typeface="Calibri"/>
              <a:buNone/>
            </a:pPr>
            <a:r>
              <a:rPr lang="es-ES" sz="800" b="0" i="0" u="none" strike="noStrike" cap="none">
                <a:solidFill>
                  <a:schemeClr val="dk1"/>
                </a:solidFill>
                <a:latin typeface="Calibri"/>
                <a:ea typeface="Calibri"/>
                <a:cs typeface="Calibri"/>
                <a:sym typeface="Calibri"/>
              </a:rPr>
              <a:t>1. Guilá T, García N, Guiró P, et al. Sensory propierties analysis of the main pharmaceutical forms used in the topical treatment of plaque psoriasis. P2323 presented at 32nd European Academy of Dermatology and Venereology Congress. Berlin. 11 14 october 2023</a:t>
            </a:r>
            <a:endParaRPr/>
          </a:p>
        </p:txBody>
      </p:sp>
      <p:sp>
        <p:nvSpPr>
          <p:cNvPr id="1231" name="Google Shape;1231;p52"/>
          <p:cNvSpPr/>
          <p:nvPr/>
        </p:nvSpPr>
        <p:spPr>
          <a:xfrm>
            <a:off x="4244491" y="4049322"/>
            <a:ext cx="1635560" cy="4700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2400" i="1">
                <a:solidFill>
                  <a:srgbClr val="8D969D"/>
                </a:solidFill>
                <a:latin typeface="Calibri"/>
                <a:ea typeface="Calibri"/>
                <a:cs typeface="Calibri"/>
                <a:sym typeface="Calibri"/>
              </a:rPr>
              <a:t>Oleogel</a:t>
            </a:r>
            <a:endParaRPr sz="2400" i="1">
              <a:solidFill>
                <a:srgbClr val="8D969D"/>
              </a:solidFill>
              <a:latin typeface="Calibri"/>
              <a:ea typeface="Calibri"/>
              <a:cs typeface="Calibri"/>
              <a:sym typeface="Calibri"/>
            </a:endParaRPr>
          </a:p>
        </p:txBody>
      </p:sp>
      <p:sp>
        <p:nvSpPr>
          <p:cNvPr id="1232" name="Google Shape;1232;p52"/>
          <p:cNvSpPr/>
          <p:nvPr/>
        </p:nvSpPr>
        <p:spPr>
          <a:xfrm>
            <a:off x="1982345" y="4064001"/>
            <a:ext cx="1424039" cy="4700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2400" i="1">
                <a:solidFill>
                  <a:srgbClr val="8D969D"/>
                </a:solidFill>
                <a:latin typeface="Calibri"/>
                <a:ea typeface="Calibri"/>
                <a:cs typeface="Calibri"/>
                <a:sym typeface="Calibri"/>
              </a:rPr>
              <a:t>Pomada</a:t>
            </a:r>
            <a:endParaRPr/>
          </a:p>
        </p:txBody>
      </p:sp>
      <p:sp>
        <p:nvSpPr>
          <p:cNvPr id="1233" name="Google Shape;1233;p52"/>
          <p:cNvSpPr/>
          <p:nvPr/>
        </p:nvSpPr>
        <p:spPr>
          <a:xfrm>
            <a:off x="8773191" y="4011786"/>
            <a:ext cx="1424039" cy="86517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2400" i="1">
                <a:solidFill>
                  <a:srgbClr val="8D969D"/>
                </a:solidFill>
                <a:latin typeface="Calibri"/>
                <a:ea typeface="Calibri"/>
                <a:cs typeface="Calibri"/>
                <a:sym typeface="Calibri"/>
              </a:rPr>
              <a:t>Espuma anhidra</a:t>
            </a:r>
            <a:endParaRPr/>
          </a:p>
        </p:txBody>
      </p:sp>
      <p:sp>
        <p:nvSpPr>
          <p:cNvPr id="1234" name="Google Shape;1234;p52"/>
          <p:cNvSpPr/>
          <p:nvPr/>
        </p:nvSpPr>
        <p:spPr>
          <a:xfrm>
            <a:off x="1541340" y="2381616"/>
            <a:ext cx="9781331" cy="2937794"/>
          </a:xfrm>
          <a:prstGeom prst="roundRect">
            <a:avLst>
              <a:gd name="adj" fmla="val 16667"/>
            </a:avLst>
          </a:prstGeom>
          <a:noFill/>
          <a:ln w="57150" cap="flat" cmpd="sng">
            <a:solidFill>
              <a:srgbClr val="0067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006600"/>
              </a:solidFill>
              <a:latin typeface="Calibri"/>
              <a:ea typeface="Calibri"/>
              <a:cs typeface="Calibri"/>
              <a:sym typeface="Calibri"/>
            </a:endParaRPr>
          </a:p>
        </p:txBody>
      </p:sp>
      <p:pic>
        <p:nvPicPr>
          <p:cNvPr id="1235" name="Google Shape;1235;p52"/>
          <p:cNvPicPr preferRelativeResize="0"/>
          <p:nvPr/>
        </p:nvPicPr>
        <p:blipFill rotWithShape="1">
          <a:blip r:embed="rId4">
            <a:alphaModFix/>
          </a:blip>
          <a:srcRect/>
          <a:stretch/>
        </p:blipFill>
        <p:spPr>
          <a:xfrm>
            <a:off x="2203055" y="3060262"/>
            <a:ext cx="982618" cy="982618"/>
          </a:xfrm>
          <a:prstGeom prst="rect">
            <a:avLst/>
          </a:prstGeom>
          <a:noFill/>
          <a:ln>
            <a:noFill/>
          </a:ln>
        </p:spPr>
      </p:pic>
      <p:pic>
        <p:nvPicPr>
          <p:cNvPr id="1236" name="Google Shape;1236;p52"/>
          <p:cNvPicPr preferRelativeResize="0"/>
          <p:nvPr/>
        </p:nvPicPr>
        <p:blipFill rotWithShape="1">
          <a:blip r:embed="rId5">
            <a:alphaModFix/>
          </a:blip>
          <a:srcRect/>
          <a:stretch/>
        </p:blipFill>
        <p:spPr>
          <a:xfrm>
            <a:off x="4555739" y="2999914"/>
            <a:ext cx="1013064" cy="1013064"/>
          </a:xfrm>
          <a:prstGeom prst="rect">
            <a:avLst/>
          </a:prstGeom>
          <a:noFill/>
          <a:ln>
            <a:noFill/>
          </a:ln>
        </p:spPr>
      </p:pic>
      <p:pic>
        <p:nvPicPr>
          <p:cNvPr id="1237" name="Google Shape;1237;p52"/>
          <p:cNvPicPr preferRelativeResize="0"/>
          <p:nvPr/>
        </p:nvPicPr>
        <p:blipFill rotWithShape="1">
          <a:blip r:embed="rId6">
            <a:alphaModFix/>
          </a:blip>
          <a:srcRect/>
          <a:stretch/>
        </p:blipFill>
        <p:spPr>
          <a:xfrm>
            <a:off x="8993901" y="2927090"/>
            <a:ext cx="982617" cy="982617"/>
          </a:xfrm>
          <a:prstGeom prst="rect">
            <a:avLst/>
          </a:prstGeom>
          <a:noFill/>
          <a:ln>
            <a:noFill/>
          </a:ln>
        </p:spPr>
      </p:pic>
      <p:grpSp>
        <p:nvGrpSpPr>
          <p:cNvPr id="1238" name="Google Shape;1238;p52"/>
          <p:cNvGrpSpPr/>
          <p:nvPr/>
        </p:nvGrpSpPr>
        <p:grpSpPr>
          <a:xfrm>
            <a:off x="6409547" y="2927090"/>
            <a:ext cx="1635560" cy="1949869"/>
            <a:chOff x="8537636" y="2888359"/>
            <a:chExt cx="1635560" cy="1949869"/>
          </a:xfrm>
        </p:grpSpPr>
        <p:sp>
          <p:nvSpPr>
            <p:cNvPr id="1239" name="Google Shape;1239;p52"/>
            <p:cNvSpPr/>
            <p:nvPr/>
          </p:nvSpPr>
          <p:spPr>
            <a:xfrm>
              <a:off x="8537636" y="3973055"/>
              <a:ext cx="1635560" cy="86517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2400" i="1">
                  <a:solidFill>
                    <a:srgbClr val="8D969D"/>
                  </a:solidFill>
                  <a:latin typeface="Calibri"/>
                  <a:ea typeface="Calibri"/>
                  <a:cs typeface="Calibri"/>
                  <a:sym typeface="Calibri"/>
                </a:rPr>
                <a:t>Crema PAD (Wynzora®)</a:t>
              </a:r>
              <a:endParaRPr/>
            </a:p>
          </p:txBody>
        </p:sp>
        <p:pic>
          <p:nvPicPr>
            <p:cNvPr id="1240" name="Google Shape;1240;p52"/>
            <p:cNvPicPr preferRelativeResize="0"/>
            <p:nvPr/>
          </p:nvPicPr>
          <p:blipFill rotWithShape="1">
            <a:blip r:embed="rId7">
              <a:alphaModFix/>
            </a:blip>
            <a:srcRect/>
            <a:stretch/>
          </p:blipFill>
          <p:spPr>
            <a:xfrm>
              <a:off x="8814102" y="2888359"/>
              <a:ext cx="982616" cy="982616"/>
            </a:xfrm>
            <a:prstGeom prst="rect">
              <a:avLst/>
            </a:prstGeom>
            <a:noFill/>
            <a:ln>
              <a:noFill/>
            </a:ln>
          </p:spPr>
        </p:pic>
      </p:grpSp>
      <p:sp>
        <p:nvSpPr>
          <p:cNvPr id="1241" name="Google Shape;1241;p52"/>
          <p:cNvSpPr txBox="1"/>
          <p:nvPr/>
        </p:nvSpPr>
        <p:spPr>
          <a:xfrm>
            <a:off x="1241776" y="1603782"/>
            <a:ext cx="811647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dk1"/>
                </a:solidFill>
                <a:latin typeface="Montserrat"/>
                <a:ea typeface="Montserrat"/>
                <a:cs typeface="Montserrat"/>
                <a:sym typeface="Montserrat"/>
              </a:rPr>
              <a:t>¿Sabrías diferenciar las siguientes texturas?</a:t>
            </a:r>
            <a:endParaRPr sz="2400">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53"/>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248" name="Google Shape;1248;p53"/>
          <p:cNvSpPr txBox="1">
            <a:spLocks noGrp="1"/>
          </p:cNvSpPr>
          <p:nvPr>
            <p:ph type="title"/>
          </p:nvPr>
        </p:nvSpPr>
        <p:spPr>
          <a:xfrm>
            <a:off x="1241776" y="883424"/>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Taller de texturas</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grpSp>
        <p:nvGrpSpPr>
          <p:cNvPr id="1249" name="Google Shape;1249;p53"/>
          <p:cNvGrpSpPr/>
          <p:nvPr/>
        </p:nvGrpSpPr>
        <p:grpSpPr>
          <a:xfrm>
            <a:off x="1085425" y="3915199"/>
            <a:ext cx="10589338" cy="2028824"/>
            <a:chOff x="1509197" y="4652406"/>
            <a:chExt cx="10589338" cy="2028824"/>
          </a:xfrm>
        </p:grpSpPr>
        <p:sp>
          <p:nvSpPr>
            <p:cNvPr id="1250" name="Google Shape;1250;p53"/>
            <p:cNvSpPr/>
            <p:nvPr/>
          </p:nvSpPr>
          <p:spPr>
            <a:xfrm>
              <a:off x="1509197" y="4652406"/>
              <a:ext cx="10589338" cy="2028824"/>
            </a:xfrm>
            <a:prstGeom prst="roundRect">
              <a:avLst>
                <a:gd name="adj" fmla="val 16667"/>
              </a:avLst>
            </a:prstGeom>
            <a:solidFill>
              <a:srgbClr val="E2F3FA">
                <a:alpha val="33333"/>
              </a:srgbClr>
            </a:solidFill>
            <a:ln w="19050" cap="flat" cmpd="sng">
              <a:solidFill>
                <a:srgbClr val="1F6B87"/>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grpSp>
          <p:nvGrpSpPr>
            <p:cNvPr id="1251" name="Google Shape;1251;p53"/>
            <p:cNvGrpSpPr/>
            <p:nvPr/>
          </p:nvGrpSpPr>
          <p:grpSpPr>
            <a:xfrm>
              <a:off x="6262203" y="5121983"/>
              <a:ext cx="922743" cy="1254861"/>
              <a:chOff x="7689982" y="3782080"/>
              <a:chExt cx="922743" cy="1254861"/>
            </a:xfrm>
          </p:grpSpPr>
          <p:pic>
            <p:nvPicPr>
              <p:cNvPr id="1252" name="Google Shape;1252;p53"/>
              <p:cNvPicPr preferRelativeResize="0"/>
              <p:nvPr/>
            </p:nvPicPr>
            <p:blipFill rotWithShape="1">
              <a:blip r:embed="rId4">
                <a:alphaModFix/>
              </a:blip>
              <a:srcRect/>
              <a:stretch/>
            </p:blipFill>
            <p:spPr>
              <a:xfrm>
                <a:off x="7737354" y="3782080"/>
                <a:ext cx="828000" cy="828000"/>
              </a:xfrm>
              <a:prstGeom prst="rect">
                <a:avLst/>
              </a:prstGeom>
              <a:noFill/>
              <a:ln>
                <a:noFill/>
              </a:ln>
            </p:spPr>
          </p:pic>
          <p:sp>
            <p:nvSpPr>
              <p:cNvPr id="1253" name="Google Shape;1253;p53"/>
              <p:cNvSpPr/>
              <p:nvPr/>
            </p:nvSpPr>
            <p:spPr>
              <a:xfrm>
                <a:off x="7689982" y="4667609"/>
                <a:ext cx="92274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a:buNone/>
                </a:pPr>
                <a:r>
                  <a:rPr lang="es-ES" sz="1800">
                    <a:solidFill>
                      <a:srgbClr val="595959"/>
                    </a:solidFill>
                    <a:latin typeface="Arial"/>
                    <a:ea typeface="Arial"/>
                    <a:cs typeface="Arial"/>
                    <a:sym typeface="Arial"/>
                  </a:rPr>
                  <a:t>Crema</a:t>
                </a:r>
                <a:endParaRPr sz="1400">
                  <a:solidFill>
                    <a:srgbClr val="000000"/>
                  </a:solidFill>
                  <a:latin typeface="Arial"/>
                  <a:ea typeface="Arial"/>
                  <a:cs typeface="Arial"/>
                  <a:sym typeface="Arial"/>
                </a:endParaRPr>
              </a:p>
            </p:txBody>
          </p:sp>
        </p:grpSp>
      </p:grpSp>
      <p:sp>
        <p:nvSpPr>
          <p:cNvPr id="1254" name="Google Shape;1254;p53"/>
          <p:cNvSpPr txBox="1"/>
          <p:nvPr/>
        </p:nvSpPr>
        <p:spPr>
          <a:xfrm>
            <a:off x="1061116" y="1313408"/>
            <a:ext cx="10515600" cy="35553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F98E9A"/>
              </a:buClr>
              <a:buSzPts val="1800"/>
              <a:buFont typeface="Arial"/>
              <a:buChar char="•"/>
            </a:pPr>
            <a:r>
              <a:rPr lang="es-ES" sz="1800" b="0" i="0" u="none" strike="noStrike" cap="none">
                <a:solidFill>
                  <a:srgbClr val="1F6B87"/>
                </a:solidFill>
                <a:latin typeface="Arial"/>
                <a:ea typeface="Arial"/>
                <a:cs typeface="Arial"/>
                <a:sym typeface="Arial"/>
              </a:rPr>
              <a:t>Formulaciones tópicas de CAL/BDP para el tratamiento de la psoriasis de leve a moderada</a:t>
            </a:r>
            <a:endParaRPr sz="2800" b="0" i="0" u="none" strike="noStrike" cap="none">
              <a:solidFill>
                <a:srgbClr val="1F6B87"/>
              </a:solidFill>
              <a:latin typeface="Arial"/>
              <a:ea typeface="Arial"/>
              <a:cs typeface="Arial"/>
              <a:sym typeface="Arial"/>
            </a:endParaRPr>
          </a:p>
        </p:txBody>
      </p:sp>
      <p:grpSp>
        <p:nvGrpSpPr>
          <p:cNvPr id="1255" name="Google Shape;1255;p53"/>
          <p:cNvGrpSpPr/>
          <p:nvPr/>
        </p:nvGrpSpPr>
        <p:grpSpPr>
          <a:xfrm>
            <a:off x="1085424" y="1903732"/>
            <a:ext cx="10515600" cy="1776674"/>
            <a:chOff x="1114626" y="2316258"/>
            <a:chExt cx="10515600" cy="1776674"/>
          </a:xfrm>
        </p:grpSpPr>
        <p:sp>
          <p:nvSpPr>
            <p:cNvPr id="1256" name="Google Shape;1256;p53"/>
            <p:cNvSpPr/>
            <p:nvPr/>
          </p:nvSpPr>
          <p:spPr>
            <a:xfrm>
              <a:off x="1114626" y="2316258"/>
              <a:ext cx="10515600" cy="1776674"/>
            </a:xfrm>
            <a:prstGeom prst="roundRect">
              <a:avLst>
                <a:gd name="adj" fmla="val 16667"/>
              </a:avLst>
            </a:prstGeom>
            <a:solidFill>
              <a:srgbClr val="FFC000">
                <a:alpha val="1176"/>
              </a:srgbClr>
            </a:solidFill>
            <a:ln w="19050" cap="flat" cmpd="sng">
              <a:solidFill>
                <a:srgbClr val="E2B614"/>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grpSp>
          <p:nvGrpSpPr>
            <p:cNvPr id="1257" name="Google Shape;1257;p53"/>
            <p:cNvGrpSpPr/>
            <p:nvPr/>
          </p:nvGrpSpPr>
          <p:grpSpPr>
            <a:xfrm>
              <a:off x="5755906" y="2496874"/>
              <a:ext cx="5126242" cy="1516918"/>
              <a:chOff x="5372372" y="2540909"/>
              <a:chExt cx="5126242" cy="1516918"/>
            </a:xfrm>
          </p:grpSpPr>
          <p:grpSp>
            <p:nvGrpSpPr>
              <p:cNvPr id="1258" name="Google Shape;1258;p53"/>
              <p:cNvGrpSpPr/>
              <p:nvPr/>
            </p:nvGrpSpPr>
            <p:grpSpPr>
              <a:xfrm>
                <a:off x="5372372" y="2544526"/>
                <a:ext cx="1147601" cy="1513301"/>
                <a:chOff x="2560512" y="2953335"/>
                <a:chExt cx="1147601" cy="1513301"/>
              </a:xfrm>
            </p:grpSpPr>
            <p:pic>
              <p:nvPicPr>
                <p:cNvPr id="1259" name="Google Shape;1259;p53"/>
                <p:cNvPicPr preferRelativeResize="0"/>
                <p:nvPr/>
              </p:nvPicPr>
              <p:blipFill rotWithShape="1">
                <a:blip r:embed="rId5">
                  <a:alphaModFix/>
                </a:blip>
                <a:srcRect/>
                <a:stretch/>
              </p:blipFill>
              <p:spPr>
                <a:xfrm>
                  <a:off x="2704805" y="2953335"/>
                  <a:ext cx="820793" cy="820793"/>
                </a:xfrm>
                <a:prstGeom prst="rect">
                  <a:avLst/>
                </a:prstGeom>
                <a:noFill/>
                <a:ln>
                  <a:noFill/>
                </a:ln>
              </p:spPr>
            </p:pic>
            <p:sp>
              <p:nvSpPr>
                <p:cNvPr id="1260" name="Google Shape;1260;p53"/>
                <p:cNvSpPr/>
                <p:nvPr/>
              </p:nvSpPr>
              <p:spPr>
                <a:xfrm>
                  <a:off x="2560512" y="3820305"/>
                  <a:ext cx="114760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a:buNone/>
                  </a:pPr>
                  <a:r>
                    <a:rPr lang="es-ES" sz="1800">
                      <a:solidFill>
                        <a:srgbClr val="595959"/>
                      </a:solidFill>
                      <a:latin typeface="Arial"/>
                      <a:ea typeface="Arial"/>
                      <a:cs typeface="Arial"/>
                      <a:sym typeface="Arial"/>
                    </a:rPr>
                    <a:t>Espuma anhidra</a:t>
                  </a:r>
                  <a:endParaRPr sz="1400">
                    <a:solidFill>
                      <a:srgbClr val="000000"/>
                    </a:solidFill>
                    <a:latin typeface="Arial"/>
                    <a:ea typeface="Arial"/>
                    <a:cs typeface="Arial"/>
                    <a:sym typeface="Arial"/>
                  </a:endParaRPr>
                </a:p>
              </p:txBody>
            </p:sp>
          </p:grpSp>
          <p:grpSp>
            <p:nvGrpSpPr>
              <p:cNvPr id="1261" name="Google Shape;1261;p53"/>
              <p:cNvGrpSpPr/>
              <p:nvPr/>
            </p:nvGrpSpPr>
            <p:grpSpPr>
              <a:xfrm>
                <a:off x="9505454" y="2540924"/>
                <a:ext cx="993160" cy="1370886"/>
                <a:chOff x="5944833" y="2935396"/>
                <a:chExt cx="967973" cy="1336120"/>
              </a:xfrm>
            </p:grpSpPr>
            <p:pic>
              <p:nvPicPr>
                <p:cNvPr id="1262" name="Google Shape;1262;p53"/>
                <p:cNvPicPr preferRelativeResize="0"/>
                <p:nvPr/>
              </p:nvPicPr>
              <p:blipFill rotWithShape="1">
                <a:blip r:embed="rId6">
                  <a:alphaModFix/>
                </a:blip>
                <a:srcRect/>
                <a:stretch/>
              </p:blipFill>
              <p:spPr>
                <a:xfrm>
                  <a:off x="6025321" y="2935396"/>
                  <a:ext cx="807002" cy="807002"/>
                </a:xfrm>
                <a:prstGeom prst="rect">
                  <a:avLst/>
                </a:prstGeom>
                <a:noFill/>
                <a:ln>
                  <a:noFill/>
                </a:ln>
              </p:spPr>
            </p:pic>
            <p:sp>
              <p:nvSpPr>
                <p:cNvPr id="1263" name="Google Shape;1263;p53"/>
                <p:cNvSpPr/>
                <p:nvPr/>
              </p:nvSpPr>
              <p:spPr>
                <a:xfrm>
                  <a:off x="5944833" y="3911550"/>
                  <a:ext cx="967973" cy="3599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a:buNone/>
                  </a:pPr>
                  <a:r>
                    <a:rPr lang="es-ES" sz="1800">
                      <a:solidFill>
                        <a:srgbClr val="595959"/>
                      </a:solidFill>
                      <a:latin typeface="Arial"/>
                      <a:ea typeface="Arial"/>
                      <a:cs typeface="Arial"/>
                      <a:sym typeface="Arial"/>
                    </a:rPr>
                    <a:t>Oleogel</a:t>
                  </a:r>
                  <a:endParaRPr sz="1800">
                    <a:solidFill>
                      <a:srgbClr val="595959"/>
                    </a:solidFill>
                    <a:latin typeface="Arial"/>
                    <a:ea typeface="Arial"/>
                    <a:cs typeface="Arial"/>
                    <a:sym typeface="Arial"/>
                  </a:endParaRPr>
                </a:p>
              </p:txBody>
            </p:sp>
          </p:grpSp>
          <p:grpSp>
            <p:nvGrpSpPr>
              <p:cNvPr id="1264" name="Google Shape;1264;p53"/>
              <p:cNvGrpSpPr/>
              <p:nvPr/>
            </p:nvGrpSpPr>
            <p:grpSpPr>
              <a:xfrm>
                <a:off x="7388830" y="2540909"/>
                <a:ext cx="1115162" cy="1370891"/>
                <a:chOff x="6121167" y="2928473"/>
                <a:chExt cx="1115162" cy="1370891"/>
              </a:xfrm>
            </p:grpSpPr>
            <p:pic>
              <p:nvPicPr>
                <p:cNvPr id="1265" name="Google Shape;1265;p53"/>
                <p:cNvPicPr preferRelativeResize="0"/>
                <p:nvPr/>
              </p:nvPicPr>
              <p:blipFill rotWithShape="1">
                <a:blip r:embed="rId7">
                  <a:alphaModFix/>
                </a:blip>
                <a:srcRect/>
                <a:stretch/>
              </p:blipFill>
              <p:spPr>
                <a:xfrm>
                  <a:off x="6272878" y="2928473"/>
                  <a:ext cx="828026" cy="828026"/>
                </a:xfrm>
                <a:prstGeom prst="rect">
                  <a:avLst/>
                </a:prstGeom>
                <a:noFill/>
                <a:ln>
                  <a:noFill/>
                </a:ln>
              </p:spPr>
            </p:pic>
            <p:sp>
              <p:nvSpPr>
                <p:cNvPr id="1266" name="Google Shape;1266;p53"/>
                <p:cNvSpPr/>
                <p:nvPr/>
              </p:nvSpPr>
              <p:spPr>
                <a:xfrm>
                  <a:off x="6121167" y="3930032"/>
                  <a:ext cx="11151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a:buNone/>
                  </a:pPr>
                  <a:r>
                    <a:rPr lang="es-ES" sz="1800">
                      <a:solidFill>
                        <a:srgbClr val="595959"/>
                      </a:solidFill>
                      <a:latin typeface="Arial"/>
                      <a:ea typeface="Arial"/>
                      <a:cs typeface="Arial"/>
                      <a:sym typeface="Arial"/>
                    </a:rPr>
                    <a:t>Pomada</a:t>
                  </a:r>
                  <a:endParaRPr sz="1400">
                    <a:solidFill>
                      <a:srgbClr val="000000"/>
                    </a:solidFill>
                    <a:latin typeface="Arial"/>
                    <a:ea typeface="Arial"/>
                    <a:cs typeface="Arial"/>
                    <a:sym typeface="Arial"/>
                  </a:endParaRPr>
                </a:p>
              </p:txBody>
            </p:sp>
          </p:grpSp>
        </p:grpSp>
      </p:grpSp>
      <p:sp>
        <p:nvSpPr>
          <p:cNvPr id="1267" name="Google Shape;1267;p53"/>
          <p:cNvSpPr txBox="1"/>
          <p:nvPr/>
        </p:nvSpPr>
        <p:spPr>
          <a:xfrm>
            <a:off x="855129" y="6308137"/>
            <a:ext cx="91697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700"/>
              <a:buFont typeface="Arial"/>
              <a:buNone/>
            </a:pPr>
            <a:r>
              <a:rPr lang="es-ES" sz="700" b="1">
                <a:solidFill>
                  <a:srgbClr val="757070"/>
                </a:solidFill>
                <a:latin typeface="Arial"/>
                <a:ea typeface="Arial"/>
                <a:cs typeface="Arial"/>
                <a:sym typeface="Arial"/>
              </a:rPr>
              <a:t>1. </a:t>
            </a:r>
            <a:r>
              <a:rPr lang="es-ES" sz="700">
                <a:solidFill>
                  <a:srgbClr val="757070"/>
                </a:solidFill>
                <a:latin typeface="Arial"/>
                <a:ea typeface="Arial"/>
                <a:cs typeface="Arial"/>
                <a:sym typeface="Arial"/>
              </a:rPr>
              <a:t>Pinter A, Green LJ, Selmer J, </a:t>
            </a:r>
            <a:r>
              <a:rPr lang="es-ES" sz="700" i="1">
                <a:solidFill>
                  <a:srgbClr val="757070"/>
                </a:solidFill>
                <a:latin typeface="Arial"/>
                <a:ea typeface="Arial"/>
                <a:cs typeface="Arial"/>
                <a:sym typeface="Arial"/>
              </a:rPr>
              <a:t>et al</a:t>
            </a:r>
            <a:r>
              <a:rPr lang="es-ES" sz="700">
                <a:solidFill>
                  <a:srgbClr val="757070"/>
                </a:solidFill>
                <a:latin typeface="Arial"/>
                <a:ea typeface="Arial"/>
                <a:cs typeface="Arial"/>
                <a:sym typeface="Arial"/>
              </a:rPr>
              <a:t>. A pooled analysis of randomized, controlled, phase 3 trials investigating the efficacy and safety of a novel, fixed dose calcipotriene and betamethasone dipropionate cream for the topical treatment of plaque psoriasis. J Eur Acad Venereol. 2022;36(2):228-236. </a:t>
            </a:r>
            <a:r>
              <a:rPr lang="es-ES" sz="700" b="1">
                <a:solidFill>
                  <a:srgbClr val="757070"/>
                </a:solidFill>
                <a:latin typeface="Arial"/>
                <a:ea typeface="Arial"/>
                <a:cs typeface="Arial"/>
                <a:sym typeface="Arial"/>
              </a:rPr>
              <a:t>2. </a:t>
            </a:r>
            <a:r>
              <a:rPr lang="es-ES" sz="700">
                <a:solidFill>
                  <a:srgbClr val="757070"/>
                </a:solidFill>
                <a:latin typeface="Arial"/>
                <a:ea typeface="Arial"/>
                <a:cs typeface="Arial"/>
                <a:sym typeface="Arial"/>
              </a:rPr>
              <a:t>Stein Gold L, Green LJ, Dhawan S, </a:t>
            </a:r>
            <a:r>
              <a:rPr lang="es-ES" sz="700" i="1">
                <a:solidFill>
                  <a:srgbClr val="757070"/>
                </a:solidFill>
                <a:latin typeface="Arial"/>
                <a:ea typeface="Arial"/>
                <a:cs typeface="Arial"/>
                <a:sym typeface="Arial"/>
              </a:rPr>
              <a:t>et al</a:t>
            </a:r>
            <a:r>
              <a:rPr lang="es-ES" sz="700">
                <a:solidFill>
                  <a:srgbClr val="757070"/>
                </a:solidFill>
                <a:latin typeface="Arial"/>
                <a:ea typeface="Arial"/>
                <a:cs typeface="Arial"/>
                <a:sym typeface="Arial"/>
              </a:rPr>
              <a:t>. A Phase 3, Randomized Trial Demonstrating the Improved Efficacy and Patient Acceptability of Fixed Dose Calcipotriene and Betamethasone Dipropionate Cream. J Drugs Dermatol. 2021;20(4):420-425.</a:t>
            </a:r>
            <a:endParaRPr sz="1400">
              <a:solidFill>
                <a:srgbClr val="757070"/>
              </a:solidFill>
              <a:latin typeface="Arial"/>
              <a:ea typeface="Arial"/>
              <a:cs typeface="Arial"/>
              <a:sym typeface="Arial"/>
            </a:endParaRPr>
          </a:p>
        </p:txBody>
      </p:sp>
      <p:sp>
        <p:nvSpPr>
          <p:cNvPr id="1268" name="Google Shape;1268;p53"/>
          <p:cNvSpPr/>
          <p:nvPr/>
        </p:nvSpPr>
        <p:spPr>
          <a:xfrm>
            <a:off x="1354090" y="2067653"/>
            <a:ext cx="1754073" cy="3695087"/>
          </a:xfrm>
          <a:prstGeom prst="roundRect">
            <a:avLst>
              <a:gd name="adj" fmla="val 16667"/>
            </a:avLst>
          </a:prstGeom>
          <a:solidFill>
            <a:srgbClr val="FFFFFF"/>
          </a:solidFill>
          <a:ln w="22225" cap="flat" cmpd="sng">
            <a:solidFill>
              <a:srgbClr val="FFC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98695"/>
              </a:solidFill>
              <a:latin typeface="Calibri"/>
              <a:ea typeface="Calibri"/>
              <a:cs typeface="Calibri"/>
              <a:sym typeface="Calibri"/>
            </a:endParaRPr>
          </a:p>
        </p:txBody>
      </p:sp>
      <p:sp>
        <p:nvSpPr>
          <p:cNvPr id="1269" name="Google Shape;1269;p53"/>
          <p:cNvSpPr/>
          <p:nvPr/>
        </p:nvSpPr>
        <p:spPr>
          <a:xfrm>
            <a:off x="3246390" y="2067653"/>
            <a:ext cx="1770357" cy="3695087"/>
          </a:xfrm>
          <a:prstGeom prst="roundRect">
            <a:avLst>
              <a:gd name="adj" fmla="val 16667"/>
            </a:avLst>
          </a:prstGeom>
          <a:solidFill>
            <a:srgbClr val="FFFFFF"/>
          </a:solidFill>
          <a:ln w="22225" cap="flat" cmpd="sng">
            <a:solidFill>
              <a:srgbClr val="1F6B87"/>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98695"/>
              </a:solidFill>
              <a:latin typeface="Calibri"/>
              <a:ea typeface="Calibri"/>
              <a:cs typeface="Calibri"/>
              <a:sym typeface="Calibri"/>
            </a:endParaRPr>
          </a:p>
        </p:txBody>
      </p:sp>
      <p:grpSp>
        <p:nvGrpSpPr>
          <p:cNvPr id="1270" name="Google Shape;1270;p53"/>
          <p:cNvGrpSpPr/>
          <p:nvPr/>
        </p:nvGrpSpPr>
        <p:grpSpPr>
          <a:xfrm>
            <a:off x="1370158" y="1897226"/>
            <a:ext cx="3544363" cy="3900029"/>
            <a:chOff x="5062591" y="1416884"/>
            <a:chExt cx="4056436" cy="4463488"/>
          </a:xfrm>
        </p:grpSpPr>
        <p:pic>
          <p:nvPicPr>
            <p:cNvPr id="1271" name="Google Shape;1271;p53" descr="Un dibujo de una persona&#10;&#10;Descripción generada automáticamente con confianza media"/>
            <p:cNvPicPr preferRelativeResize="0"/>
            <p:nvPr/>
          </p:nvPicPr>
          <p:blipFill rotWithShape="1">
            <a:blip r:embed="rId8">
              <a:alphaModFix/>
            </a:blip>
            <a:srcRect/>
            <a:stretch/>
          </p:blipFill>
          <p:spPr>
            <a:xfrm>
              <a:off x="7227905" y="1850234"/>
              <a:ext cx="1891122" cy="3389949"/>
            </a:xfrm>
            <a:prstGeom prst="rect">
              <a:avLst/>
            </a:prstGeom>
            <a:noFill/>
            <a:ln>
              <a:noFill/>
            </a:ln>
          </p:spPr>
        </p:pic>
        <p:sp>
          <p:nvSpPr>
            <p:cNvPr id="1272" name="Google Shape;1272;p53"/>
            <p:cNvSpPr txBox="1"/>
            <p:nvPr/>
          </p:nvSpPr>
          <p:spPr>
            <a:xfrm>
              <a:off x="7352785" y="5070260"/>
              <a:ext cx="1640361" cy="810112"/>
            </a:xfrm>
            <a:prstGeom prst="rect">
              <a:avLst/>
            </a:prstGeom>
            <a:noFill/>
            <a:ln>
              <a:noFill/>
            </a:ln>
          </p:spPr>
          <p:txBody>
            <a:bodyPr spcFirstLastPara="1" wrap="square" lIns="91425" tIns="45700" rIns="91425" bIns="45700" anchor="t" anchorCtr="0">
              <a:spAutoFit/>
            </a:bodyPr>
            <a:lstStyle/>
            <a:p>
              <a:pPr marL="14288" marR="0" lvl="0" indent="0" algn="ctr" rtl="0">
                <a:lnSpc>
                  <a:spcPct val="200000"/>
                </a:lnSpc>
                <a:spcBef>
                  <a:spcPts val="0"/>
                </a:spcBef>
                <a:spcAft>
                  <a:spcPts val="0"/>
                </a:spcAft>
                <a:buClr>
                  <a:srgbClr val="000000"/>
                </a:buClr>
                <a:buSzPts val="2000"/>
                <a:buFont typeface="Arial"/>
                <a:buNone/>
              </a:pPr>
              <a:r>
                <a:rPr lang="es-ES" sz="2000" b="1">
                  <a:solidFill>
                    <a:srgbClr val="156082"/>
                  </a:solidFill>
                  <a:latin typeface="Arial"/>
                  <a:ea typeface="Arial"/>
                  <a:cs typeface="Arial"/>
                  <a:sym typeface="Arial"/>
                </a:rPr>
                <a:t>+ agua</a:t>
              </a:r>
              <a:endParaRPr sz="1400" b="1">
                <a:solidFill>
                  <a:srgbClr val="156082"/>
                </a:solidFill>
                <a:latin typeface="Arial"/>
                <a:ea typeface="Arial"/>
                <a:cs typeface="Arial"/>
                <a:sym typeface="Arial"/>
              </a:endParaRPr>
            </a:p>
          </p:txBody>
        </p:sp>
        <p:pic>
          <p:nvPicPr>
            <p:cNvPr id="1273" name="Google Shape;1273;p53" descr="Un dibujo de una persona&#10;&#10;Descripción generada automáticamente con confianza baja"/>
            <p:cNvPicPr preferRelativeResize="0"/>
            <p:nvPr/>
          </p:nvPicPr>
          <p:blipFill rotWithShape="1">
            <a:blip r:embed="rId9">
              <a:alphaModFix/>
            </a:blip>
            <a:srcRect/>
            <a:stretch/>
          </p:blipFill>
          <p:spPr>
            <a:xfrm>
              <a:off x="5133041" y="2190936"/>
              <a:ext cx="1823085" cy="3501621"/>
            </a:xfrm>
            <a:prstGeom prst="rect">
              <a:avLst/>
            </a:prstGeom>
            <a:noFill/>
            <a:ln>
              <a:noFill/>
            </a:ln>
          </p:spPr>
        </p:pic>
        <p:sp>
          <p:nvSpPr>
            <p:cNvPr id="1274" name="Google Shape;1274;p53"/>
            <p:cNvSpPr txBox="1"/>
            <p:nvPr/>
          </p:nvSpPr>
          <p:spPr>
            <a:xfrm>
              <a:off x="5062591" y="5070260"/>
              <a:ext cx="1640362" cy="810112"/>
            </a:xfrm>
            <a:prstGeom prst="rect">
              <a:avLst/>
            </a:prstGeom>
            <a:noFill/>
            <a:ln>
              <a:noFill/>
            </a:ln>
          </p:spPr>
          <p:txBody>
            <a:bodyPr spcFirstLastPara="1" wrap="square" lIns="91425" tIns="45700" rIns="91425" bIns="45700" anchor="ctr" anchorCtr="0">
              <a:spAutoFit/>
            </a:bodyPr>
            <a:lstStyle/>
            <a:p>
              <a:pPr marL="14288" marR="0" lvl="0" indent="0" algn="ctr" rtl="0">
                <a:lnSpc>
                  <a:spcPct val="200000"/>
                </a:lnSpc>
                <a:spcBef>
                  <a:spcPts val="0"/>
                </a:spcBef>
                <a:spcAft>
                  <a:spcPts val="0"/>
                </a:spcAft>
                <a:buClr>
                  <a:srgbClr val="000000"/>
                </a:buClr>
                <a:buSzPts val="2000"/>
                <a:buFont typeface="Arial"/>
                <a:buNone/>
              </a:pPr>
              <a:r>
                <a:rPr lang="es-ES" sz="2000">
                  <a:solidFill>
                    <a:srgbClr val="E3AE17"/>
                  </a:solidFill>
                  <a:latin typeface="Arial"/>
                  <a:ea typeface="Arial"/>
                  <a:cs typeface="Arial"/>
                  <a:sym typeface="Arial"/>
                </a:rPr>
                <a:t>- grasa</a:t>
              </a:r>
              <a:endParaRPr sz="1400">
                <a:solidFill>
                  <a:srgbClr val="E3AE17"/>
                </a:solidFill>
                <a:latin typeface="Arial"/>
                <a:ea typeface="Arial"/>
                <a:cs typeface="Arial"/>
                <a:sym typeface="Arial"/>
              </a:endParaRPr>
            </a:p>
          </p:txBody>
        </p:sp>
        <p:sp>
          <p:nvSpPr>
            <p:cNvPr id="1275" name="Google Shape;1275;p53"/>
            <p:cNvSpPr txBox="1"/>
            <p:nvPr/>
          </p:nvSpPr>
          <p:spPr>
            <a:xfrm>
              <a:off x="7268933" y="1445178"/>
              <a:ext cx="1640362" cy="810112"/>
            </a:xfrm>
            <a:prstGeom prst="rect">
              <a:avLst/>
            </a:prstGeom>
            <a:noFill/>
            <a:ln>
              <a:noFill/>
            </a:ln>
          </p:spPr>
          <p:txBody>
            <a:bodyPr spcFirstLastPara="1" wrap="square" lIns="91425" tIns="45700" rIns="91425" bIns="45700" anchor="t" anchorCtr="0">
              <a:spAutoFit/>
            </a:bodyPr>
            <a:lstStyle/>
            <a:p>
              <a:pPr marL="14288" marR="0" lvl="0" indent="0" algn="ctr" rtl="0">
                <a:lnSpc>
                  <a:spcPct val="200000"/>
                </a:lnSpc>
                <a:spcBef>
                  <a:spcPts val="0"/>
                </a:spcBef>
                <a:spcAft>
                  <a:spcPts val="0"/>
                </a:spcAft>
                <a:buClr>
                  <a:srgbClr val="000000"/>
                </a:buClr>
                <a:buSzPts val="2000"/>
                <a:buFont typeface="Arial"/>
                <a:buNone/>
              </a:pPr>
              <a:r>
                <a:rPr lang="es-ES" sz="2000">
                  <a:solidFill>
                    <a:srgbClr val="156082"/>
                  </a:solidFill>
                  <a:latin typeface="Arial"/>
                  <a:ea typeface="Arial"/>
                  <a:cs typeface="Arial"/>
                  <a:sym typeface="Arial"/>
                </a:rPr>
                <a:t>- agua</a:t>
              </a:r>
              <a:endParaRPr sz="1400">
                <a:solidFill>
                  <a:srgbClr val="156082"/>
                </a:solidFill>
                <a:latin typeface="Arial"/>
                <a:ea typeface="Arial"/>
                <a:cs typeface="Arial"/>
                <a:sym typeface="Arial"/>
              </a:endParaRPr>
            </a:p>
          </p:txBody>
        </p:sp>
        <p:sp>
          <p:nvSpPr>
            <p:cNvPr id="1276" name="Google Shape;1276;p53"/>
            <p:cNvSpPr txBox="1"/>
            <p:nvPr/>
          </p:nvSpPr>
          <p:spPr>
            <a:xfrm>
              <a:off x="5133041" y="1416884"/>
              <a:ext cx="1640361" cy="810112"/>
            </a:xfrm>
            <a:prstGeom prst="rect">
              <a:avLst/>
            </a:prstGeom>
            <a:noFill/>
            <a:ln>
              <a:noFill/>
            </a:ln>
          </p:spPr>
          <p:txBody>
            <a:bodyPr spcFirstLastPara="1" wrap="square" lIns="91425" tIns="45700" rIns="91425" bIns="45700" anchor="ctr" anchorCtr="0">
              <a:spAutoFit/>
            </a:bodyPr>
            <a:lstStyle/>
            <a:p>
              <a:pPr marL="14288" marR="0" lvl="0" indent="0" algn="ctr" rtl="0">
                <a:lnSpc>
                  <a:spcPct val="200000"/>
                </a:lnSpc>
                <a:spcBef>
                  <a:spcPts val="0"/>
                </a:spcBef>
                <a:spcAft>
                  <a:spcPts val="0"/>
                </a:spcAft>
                <a:buClr>
                  <a:srgbClr val="000000"/>
                </a:buClr>
                <a:buSzPts val="2000"/>
                <a:buFont typeface="Arial"/>
                <a:buNone/>
              </a:pPr>
              <a:r>
                <a:rPr lang="es-ES" sz="2000" b="1">
                  <a:solidFill>
                    <a:srgbClr val="E3AE17"/>
                  </a:solidFill>
                  <a:latin typeface="Arial"/>
                  <a:ea typeface="Arial"/>
                  <a:cs typeface="Arial"/>
                  <a:sym typeface="Arial"/>
                </a:rPr>
                <a:t>+ grasa</a:t>
              </a:r>
              <a:endParaRPr sz="1400" b="1">
                <a:solidFill>
                  <a:srgbClr val="E3AE17"/>
                </a:solidFill>
                <a:latin typeface="Arial"/>
                <a:ea typeface="Arial"/>
                <a:cs typeface="Arial"/>
                <a:sym typeface="Arial"/>
              </a:endParaRPr>
            </a:p>
          </p:txBody>
        </p:sp>
      </p:grpSp>
      <p:pic>
        <p:nvPicPr>
          <p:cNvPr id="1277" name="Google Shape;1277;p53"/>
          <p:cNvPicPr preferRelativeResize="0"/>
          <p:nvPr/>
        </p:nvPicPr>
        <p:blipFill rotWithShape="1">
          <a:blip r:embed="rId10">
            <a:alphaModFix/>
          </a:blip>
          <a:srcRect/>
          <a:stretch/>
        </p:blipFill>
        <p:spPr>
          <a:xfrm>
            <a:off x="7858702" y="4925401"/>
            <a:ext cx="2001085" cy="782963"/>
          </a:xfrm>
          <a:prstGeom prst="rect">
            <a:avLst/>
          </a:prstGeom>
          <a:noFill/>
          <a:ln>
            <a:noFill/>
          </a:ln>
        </p:spPr>
      </p:pic>
      <p:pic>
        <p:nvPicPr>
          <p:cNvPr id="1278" name="Google Shape;1278;p53"/>
          <p:cNvPicPr preferRelativeResize="0"/>
          <p:nvPr/>
        </p:nvPicPr>
        <p:blipFill rotWithShape="1">
          <a:blip r:embed="rId11">
            <a:alphaModFix/>
          </a:blip>
          <a:srcRect l="60363" t="24577" b="14226"/>
          <a:stretch/>
        </p:blipFill>
        <p:spPr>
          <a:xfrm>
            <a:off x="9859787" y="5089408"/>
            <a:ext cx="1218186" cy="543741"/>
          </a:xfrm>
          <a:prstGeom prst="rect">
            <a:avLst/>
          </a:prstGeom>
          <a:noFill/>
          <a:ln>
            <a:noFill/>
          </a:ln>
        </p:spPr>
      </p:pic>
      <p:sp>
        <p:nvSpPr>
          <p:cNvPr id="1279" name="Google Shape;1279;p53"/>
          <p:cNvSpPr txBox="1"/>
          <p:nvPr/>
        </p:nvSpPr>
        <p:spPr>
          <a:xfrm>
            <a:off x="6929645" y="4103357"/>
            <a:ext cx="485285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a:buNone/>
            </a:pPr>
            <a:r>
              <a:rPr lang="es-ES" sz="2000" b="1">
                <a:solidFill>
                  <a:srgbClr val="156082"/>
                </a:solidFill>
                <a:latin typeface="Arial"/>
                <a:ea typeface="Arial"/>
                <a:cs typeface="Arial"/>
                <a:sym typeface="Arial"/>
              </a:rPr>
              <a:t>Wynzora®: La primera y única formulación en crema acuosa</a:t>
            </a:r>
            <a:r>
              <a:rPr lang="es-ES" sz="2000" b="1" baseline="30000">
                <a:solidFill>
                  <a:srgbClr val="156082"/>
                </a:solidFill>
                <a:latin typeface="Arial"/>
                <a:ea typeface="Arial"/>
                <a:cs typeface="Arial"/>
                <a:sym typeface="Arial"/>
              </a:rPr>
              <a:t>1,2</a:t>
            </a:r>
            <a:endParaRPr sz="1400">
              <a:solidFill>
                <a:srgbClr val="000000"/>
              </a:solidFill>
              <a:latin typeface="Arial"/>
              <a:ea typeface="Arial"/>
              <a:cs typeface="Arial"/>
              <a:sym typeface="Arial"/>
            </a:endParaRPr>
          </a:p>
        </p:txBody>
      </p:sp>
      <p:sp>
        <p:nvSpPr>
          <p:cNvPr id="1280" name="Google Shape;1280;p53"/>
          <p:cNvSpPr/>
          <p:nvPr/>
        </p:nvSpPr>
        <p:spPr>
          <a:xfrm>
            <a:off x="10124821" y="4964626"/>
            <a:ext cx="831252" cy="707886"/>
          </a:xfrm>
          <a:prstGeom prst="roundRect">
            <a:avLst>
              <a:gd name="adj" fmla="val 16667"/>
            </a:avLst>
          </a:prstGeom>
          <a:noFill/>
          <a:ln w="25400" cap="flat" cmpd="sng">
            <a:solidFill>
              <a:srgbClr val="F986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sp>
        <p:nvSpPr>
          <p:cNvPr id="1281" name="Google Shape;1281;p53"/>
          <p:cNvSpPr txBox="1"/>
          <p:nvPr/>
        </p:nvSpPr>
        <p:spPr>
          <a:xfrm>
            <a:off x="855129" y="5962162"/>
            <a:ext cx="610470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900"/>
              <a:buFont typeface="Arial"/>
              <a:buNone/>
            </a:pPr>
            <a:r>
              <a:rPr lang="es-ES" sz="900" b="1">
                <a:solidFill>
                  <a:srgbClr val="595959"/>
                </a:solidFill>
                <a:latin typeface="Arial"/>
                <a:ea typeface="Arial"/>
                <a:cs typeface="Arial"/>
                <a:sym typeface="Arial"/>
              </a:rPr>
              <a:t>CAL/BDP: </a:t>
            </a:r>
            <a:r>
              <a:rPr lang="es-ES" sz="900">
                <a:solidFill>
                  <a:srgbClr val="595959"/>
                </a:solidFill>
                <a:latin typeface="Arial"/>
                <a:ea typeface="Arial"/>
                <a:cs typeface="Arial"/>
                <a:sym typeface="Arial"/>
              </a:rPr>
              <a:t>calcipotriol/betametasona dipropionato; </a:t>
            </a:r>
            <a:r>
              <a:rPr lang="es-ES" sz="900" b="1">
                <a:solidFill>
                  <a:srgbClr val="595959"/>
                </a:solidFill>
                <a:latin typeface="Arial"/>
                <a:ea typeface="Arial"/>
                <a:cs typeface="Arial"/>
                <a:sym typeface="Arial"/>
              </a:rPr>
              <a:t>PAD: </a:t>
            </a:r>
            <a:r>
              <a:rPr lang="es-ES" sz="900">
                <a:solidFill>
                  <a:srgbClr val="595959"/>
                </a:solidFill>
                <a:latin typeface="Arial"/>
                <a:ea typeface="Arial"/>
                <a:cs typeface="Arial"/>
                <a:sym typeface="Arial"/>
              </a:rPr>
              <a:t>dispersión de poliafrones.</a:t>
            </a:r>
            <a:endParaRPr sz="140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54"/>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288" name="Google Shape;1288;p54"/>
          <p:cNvSpPr txBox="1">
            <a:spLocks noGrp="1"/>
          </p:cNvSpPr>
          <p:nvPr>
            <p:ph type="title"/>
          </p:nvPr>
        </p:nvSpPr>
        <p:spPr>
          <a:xfrm>
            <a:off x="1241776" y="883424"/>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Taller de texturas</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1289" name="Google Shape;1289;p54"/>
          <p:cNvSpPr txBox="1"/>
          <p:nvPr/>
        </p:nvSpPr>
        <p:spPr>
          <a:xfrm>
            <a:off x="786062" y="6253179"/>
            <a:ext cx="10432001" cy="338554"/>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chemeClr val="dk1"/>
              </a:buClr>
              <a:buSzPts val="800"/>
              <a:buFont typeface="Calibri"/>
              <a:buNone/>
            </a:pPr>
            <a:r>
              <a:rPr lang="es-ES" sz="800" b="0" i="0" u="none" strike="noStrike" cap="none">
                <a:solidFill>
                  <a:schemeClr val="dk1"/>
                </a:solidFill>
                <a:latin typeface="Calibri"/>
                <a:ea typeface="Calibri"/>
                <a:cs typeface="Calibri"/>
                <a:sym typeface="Calibri"/>
              </a:rPr>
              <a:t>García N, Guiró P, Galván J, Crutchley N, Praestegaard M, Iversen L, Torres T. Sensory properties analysis of a calcipotriol and betamethasone dipropionate cream vehicle formulated with an innovative PAD Technology for the treatment of plaque psoriasis on the skin and scalp. Drugs Context. 2023;12:2023-2-8.  ​</a:t>
            </a:r>
            <a:endParaRPr/>
          </a:p>
        </p:txBody>
      </p:sp>
      <p:grpSp>
        <p:nvGrpSpPr>
          <p:cNvPr id="1290" name="Google Shape;1290;p54"/>
          <p:cNvGrpSpPr/>
          <p:nvPr/>
        </p:nvGrpSpPr>
        <p:grpSpPr>
          <a:xfrm>
            <a:off x="6232191" y="2321073"/>
            <a:ext cx="5573162" cy="3327661"/>
            <a:chOff x="2111079" y="4386908"/>
            <a:chExt cx="5998542" cy="3327661"/>
          </a:xfrm>
        </p:grpSpPr>
        <p:sp>
          <p:nvSpPr>
            <p:cNvPr id="1291" name="Google Shape;1291;p54"/>
            <p:cNvSpPr/>
            <p:nvPr/>
          </p:nvSpPr>
          <p:spPr>
            <a:xfrm>
              <a:off x="2314316" y="4386908"/>
              <a:ext cx="5795305" cy="3327661"/>
            </a:xfrm>
            <a:prstGeom prst="roundRect">
              <a:avLst>
                <a:gd name="adj" fmla="val 10722"/>
              </a:avLst>
            </a:prstGeom>
            <a:gradFill>
              <a:gsLst>
                <a:gs pos="0">
                  <a:srgbClr val="DCF0F2">
                    <a:alpha val="29803"/>
                  </a:srgbClr>
                </a:gs>
                <a:gs pos="100000">
                  <a:srgbClr val="CFE6F6">
                    <a:alpha val="60000"/>
                  </a:srgbClr>
                </a:gs>
              </a:gsLst>
              <a:lin ang="0" scaled="0"/>
            </a:gradFill>
            <a:ln w="19050" cap="flat" cmpd="sng">
              <a:solidFill>
                <a:srgbClr val="A2CDE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2" name="Google Shape;1292;p54"/>
            <p:cNvSpPr txBox="1"/>
            <p:nvPr/>
          </p:nvSpPr>
          <p:spPr>
            <a:xfrm>
              <a:off x="2505690" y="4669498"/>
              <a:ext cx="5556522"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2DB8C5"/>
                </a:buClr>
                <a:buSzPts val="2000"/>
                <a:buFont typeface="Arial"/>
                <a:buNone/>
              </a:pPr>
              <a:r>
                <a:rPr lang="es-ES" sz="2000" b="0" i="0" u="none" strike="noStrike" cap="none">
                  <a:solidFill>
                    <a:srgbClr val="595959"/>
                  </a:solidFill>
                  <a:latin typeface="Calibri"/>
                  <a:ea typeface="Calibri"/>
                  <a:cs typeface="Calibri"/>
                  <a:sym typeface="Calibri"/>
                </a:rPr>
                <a:t>Y la </a:t>
              </a:r>
              <a:r>
                <a:rPr lang="es-ES" sz="2000" b="1" i="0" u="none" strike="noStrike" cap="none">
                  <a:solidFill>
                    <a:srgbClr val="73B5E4"/>
                  </a:solidFill>
                  <a:latin typeface="Calibri"/>
                  <a:ea typeface="Calibri"/>
                  <a:cs typeface="Calibri"/>
                  <a:sym typeface="Calibri"/>
                </a:rPr>
                <a:t>sensación posterior</a:t>
              </a:r>
              <a:r>
                <a:rPr lang="es-ES" sz="2000" b="0" i="0" u="none" strike="noStrike" cap="none">
                  <a:solidFill>
                    <a:srgbClr val="3F3F3F"/>
                  </a:solidFill>
                  <a:latin typeface="Calibri"/>
                  <a:ea typeface="Calibri"/>
                  <a:cs typeface="Calibri"/>
                  <a:sym typeface="Calibri"/>
                </a:rPr>
                <a:t>:</a:t>
              </a:r>
              <a:endParaRPr/>
            </a:p>
          </p:txBody>
        </p:sp>
        <p:grpSp>
          <p:nvGrpSpPr>
            <p:cNvPr id="1293" name="Google Shape;1293;p54"/>
            <p:cNvGrpSpPr/>
            <p:nvPr/>
          </p:nvGrpSpPr>
          <p:grpSpPr>
            <a:xfrm>
              <a:off x="2111079" y="5551385"/>
              <a:ext cx="5998542" cy="1216476"/>
              <a:chOff x="2005783" y="5541760"/>
              <a:chExt cx="5998542" cy="1216476"/>
            </a:xfrm>
          </p:grpSpPr>
          <p:grpSp>
            <p:nvGrpSpPr>
              <p:cNvPr id="1294" name="Google Shape;1294;p54"/>
              <p:cNvGrpSpPr/>
              <p:nvPr/>
            </p:nvGrpSpPr>
            <p:grpSpPr>
              <a:xfrm>
                <a:off x="2005783" y="5555236"/>
                <a:ext cx="2155251" cy="1203000"/>
                <a:chOff x="2005783" y="5555236"/>
                <a:chExt cx="2155251" cy="1203000"/>
              </a:xfrm>
            </p:grpSpPr>
            <p:sp>
              <p:nvSpPr>
                <p:cNvPr id="1295" name="Google Shape;1295;p54"/>
                <p:cNvSpPr txBox="1"/>
                <p:nvPr/>
              </p:nvSpPr>
              <p:spPr>
                <a:xfrm>
                  <a:off x="2005783" y="6419682"/>
                  <a:ext cx="2155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DB8C5"/>
                    </a:buClr>
                    <a:buSzPts val="1600"/>
                    <a:buFont typeface="Calibri"/>
                    <a:buNone/>
                  </a:pPr>
                  <a:r>
                    <a:rPr lang="es-ES" sz="1600" b="1" i="0" u="none" strike="noStrike" cap="none">
                      <a:solidFill>
                        <a:srgbClr val="7F7F7F"/>
                      </a:solidFill>
                      <a:latin typeface="Calibri"/>
                      <a:ea typeface="Calibri"/>
                      <a:cs typeface="Calibri"/>
                      <a:sym typeface="Calibri"/>
                    </a:rPr>
                    <a:t>Poco brillo</a:t>
                  </a:r>
                  <a:endParaRPr/>
                </a:p>
              </p:txBody>
            </p:sp>
            <p:pic>
              <p:nvPicPr>
                <p:cNvPr id="1296" name="Google Shape;1296;p54" descr="Dibujo con letras&#10;&#10;Descripción generada automáticamente con confianza baja"/>
                <p:cNvPicPr preferRelativeResize="0"/>
                <p:nvPr/>
              </p:nvPicPr>
              <p:blipFill rotWithShape="1">
                <a:blip r:embed="rId4">
                  <a:alphaModFix/>
                </a:blip>
                <a:srcRect/>
                <a:stretch/>
              </p:blipFill>
              <p:spPr>
                <a:xfrm>
                  <a:off x="2884749" y="5555236"/>
                  <a:ext cx="397315" cy="725675"/>
                </a:xfrm>
                <a:prstGeom prst="rect">
                  <a:avLst/>
                </a:prstGeom>
                <a:noFill/>
                <a:ln>
                  <a:noFill/>
                </a:ln>
              </p:spPr>
            </p:pic>
          </p:grpSp>
          <p:grpSp>
            <p:nvGrpSpPr>
              <p:cNvPr id="1297" name="Google Shape;1297;p54"/>
              <p:cNvGrpSpPr/>
              <p:nvPr/>
            </p:nvGrpSpPr>
            <p:grpSpPr>
              <a:xfrm>
                <a:off x="6365759" y="5541760"/>
                <a:ext cx="1638566" cy="1201088"/>
                <a:chOff x="6105876" y="5541760"/>
                <a:chExt cx="1638566" cy="1201088"/>
              </a:xfrm>
            </p:grpSpPr>
            <p:sp>
              <p:nvSpPr>
                <p:cNvPr id="1298" name="Google Shape;1298;p54"/>
                <p:cNvSpPr txBox="1"/>
                <p:nvPr/>
              </p:nvSpPr>
              <p:spPr>
                <a:xfrm>
                  <a:off x="6105876" y="6407092"/>
                  <a:ext cx="1638566" cy="3357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DB8C5"/>
                    </a:buClr>
                    <a:buSzPts val="1600"/>
                    <a:buFont typeface="Calibri"/>
                    <a:buNone/>
                  </a:pPr>
                  <a:r>
                    <a:rPr lang="es-ES" sz="1600" b="1" i="0" u="none" strike="noStrike" cap="none">
                      <a:solidFill>
                        <a:srgbClr val="7F7F7F"/>
                      </a:solidFill>
                      <a:latin typeface="Calibri"/>
                      <a:ea typeface="Calibri"/>
                      <a:cs typeface="Calibri"/>
                      <a:sym typeface="Calibri"/>
                    </a:rPr>
                    <a:t>Bajo residuo</a:t>
                  </a:r>
                  <a:endParaRPr/>
                </a:p>
              </p:txBody>
            </p:sp>
            <p:pic>
              <p:nvPicPr>
                <p:cNvPr id="1299" name="Google Shape;1299;p54" descr="Dibujo en blanco y negro&#10;&#10;Descripción generada automáticamente con confianza baja"/>
                <p:cNvPicPr preferRelativeResize="0"/>
                <p:nvPr/>
              </p:nvPicPr>
              <p:blipFill rotWithShape="1">
                <a:blip r:embed="rId5">
                  <a:alphaModFix/>
                </a:blip>
                <a:srcRect/>
                <a:stretch/>
              </p:blipFill>
              <p:spPr>
                <a:xfrm>
                  <a:off x="6726502" y="5541760"/>
                  <a:ext cx="397315" cy="737871"/>
                </a:xfrm>
                <a:prstGeom prst="rect">
                  <a:avLst/>
                </a:prstGeom>
                <a:noFill/>
                <a:ln>
                  <a:noFill/>
                </a:ln>
              </p:spPr>
            </p:pic>
          </p:grpSp>
          <p:grpSp>
            <p:nvGrpSpPr>
              <p:cNvPr id="1300" name="Google Shape;1300;p54"/>
              <p:cNvGrpSpPr/>
              <p:nvPr/>
            </p:nvGrpSpPr>
            <p:grpSpPr>
              <a:xfrm>
                <a:off x="4362185" y="5554289"/>
                <a:ext cx="1802423" cy="1188559"/>
                <a:chOff x="4170202" y="5554289"/>
                <a:chExt cx="1802423" cy="1188559"/>
              </a:xfrm>
            </p:grpSpPr>
            <p:sp>
              <p:nvSpPr>
                <p:cNvPr id="1301" name="Google Shape;1301;p54"/>
                <p:cNvSpPr txBox="1"/>
                <p:nvPr/>
              </p:nvSpPr>
              <p:spPr>
                <a:xfrm>
                  <a:off x="4170202" y="6407092"/>
                  <a:ext cx="1802423" cy="3357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DB8C5"/>
                    </a:buClr>
                    <a:buSzPts val="1600"/>
                    <a:buFont typeface="Calibri"/>
                    <a:buNone/>
                  </a:pPr>
                  <a:r>
                    <a:rPr lang="es-ES" sz="1600" b="1" i="0" u="none" strike="noStrike" cap="none">
                      <a:solidFill>
                        <a:srgbClr val="7F7F7F"/>
                      </a:solidFill>
                      <a:latin typeface="Calibri"/>
                      <a:ea typeface="Calibri"/>
                      <a:cs typeface="Calibri"/>
                      <a:sym typeface="Calibri"/>
                    </a:rPr>
                    <a:t>Baja adhesividad</a:t>
                  </a:r>
                  <a:endParaRPr/>
                </a:p>
              </p:txBody>
            </p:sp>
            <p:pic>
              <p:nvPicPr>
                <p:cNvPr id="1302" name="Google Shape;1302;p54" descr="Icono&#10;&#10;Descripción generada automáticamente"/>
                <p:cNvPicPr preferRelativeResize="0"/>
                <p:nvPr/>
              </p:nvPicPr>
              <p:blipFill rotWithShape="1">
                <a:blip r:embed="rId6">
                  <a:alphaModFix/>
                </a:blip>
                <a:srcRect/>
                <a:stretch/>
              </p:blipFill>
              <p:spPr>
                <a:xfrm>
                  <a:off x="4708147" y="5554289"/>
                  <a:ext cx="726532" cy="726532"/>
                </a:xfrm>
                <a:prstGeom prst="rect">
                  <a:avLst/>
                </a:prstGeom>
                <a:noFill/>
                <a:ln>
                  <a:noFill/>
                </a:ln>
              </p:spPr>
            </p:pic>
          </p:grpSp>
        </p:grpSp>
      </p:grpSp>
      <p:grpSp>
        <p:nvGrpSpPr>
          <p:cNvPr id="1303" name="Google Shape;1303;p54"/>
          <p:cNvGrpSpPr/>
          <p:nvPr/>
        </p:nvGrpSpPr>
        <p:grpSpPr>
          <a:xfrm>
            <a:off x="823966" y="2321073"/>
            <a:ext cx="5861700" cy="3327661"/>
            <a:chOff x="918640" y="2280879"/>
            <a:chExt cx="5851389" cy="3327661"/>
          </a:xfrm>
        </p:grpSpPr>
        <p:grpSp>
          <p:nvGrpSpPr>
            <p:cNvPr id="1304" name="Google Shape;1304;p54"/>
            <p:cNvGrpSpPr/>
            <p:nvPr/>
          </p:nvGrpSpPr>
          <p:grpSpPr>
            <a:xfrm>
              <a:off x="918640" y="2280879"/>
              <a:ext cx="5652429" cy="3327661"/>
              <a:chOff x="2344387" y="1049117"/>
              <a:chExt cx="6041134" cy="3327661"/>
            </a:xfrm>
          </p:grpSpPr>
          <p:sp>
            <p:nvSpPr>
              <p:cNvPr id="1305" name="Google Shape;1305;p54"/>
              <p:cNvSpPr/>
              <p:nvPr/>
            </p:nvSpPr>
            <p:spPr>
              <a:xfrm>
                <a:off x="2422664" y="1049117"/>
                <a:ext cx="5592555" cy="3327661"/>
              </a:xfrm>
              <a:prstGeom prst="roundRect">
                <a:avLst>
                  <a:gd name="adj" fmla="val 10722"/>
                </a:avLst>
              </a:prstGeom>
              <a:gradFill>
                <a:gsLst>
                  <a:gs pos="0">
                    <a:srgbClr val="DCF0F2">
                      <a:alpha val="29803"/>
                    </a:srgbClr>
                  </a:gs>
                  <a:gs pos="100000">
                    <a:srgbClr val="CFE6F6">
                      <a:alpha val="60000"/>
                    </a:srgbClr>
                  </a:gs>
                </a:gsLst>
                <a:lin ang="2700000" scaled="0"/>
              </a:gradFill>
              <a:ln w="19050" cap="flat" cmpd="sng">
                <a:solidFill>
                  <a:srgbClr val="A2CDE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306" name="Google Shape;1306;p54"/>
              <p:cNvGrpSpPr/>
              <p:nvPr/>
            </p:nvGrpSpPr>
            <p:grpSpPr>
              <a:xfrm>
                <a:off x="2634426" y="2169143"/>
                <a:ext cx="5234410" cy="1383201"/>
                <a:chOff x="2301049" y="2169143"/>
                <a:chExt cx="5234410" cy="1383201"/>
              </a:xfrm>
            </p:grpSpPr>
            <p:grpSp>
              <p:nvGrpSpPr>
                <p:cNvPr id="1307" name="Google Shape;1307;p54"/>
                <p:cNvGrpSpPr/>
                <p:nvPr/>
              </p:nvGrpSpPr>
              <p:grpSpPr>
                <a:xfrm>
                  <a:off x="4401278" y="2187411"/>
                  <a:ext cx="1343491" cy="1364933"/>
                  <a:chOff x="4401278" y="2283664"/>
                  <a:chExt cx="1343491" cy="1364933"/>
                </a:xfrm>
              </p:grpSpPr>
              <p:pic>
                <p:nvPicPr>
                  <p:cNvPr id="1308" name="Google Shape;1308;p54"/>
                  <p:cNvPicPr preferRelativeResize="0"/>
                  <p:nvPr/>
                </p:nvPicPr>
                <p:blipFill rotWithShape="1">
                  <a:blip r:embed="rId7">
                    <a:alphaModFix/>
                  </a:blip>
                  <a:srcRect/>
                  <a:stretch/>
                </p:blipFill>
                <p:spPr>
                  <a:xfrm>
                    <a:off x="4825047" y="2283664"/>
                    <a:ext cx="495950" cy="660484"/>
                  </a:xfrm>
                  <a:prstGeom prst="rect">
                    <a:avLst/>
                  </a:prstGeom>
                  <a:noFill/>
                  <a:ln>
                    <a:noFill/>
                  </a:ln>
                </p:spPr>
              </p:pic>
              <p:sp>
                <p:nvSpPr>
                  <p:cNvPr id="1309" name="Google Shape;1309;p54"/>
                  <p:cNvSpPr txBox="1"/>
                  <p:nvPr/>
                </p:nvSpPr>
                <p:spPr>
                  <a:xfrm>
                    <a:off x="4401278" y="3113066"/>
                    <a:ext cx="1343491"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2DB8C5"/>
                      </a:buClr>
                      <a:buSzPts val="1600"/>
                      <a:buFont typeface="Calibri"/>
                      <a:buNone/>
                    </a:pPr>
                    <a:r>
                      <a:rPr lang="es-ES" sz="1600" b="1" i="0" u="none" strike="noStrike" cap="none">
                        <a:solidFill>
                          <a:srgbClr val="7F7F7F"/>
                        </a:solidFill>
                        <a:latin typeface="Calibri"/>
                        <a:ea typeface="Calibri"/>
                        <a:cs typeface="Calibri"/>
                        <a:sym typeface="Calibri"/>
                      </a:rPr>
                      <a:t>Buena untabilidad</a:t>
                    </a:r>
                    <a:endParaRPr/>
                  </a:p>
                </p:txBody>
              </p:sp>
            </p:grpSp>
            <p:grpSp>
              <p:nvGrpSpPr>
                <p:cNvPr id="1310" name="Google Shape;1310;p54"/>
                <p:cNvGrpSpPr/>
                <p:nvPr/>
              </p:nvGrpSpPr>
              <p:grpSpPr>
                <a:xfrm>
                  <a:off x="6494725" y="2169143"/>
                  <a:ext cx="1040734" cy="1372287"/>
                  <a:chOff x="6608252" y="2265396"/>
                  <a:chExt cx="1040734" cy="1372287"/>
                </a:xfrm>
              </p:grpSpPr>
              <p:sp>
                <p:nvSpPr>
                  <p:cNvPr id="1311" name="Google Shape;1311;p54"/>
                  <p:cNvSpPr txBox="1"/>
                  <p:nvPr/>
                </p:nvSpPr>
                <p:spPr>
                  <a:xfrm>
                    <a:off x="6608252" y="3102152"/>
                    <a:ext cx="1040734"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2DB8C5"/>
                      </a:buClr>
                      <a:buSzPts val="1600"/>
                      <a:buFont typeface="Calibri"/>
                      <a:buNone/>
                    </a:pPr>
                    <a:r>
                      <a:rPr lang="es-ES" sz="1600" b="1" i="0" u="none" strike="noStrike" cap="none">
                        <a:solidFill>
                          <a:srgbClr val="7F7F7F"/>
                        </a:solidFill>
                        <a:latin typeface="Calibri"/>
                        <a:ea typeface="Calibri"/>
                        <a:cs typeface="Calibri"/>
                        <a:sym typeface="Calibri"/>
                      </a:rPr>
                      <a:t>Poco graso</a:t>
                    </a:r>
                    <a:endParaRPr/>
                  </a:p>
                </p:txBody>
              </p:sp>
              <p:pic>
                <p:nvPicPr>
                  <p:cNvPr id="1312" name="Google Shape;1312;p54" descr="Dibujo de un perro&#10;&#10;Descripción generada automáticamente con confianza media"/>
                  <p:cNvPicPr preferRelativeResize="0"/>
                  <p:nvPr/>
                </p:nvPicPr>
                <p:blipFill rotWithShape="1">
                  <a:blip r:embed="rId8">
                    <a:alphaModFix/>
                  </a:blip>
                  <a:srcRect/>
                  <a:stretch/>
                </p:blipFill>
                <p:spPr>
                  <a:xfrm>
                    <a:off x="6777435" y="2265396"/>
                    <a:ext cx="702368" cy="653434"/>
                  </a:xfrm>
                  <a:prstGeom prst="rect">
                    <a:avLst/>
                  </a:prstGeom>
                  <a:noFill/>
                  <a:ln>
                    <a:noFill/>
                  </a:ln>
                </p:spPr>
              </p:pic>
            </p:grpSp>
            <p:grpSp>
              <p:nvGrpSpPr>
                <p:cNvPr id="1313" name="Google Shape;1313;p54"/>
                <p:cNvGrpSpPr/>
                <p:nvPr/>
              </p:nvGrpSpPr>
              <p:grpSpPr>
                <a:xfrm>
                  <a:off x="2301049" y="2187411"/>
                  <a:ext cx="1659808" cy="1364933"/>
                  <a:chOff x="2450249" y="2283664"/>
                  <a:chExt cx="1659808" cy="1364933"/>
                </a:xfrm>
              </p:grpSpPr>
              <p:sp>
                <p:nvSpPr>
                  <p:cNvPr id="1314" name="Google Shape;1314;p54"/>
                  <p:cNvSpPr txBox="1"/>
                  <p:nvPr/>
                </p:nvSpPr>
                <p:spPr>
                  <a:xfrm>
                    <a:off x="2450249" y="3113066"/>
                    <a:ext cx="1659808"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2DB8C5"/>
                      </a:buClr>
                      <a:buSzPts val="1600"/>
                      <a:buFont typeface="Calibri"/>
                      <a:buNone/>
                    </a:pPr>
                    <a:r>
                      <a:rPr lang="es-ES" sz="1600" b="1" i="0" u="none" strike="noStrike" cap="none">
                        <a:solidFill>
                          <a:srgbClr val="7F7F7F"/>
                        </a:solidFill>
                        <a:latin typeface="Calibri"/>
                        <a:ea typeface="Calibri"/>
                        <a:cs typeface="Calibri"/>
                        <a:sym typeface="Calibri"/>
                      </a:rPr>
                      <a:t>Buena sensación de humedad</a:t>
                    </a:r>
                    <a:endParaRPr/>
                  </a:p>
                </p:txBody>
              </p:sp>
              <p:pic>
                <p:nvPicPr>
                  <p:cNvPr id="1315" name="Google Shape;1315;p54" descr="Icono&#10;&#10;Descripción generada automáticamente"/>
                  <p:cNvPicPr preferRelativeResize="0"/>
                  <p:nvPr/>
                </p:nvPicPr>
                <p:blipFill rotWithShape="1">
                  <a:blip r:embed="rId9">
                    <a:alphaModFix/>
                  </a:blip>
                  <a:srcRect/>
                  <a:stretch/>
                </p:blipFill>
                <p:spPr>
                  <a:xfrm>
                    <a:off x="2928968" y="2283664"/>
                    <a:ext cx="702368" cy="660484"/>
                  </a:xfrm>
                  <a:prstGeom prst="rect">
                    <a:avLst/>
                  </a:prstGeom>
                  <a:noFill/>
                  <a:ln>
                    <a:noFill/>
                  </a:ln>
                </p:spPr>
              </p:pic>
            </p:grpSp>
          </p:grpSp>
          <p:sp>
            <p:nvSpPr>
              <p:cNvPr id="1316" name="Google Shape;1316;p54"/>
              <p:cNvSpPr txBox="1"/>
              <p:nvPr/>
            </p:nvSpPr>
            <p:spPr>
              <a:xfrm>
                <a:off x="2344387" y="1409846"/>
                <a:ext cx="6041134" cy="66396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DB8C5"/>
                  </a:buClr>
                  <a:buSzPts val="1800"/>
                  <a:buFont typeface="Arial"/>
                  <a:buNone/>
                </a:pPr>
                <a:endParaRPr sz="1800" b="0" i="0" u="none" strike="noStrike" cap="none">
                  <a:solidFill>
                    <a:srgbClr val="3F3F3F"/>
                  </a:solidFill>
                  <a:latin typeface="Calibri"/>
                  <a:ea typeface="Calibri"/>
                  <a:cs typeface="Calibri"/>
                  <a:sym typeface="Calibri"/>
                </a:endParaRPr>
              </a:p>
            </p:txBody>
          </p:sp>
        </p:grpSp>
        <p:sp>
          <p:nvSpPr>
            <p:cNvPr id="1317" name="Google Shape;1317;p54"/>
            <p:cNvSpPr txBox="1"/>
            <p:nvPr/>
          </p:nvSpPr>
          <p:spPr>
            <a:xfrm>
              <a:off x="1066264" y="2528011"/>
              <a:ext cx="5703765"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2DB8C5"/>
                </a:buClr>
                <a:buSzPts val="1800"/>
                <a:buFont typeface="Arial"/>
                <a:buNone/>
              </a:pPr>
              <a:r>
                <a:rPr lang="es-ES" sz="1800">
                  <a:solidFill>
                    <a:srgbClr val="3F3F3F"/>
                  </a:solidFill>
                  <a:latin typeface="Calibri"/>
                  <a:ea typeface="Calibri"/>
                  <a:cs typeface="Calibri"/>
                  <a:sym typeface="Calibri"/>
                </a:rPr>
                <a:t>Durante la </a:t>
              </a:r>
              <a:r>
                <a:rPr lang="es-ES" sz="2000" b="1">
                  <a:solidFill>
                    <a:srgbClr val="73B5E4"/>
                  </a:solidFill>
                  <a:latin typeface="Calibri"/>
                  <a:ea typeface="Calibri"/>
                  <a:cs typeface="Calibri"/>
                  <a:sym typeface="Calibri"/>
                </a:rPr>
                <a:t>aplicación</a:t>
              </a:r>
              <a:r>
                <a:rPr lang="es-ES" sz="1800">
                  <a:solidFill>
                    <a:srgbClr val="3F3F3F"/>
                  </a:solidFill>
                  <a:latin typeface="Calibri"/>
                  <a:ea typeface="Calibri"/>
                  <a:cs typeface="Calibri"/>
                  <a:sym typeface="Calibri"/>
                </a:rPr>
                <a:t>:</a:t>
              </a:r>
              <a:endParaRPr/>
            </a:p>
          </p:txBody>
        </p:sp>
      </p:grpSp>
      <p:sp>
        <p:nvSpPr>
          <p:cNvPr id="1318" name="Google Shape;1318;p54"/>
          <p:cNvSpPr txBox="1"/>
          <p:nvPr/>
        </p:nvSpPr>
        <p:spPr>
          <a:xfrm>
            <a:off x="1208035" y="1657313"/>
            <a:ext cx="6103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chemeClr val="dk1"/>
                </a:solidFill>
                <a:latin typeface="Montserrat"/>
                <a:ea typeface="Montserrat"/>
                <a:cs typeface="Montserrat"/>
                <a:sym typeface="Montserrat"/>
              </a:rPr>
              <a:t>Conclusiones crema PAD:</a:t>
            </a:r>
            <a:endParaRPr sz="200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0"/>
                                        </p:tgtEl>
                                        <p:attrNameLst>
                                          <p:attrName>style.visibility</p:attrName>
                                        </p:attrNameLst>
                                      </p:cBhvr>
                                      <p:to>
                                        <p:strVal val="visible"/>
                                      </p:to>
                                    </p:set>
                                    <p:animEffect transition="in" filter="fade">
                                      <p:cBhvr>
                                        <p:cTn id="7" dur="500"/>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p55"/>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325" name="Google Shape;1325;p55"/>
          <p:cNvSpPr txBox="1">
            <a:spLocks noGrp="1"/>
          </p:cNvSpPr>
          <p:nvPr>
            <p:ph type="title"/>
          </p:nvPr>
        </p:nvSpPr>
        <p:spPr>
          <a:xfrm>
            <a:off x="1241776" y="883424"/>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Taller de texturas</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grpSp>
        <p:nvGrpSpPr>
          <p:cNvPr id="1326" name="Google Shape;1326;p55"/>
          <p:cNvGrpSpPr/>
          <p:nvPr/>
        </p:nvGrpSpPr>
        <p:grpSpPr>
          <a:xfrm>
            <a:off x="4497060" y="3539547"/>
            <a:ext cx="7061323" cy="1198361"/>
            <a:chOff x="-8423417" y="2132561"/>
            <a:chExt cx="7061323" cy="1198361"/>
          </a:xfrm>
        </p:grpSpPr>
        <p:sp>
          <p:nvSpPr>
            <p:cNvPr id="1327" name="Google Shape;1327;p55"/>
            <p:cNvSpPr txBox="1"/>
            <p:nvPr/>
          </p:nvSpPr>
          <p:spPr>
            <a:xfrm>
              <a:off x="-8188448" y="2380296"/>
              <a:ext cx="190267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6986"/>
                </a:buClr>
                <a:buSzPts val="4800"/>
                <a:buFont typeface="Arial"/>
                <a:buNone/>
              </a:pPr>
              <a:r>
                <a:rPr lang="es-ES" sz="4800" b="1">
                  <a:solidFill>
                    <a:srgbClr val="006986"/>
                  </a:solidFill>
                  <a:latin typeface="Arial"/>
                  <a:ea typeface="Arial"/>
                  <a:cs typeface="Arial"/>
                  <a:sym typeface="Arial"/>
                </a:rPr>
                <a:t>27 %</a:t>
              </a:r>
              <a:endParaRPr sz="4800" b="1">
                <a:solidFill>
                  <a:srgbClr val="006986"/>
                </a:solidFill>
                <a:latin typeface="Arial"/>
                <a:ea typeface="Arial"/>
                <a:cs typeface="Arial"/>
                <a:sym typeface="Arial"/>
              </a:endParaRPr>
            </a:p>
          </p:txBody>
        </p:sp>
        <p:sp>
          <p:nvSpPr>
            <p:cNvPr id="1328" name="Google Shape;1328;p55"/>
            <p:cNvSpPr txBox="1"/>
            <p:nvPr/>
          </p:nvSpPr>
          <p:spPr>
            <a:xfrm>
              <a:off x="-8423417" y="3084701"/>
              <a:ext cx="1339779"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000"/>
                <a:buFont typeface="Arial"/>
                <a:buNone/>
              </a:pPr>
              <a:r>
                <a:rPr lang="es-ES" sz="1000">
                  <a:solidFill>
                    <a:srgbClr val="595959"/>
                  </a:solidFill>
                  <a:latin typeface="Arial"/>
                  <a:ea typeface="Arial"/>
                  <a:cs typeface="Arial"/>
                  <a:sym typeface="Arial"/>
                </a:rPr>
                <a:t>N = 1271</a:t>
              </a:r>
              <a:endParaRPr sz="1400">
                <a:solidFill>
                  <a:srgbClr val="000000"/>
                </a:solidFill>
                <a:latin typeface="Arial"/>
                <a:ea typeface="Arial"/>
                <a:cs typeface="Arial"/>
                <a:sym typeface="Arial"/>
              </a:endParaRPr>
            </a:p>
          </p:txBody>
        </p:sp>
        <p:sp>
          <p:nvSpPr>
            <p:cNvPr id="1329" name="Google Shape;1329;p55"/>
            <p:cNvSpPr txBox="1"/>
            <p:nvPr/>
          </p:nvSpPr>
          <p:spPr>
            <a:xfrm>
              <a:off x="-6566870" y="2132561"/>
              <a:ext cx="5204776"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95959"/>
                </a:buClr>
                <a:buSzPts val="1800"/>
                <a:buFont typeface="Arial"/>
                <a:buNone/>
              </a:pPr>
              <a:r>
                <a:rPr lang="es-ES" sz="1800" b="1">
                  <a:solidFill>
                    <a:srgbClr val="595959"/>
                  </a:solidFill>
                  <a:latin typeface="Arial"/>
                  <a:ea typeface="Arial"/>
                  <a:cs typeface="Arial"/>
                  <a:sym typeface="Arial"/>
                </a:rPr>
                <a:t>se adhieren a su tratamiento tópico </a:t>
              </a:r>
              <a:br>
                <a:rPr lang="es-ES" sz="1800" b="1">
                  <a:solidFill>
                    <a:srgbClr val="595959"/>
                  </a:solidFill>
                  <a:latin typeface="Arial"/>
                  <a:ea typeface="Arial"/>
                  <a:cs typeface="Arial"/>
                  <a:sym typeface="Arial"/>
                </a:rPr>
              </a:br>
              <a:r>
                <a:rPr lang="es-ES" sz="1800" b="1">
                  <a:solidFill>
                    <a:srgbClr val="595959"/>
                  </a:solidFill>
                  <a:latin typeface="Arial"/>
                  <a:ea typeface="Arial"/>
                  <a:cs typeface="Arial"/>
                  <a:sym typeface="Arial"/>
                </a:rPr>
                <a:t>para la psoriasis principalmente </a:t>
              </a:r>
              <a:r>
                <a:rPr lang="es-ES" sz="2500" b="1">
                  <a:solidFill>
                    <a:srgbClr val="1F6B87"/>
                  </a:solidFill>
                  <a:latin typeface="Arial"/>
                  <a:ea typeface="Arial"/>
                  <a:cs typeface="Arial"/>
                  <a:sym typeface="Arial"/>
                </a:rPr>
                <a:t>debido</a:t>
              </a:r>
              <a:r>
                <a:rPr lang="es-ES" sz="1800" b="1">
                  <a:solidFill>
                    <a:srgbClr val="595959"/>
                  </a:solidFill>
                  <a:latin typeface="Arial"/>
                  <a:ea typeface="Arial"/>
                  <a:cs typeface="Arial"/>
                  <a:sym typeface="Arial"/>
                </a:rPr>
                <a:t> </a:t>
              </a:r>
              <a:br>
                <a:rPr lang="es-ES" sz="1800" b="1">
                  <a:solidFill>
                    <a:srgbClr val="595959"/>
                  </a:solidFill>
                  <a:latin typeface="Arial"/>
                  <a:ea typeface="Arial"/>
                  <a:cs typeface="Arial"/>
                  <a:sym typeface="Arial"/>
                </a:rPr>
              </a:br>
              <a:r>
                <a:rPr lang="es-ES" sz="2500" b="1">
                  <a:solidFill>
                    <a:srgbClr val="1F6B87"/>
                  </a:solidFill>
                  <a:latin typeface="Arial"/>
                  <a:ea typeface="Arial"/>
                  <a:cs typeface="Arial"/>
                  <a:sym typeface="Arial"/>
                </a:rPr>
                <a:t>a</a:t>
              </a:r>
              <a:r>
                <a:rPr lang="es-ES" sz="1800" b="1">
                  <a:solidFill>
                    <a:srgbClr val="595959"/>
                  </a:solidFill>
                  <a:latin typeface="Arial"/>
                  <a:ea typeface="Arial"/>
                  <a:cs typeface="Arial"/>
                  <a:sym typeface="Arial"/>
                </a:rPr>
                <a:t> </a:t>
              </a:r>
              <a:r>
                <a:rPr lang="es-ES" sz="2500" b="1">
                  <a:solidFill>
                    <a:srgbClr val="1F6B87"/>
                  </a:solidFill>
                  <a:latin typeface="Arial"/>
                  <a:ea typeface="Arial"/>
                  <a:cs typeface="Arial"/>
                  <a:sym typeface="Arial"/>
                </a:rPr>
                <a:t>la base grasa </a:t>
              </a:r>
              <a:r>
                <a:rPr lang="es-ES" sz="1800" b="1">
                  <a:solidFill>
                    <a:srgbClr val="595959"/>
                  </a:solidFill>
                  <a:latin typeface="Arial"/>
                  <a:ea typeface="Arial"/>
                  <a:cs typeface="Arial"/>
                  <a:sym typeface="Arial"/>
                </a:rPr>
                <a:t>del producto.</a:t>
              </a:r>
              <a:r>
                <a:rPr lang="es-ES" sz="1800" b="1" baseline="30000">
                  <a:solidFill>
                    <a:srgbClr val="595959"/>
                  </a:solidFill>
                  <a:latin typeface="Arial"/>
                  <a:ea typeface="Arial"/>
                  <a:cs typeface="Arial"/>
                  <a:sym typeface="Arial"/>
                </a:rPr>
                <a:t>2</a:t>
              </a:r>
              <a:endParaRPr sz="1400">
                <a:solidFill>
                  <a:srgbClr val="000000"/>
                </a:solidFill>
                <a:latin typeface="Arial"/>
                <a:ea typeface="Arial"/>
                <a:cs typeface="Arial"/>
                <a:sym typeface="Arial"/>
              </a:endParaRPr>
            </a:p>
          </p:txBody>
        </p:sp>
        <p:sp>
          <p:nvSpPr>
            <p:cNvPr id="1330" name="Google Shape;1330;p55"/>
            <p:cNvSpPr txBox="1"/>
            <p:nvPr/>
          </p:nvSpPr>
          <p:spPr>
            <a:xfrm>
              <a:off x="-8191330" y="2155189"/>
              <a:ext cx="1524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6986"/>
                </a:buClr>
                <a:buSzPts val="2000"/>
                <a:buFont typeface="Arial"/>
                <a:buNone/>
              </a:pPr>
              <a:r>
                <a:rPr lang="es-ES" sz="2000" b="1">
                  <a:solidFill>
                    <a:srgbClr val="006986"/>
                  </a:solidFill>
                  <a:latin typeface="Arial"/>
                  <a:ea typeface="Arial"/>
                  <a:cs typeface="Arial"/>
                  <a:sym typeface="Arial"/>
                </a:rPr>
                <a:t>Solo el</a:t>
              </a:r>
              <a:endParaRPr sz="1400">
                <a:solidFill>
                  <a:srgbClr val="000000"/>
                </a:solidFill>
                <a:latin typeface="Arial"/>
                <a:ea typeface="Arial"/>
                <a:cs typeface="Arial"/>
                <a:sym typeface="Arial"/>
              </a:endParaRPr>
            </a:p>
          </p:txBody>
        </p:sp>
      </p:grpSp>
      <p:sp>
        <p:nvSpPr>
          <p:cNvPr id="1331" name="Google Shape;1331;p55"/>
          <p:cNvSpPr txBox="1"/>
          <p:nvPr/>
        </p:nvSpPr>
        <p:spPr>
          <a:xfrm>
            <a:off x="901164" y="6396335"/>
            <a:ext cx="1090488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700"/>
              <a:buFont typeface="Arial"/>
              <a:buNone/>
            </a:pPr>
            <a:r>
              <a:rPr lang="es-ES" sz="700" b="1">
                <a:solidFill>
                  <a:srgbClr val="757070"/>
                </a:solidFill>
                <a:latin typeface="Arial"/>
                <a:ea typeface="Arial"/>
                <a:cs typeface="Arial"/>
                <a:sym typeface="Arial"/>
              </a:rPr>
              <a:t>1. </a:t>
            </a:r>
            <a:r>
              <a:rPr lang="es-ES" sz="700">
                <a:solidFill>
                  <a:srgbClr val="757070"/>
                </a:solidFill>
                <a:latin typeface="Arial"/>
                <a:ea typeface="Arial"/>
                <a:cs typeface="Arial"/>
                <a:sym typeface="Arial"/>
              </a:rPr>
              <a:t>Bewley A, Page B. Maximizing patient adherence for optimal outcomes in psoriasis. J Eur Acad Dermatol Venereol. 2011;25 Suppl 4:9-14. </a:t>
            </a:r>
            <a:r>
              <a:rPr lang="es-ES" sz="700" b="1">
                <a:solidFill>
                  <a:srgbClr val="757070"/>
                </a:solidFill>
                <a:latin typeface="Arial"/>
                <a:ea typeface="Arial"/>
                <a:cs typeface="Arial"/>
                <a:sym typeface="Arial"/>
              </a:rPr>
              <a:t>2. </a:t>
            </a:r>
            <a:r>
              <a:rPr lang="es-ES" sz="700">
                <a:solidFill>
                  <a:srgbClr val="757070"/>
                </a:solidFill>
                <a:latin typeface="Arial"/>
                <a:ea typeface="Arial"/>
                <a:cs typeface="Arial"/>
                <a:sym typeface="Arial"/>
              </a:rPr>
              <a:t>Pinter A, Green LJ, Selmer J, </a:t>
            </a:r>
            <a:r>
              <a:rPr lang="es-ES" sz="700" i="1">
                <a:solidFill>
                  <a:srgbClr val="757070"/>
                </a:solidFill>
                <a:latin typeface="Arial"/>
                <a:ea typeface="Arial"/>
                <a:cs typeface="Arial"/>
                <a:sym typeface="Arial"/>
              </a:rPr>
              <a:t>et al. </a:t>
            </a:r>
            <a:r>
              <a:rPr lang="es-ES" sz="700">
                <a:solidFill>
                  <a:srgbClr val="757070"/>
                </a:solidFill>
                <a:latin typeface="Arial"/>
                <a:ea typeface="Arial"/>
                <a:cs typeface="Arial"/>
                <a:sym typeface="Arial"/>
              </a:rPr>
              <a:t>A pooled analysis of randomized, controlled, phase 3 trials investigating the efficacy and safety of a novel, fixed dose calcipotriene and betamethasone dipropionate cream for the topical treatment of plaque psoriasis. J Eur Acad Dermatol Venereol. 2022;36(2):228–36.</a:t>
            </a:r>
            <a:endParaRPr sz="1400">
              <a:solidFill>
                <a:srgbClr val="757070"/>
              </a:solidFill>
              <a:latin typeface="Arial"/>
              <a:ea typeface="Arial"/>
              <a:cs typeface="Arial"/>
              <a:sym typeface="Arial"/>
            </a:endParaRPr>
          </a:p>
        </p:txBody>
      </p:sp>
      <p:sp>
        <p:nvSpPr>
          <p:cNvPr id="1332" name="Google Shape;1332;p55"/>
          <p:cNvSpPr/>
          <p:nvPr/>
        </p:nvSpPr>
        <p:spPr>
          <a:xfrm>
            <a:off x="4699630" y="2850089"/>
            <a:ext cx="6460811" cy="363354"/>
          </a:xfrm>
          <a:prstGeom prst="roundRect">
            <a:avLst>
              <a:gd name="adj" fmla="val 16667"/>
            </a:avLst>
          </a:prstGeom>
          <a:solidFill>
            <a:srgbClr val="F9869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sp>
        <p:nvSpPr>
          <p:cNvPr id="1333" name="Google Shape;1333;p55"/>
          <p:cNvSpPr txBox="1"/>
          <p:nvPr/>
        </p:nvSpPr>
        <p:spPr>
          <a:xfrm>
            <a:off x="5291870" y="2858313"/>
            <a:ext cx="55082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FFFF"/>
              </a:buClr>
              <a:buSzPts val="1600"/>
              <a:buFont typeface="Arial"/>
              <a:buNone/>
            </a:pPr>
            <a:r>
              <a:rPr lang="es-ES" sz="1600" b="1">
                <a:solidFill>
                  <a:srgbClr val="FFFFFF"/>
                </a:solidFill>
                <a:latin typeface="Arial"/>
                <a:ea typeface="Arial"/>
                <a:cs typeface="Arial"/>
                <a:sym typeface="Arial"/>
              </a:rPr>
              <a:t>Resultado de una encuesta internacional en 2021:</a:t>
            </a:r>
            <a:endParaRPr sz="1400">
              <a:solidFill>
                <a:srgbClr val="000000"/>
              </a:solidFill>
              <a:latin typeface="Arial"/>
              <a:ea typeface="Arial"/>
              <a:cs typeface="Arial"/>
              <a:sym typeface="Arial"/>
            </a:endParaRPr>
          </a:p>
        </p:txBody>
      </p:sp>
      <p:pic>
        <p:nvPicPr>
          <p:cNvPr id="1334" name="Google Shape;1334;p55"/>
          <p:cNvPicPr preferRelativeResize="0"/>
          <p:nvPr/>
        </p:nvPicPr>
        <p:blipFill rotWithShape="1">
          <a:blip r:embed="rId4">
            <a:alphaModFix/>
          </a:blip>
          <a:srcRect/>
          <a:stretch/>
        </p:blipFill>
        <p:spPr>
          <a:xfrm>
            <a:off x="1025832" y="2312528"/>
            <a:ext cx="2638490" cy="2638490"/>
          </a:xfrm>
          <a:prstGeom prst="rect">
            <a:avLst/>
          </a:prstGeom>
          <a:noFill/>
          <a:ln>
            <a:noFill/>
          </a:ln>
        </p:spPr>
      </p:pic>
      <p:sp>
        <p:nvSpPr>
          <p:cNvPr id="1335" name="Google Shape;1335;p55"/>
          <p:cNvSpPr txBox="1"/>
          <p:nvPr/>
        </p:nvSpPr>
        <p:spPr>
          <a:xfrm>
            <a:off x="1128713" y="2690803"/>
            <a:ext cx="2514894" cy="935513"/>
          </a:xfrm>
          <a:prstGeom prst="rect">
            <a:avLst/>
          </a:prstGeom>
          <a:noFill/>
          <a:ln>
            <a:noFill/>
          </a:ln>
        </p:spPr>
        <p:txBody>
          <a:bodyPr spcFirstLastPara="1" wrap="square" lIns="0" tIns="12050" rIns="0" bIns="0" anchor="t" anchorCtr="0">
            <a:spAutoFit/>
          </a:bodyPr>
          <a:lstStyle/>
          <a:p>
            <a:pPr marL="245745" marR="238759" lvl="0" indent="0" algn="ctr" rtl="0">
              <a:spcBef>
                <a:spcPts val="0"/>
              </a:spcBef>
              <a:spcAft>
                <a:spcPts val="0"/>
              </a:spcAft>
              <a:buClr>
                <a:srgbClr val="000000"/>
              </a:buClr>
              <a:buSzPts val="6000"/>
              <a:buFont typeface="Arial"/>
              <a:buNone/>
            </a:pPr>
            <a:r>
              <a:rPr lang="es-ES" sz="6000" b="1">
                <a:solidFill>
                  <a:srgbClr val="F98695"/>
                </a:solidFill>
                <a:latin typeface="Arial"/>
                <a:ea typeface="Arial"/>
                <a:cs typeface="Arial"/>
                <a:sym typeface="Arial"/>
              </a:rPr>
              <a:t>81</a:t>
            </a:r>
            <a:r>
              <a:rPr lang="es-ES" sz="3600" b="1">
                <a:solidFill>
                  <a:srgbClr val="F98695"/>
                </a:solidFill>
                <a:latin typeface="Arial"/>
                <a:ea typeface="Arial"/>
                <a:cs typeface="Arial"/>
                <a:sym typeface="Arial"/>
              </a:rPr>
              <a:t> </a:t>
            </a:r>
            <a:r>
              <a:rPr lang="es-ES" sz="6000" b="1">
                <a:solidFill>
                  <a:srgbClr val="F98695"/>
                </a:solidFill>
                <a:latin typeface="Arial"/>
                <a:ea typeface="Arial"/>
                <a:cs typeface="Arial"/>
                <a:sym typeface="Arial"/>
              </a:rPr>
              <a:t>%</a:t>
            </a:r>
            <a:endParaRPr sz="6000">
              <a:solidFill>
                <a:srgbClr val="F98695"/>
              </a:solidFill>
              <a:latin typeface="Arial"/>
              <a:ea typeface="Arial"/>
              <a:cs typeface="Arial"/>
              <a:sym typeface="Arial"/>
            </a:endParaRPr>
          </a:p>
        </p:txBody>
      </p:sp>
      <p:sp>
        <p:nvSpPr>
          <p:cNvPr id="1336" name="Google Shape;1336;p55"/>
          <p:cNvSpPr txBox="1"/>
          <p:nvPr/>
        </p:nvSpPr>
        <p:spPr>
          <a:xfrm>
            <a:off x="962741" y="3551035"/>
            <a:ext cx="2779478" cy="997068"/>
          </a:xfrm>
          <a:prstGeom prst="rect">
            <a:avLst/>
          </a:prstGeom>
          <a:noFill/>
          <a:ln>
            <a:noFill/>
          </a:ln>
        </p:spPr>
        <p:txBody>
          <a:bodyPr spcFirstLastPara="1" wrap="square" lIns="0" tIns="12050" rIns="0" bIns="0" anchor="t" anchorCtr="0">
            <a:spAutoFit/>
          </a:bodyPr>
          <a:lstStyle/>
          <a:p>
            <a:pPr marL="0" marR="0" lvl="0" indent="0" algn="ctr" rtl="0">
              <a:spcBef>
                <a:spcPts val="0"/>
              </a:spcBef>
              <a:spcAft>
                <a:spcPts val="0"/>
              </a:spcAft>
              <a:buClr>
                <a:srgbClr val="FFFFFF"/>
              </a:buClr>
              <a:buSzPts val="1400"/>
              <a:buFont typeface="Arial"/>
              <a:buNone/>
            </a:pPr>
            <a:r>
              <a:rPr lang="es-ES" sz="1400">
                <a:solidFill>
                  <a:srgbClr val="FFFFFF"/>
                </a:solidFill>
                <a:latin typeface="Arial"/>
                <a:ea typeface="Arial"/>
                <a:cs typeface="Arial"/>
                <a:sym typeface="Arial"/>
              </a:rPr>
              <a:t>de los pacientes </a:t>
            </a:r>
            <a:br>
              <a:rPr lang="es-ES" sz="1400">
                <a:solidFill>
                  <a:srgbClr val="000000"/>
                </a:solidFill>
                <a:latin typeface="Arial"/>
                <a:ea typeface="Arial"/>
                <a:cs typeface="Arial"/>
                <a:sym typeface="Arial"/>
              </a:rPr>
            </a:br>
            <a:r>
              <a:rPr lang="es-ES" sz="1400">
                <a:solidFill>
                  <a:srgbClr val="FFFFFF"/>
                </a:solidFill>
                <a:latin typeface="Arial"/>
                <a:ea typeface="Arial"/>
                <a:cs typeface="Arial"/>
                <a:sym typeface="Arial"/>
              </a:rPr>
              <a:t>con psoriasis </a:t>
            </a:r>
            <a:r>
              <a:rPr lang="es-ES" sz="1800" b="1">
                <a:solidFill>
                  <a:srgbClr val="FFFFFF"/>
                </a:solidFill>
                <a:latin typeface="Arial"/>
                <a:ea typeface="Arial"/>
                <a:cs typeface="Arial"/>
                <a:sym typeface="Arial"/>
              </a:rPr>
              <a:t>no están satisfechos</a:t>
            </a:r>
            <a:r>
              <a:rPr lang="es-ES" sz="1400" b="1">
                <a:solidFill>
                  <a:srgbClr val="FFFFFF"/>
                </a:solidFill>
                <a:latin typeface="Arial"/>
                <a:ea typeface="Arial"/>
                <a:cs typeface="Arial"/>
                <a:sym typeface="Arial"/>
              </a:rPr>
              <a:t> </a:t>
            </a:r>
            <a:br>
              <a:rPr lang="es-ES" sz="1400" b="1">
                <a:solidFill>
                  <a:srgbClr val="000000"/>
                </a:solidFill>
                <a:latin typeface="Arial"/>
                <a:ea typeface="Arial"/>
                <a:cs typeface="Arial"/>
                <a:sym typeface="Arial"/>
              </a:rPr>
            </a:br>
            <a:r>
              <a:rPr lang="es-ES" sz="1400">
                <a:solidFill>
                  <a:srgbClr val="FFFFFF"/>
                </a:solidFill>
                <a:latin typeface="Arial"/>
                <a:ea typeface="Arial"/>
                <a:cs typeface="Arial"/>
                <a:sym typeface="Arial"/>
              </a:rPr>
              <a:t>con su tratamiento</a:t>
            </a:r>
            <a:r>
              <a:rPr lang="es-ES" sz="1400" baseline="30000">
                <a:solidFill>
                  <a:srgbClr val="FFFFFF"/>
                </a:solidFill>
                <a:latin typeface="Arial"/>
                <a:ea typeface="Arial"/>
                <a:cs typeface="Arial"/>
                <a:sym typeface="Arial"/>
              </a:rPr>
              <a:t>1</a:t>
            </a:r>
            <a:endParaRPr sz="1400" baseline="30000">
              <a:solidFill>
                <a:srgbClr val="FFFFFF"/>
              </a:solidFill>
              <a:latin typeface="Arial"/>
              <a:ea typeface="Arial"/>
              <a:cs typeface="Arial"/>
              <a:sym typeface="Arial"/>
            </a:endParaRPr>
          </a:p>
        </p:txBody>
      </p:sp>
      <p:sp>
        <p:nvSpPr>
          <p:cNvPr id="1337" name="Google Shape;1337;p55"/>
          <p:cNvSpPr txBox="1"/>
          <p:nvPr/>
        </p:nvSpPr>
        <p:spPr>
          <a:xfrm>
            <a:off x="1788872" y="4592578"/>
            <a:ext cx="104658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FFFF"/>
              </a:buClr>
              <a:buSzPts val="1000"/>
              <a:buFont typeface="Arial"/>
              <a:buNone/>
            </a:pPr>
            <a:r>
              <a:rPr lang="es-ES" sz="1000">
                <a:solidFill>
                  <a:srgbClr val="FFFFFF"/>
                </a:solidFill>
                <a:latin typeface="Arial"/>
                <a:ea typeface="Arial"/>
                <a:cs typeface="Arial"/>
                <a:sym typeface="Arial"/>
              </a:rPr>
              <a:t>n = 150</a:t>
            </a:r>
            <a:endParaRPr sz="1400">
              <a:solidFill>
                <a:srgbClr val="000000"/>
              </a:solidFill>
              <a:latin typeface="Arial"/>
              <a:ea typeface="Arial"/>
              <a:cs typeface="Arial"/>
              <a:sym typeface="Arial"/>
            </a:endParaRPr>
          </a:p>
        </p:txBody>
      </p:sp>
      <p:pic>
        <p:nvPicPr>
          <p:cNvPr id="1338" name="Google Shape;1338;p55"/>
          <p:cNvPicPr preferRelativeResize="0"/>
          <p:nvPr/>
        </p:nvPicPr>
        <p:blipFill rotWithShape="1">
          <a:blip r:embed="rId5">
            <a:alphaModFix/>
          </a:blip>
          <a:srcRect/>
          <a:stretch/>
        </p:blipFill>
        <p:spPr>
          <a:xfrm rot="1288728">
            <a:off x="2940786" y="2146812"/>
            <a:ext cx="1307219" cy="551748"/>
          </a:xfrm>
          <a:prstGeom prst="rect">
            <a:avLst/>
          </a:prstGeom>
          <a:noFill/>
          <a:ln>
            <a:noFill/>
          </a:ln>
        </p:spPr>
      </p:pic>
      <p:grpSp>
        <p:nvGrpSpPr>
          <p:cNvPr id="1339" name="Google Shape;1339;p55"/>
          <p:cNvGrpSpPr/>
          <p:nvPr/>
        </p:nvGrpSpPr>
        <p:grpSpPr>
          <a:xfrm>
            <a:off x="4551106" y="3062831"/>
            <a:ext cx="6619069" cy="1842249"/>
            <a:chOff x="4474459" y="3182527"/>
            <a:chExt cx="6232527" cy="1734665"/>
          </a:xfrm>
        </p:grpSpPr>
        <p:sp>
          <p:nvSpPr>
            <p:cNvPr id="1340" name="Google Shape;1340;p55"/>
            <p:cNvSpPr/>
            <p:nvPr/>
          </p:nvSpPr>
          <p:spPr>
            <a:xfrm>
              <a:off x="4474459" y="3182527"/>
              <a:ext cx="1957735" cy="1734665"/>
            </a:xfrm>
            <a:custGeom>
              <a:avLst/>
              <a:gdLst/>
              <a:ahLst/>
              <a:cxnLst/>
              <a:rect l="l" t="t" r="r" b="b"/>
              <a:pathLst>
                <a:path w="4899025" h="3776345" extrusionOk="0">
                  <a:moveTo>
                    <a:pt x="4898562" y="3775748"/>
                  </a:moveTo>
                  <a:lnTo>
                    <a:pt x="510371" y="3775748"/>
                  </a:lnTo>
                  <a:lnTo>
                    <a:pt x="461218" y="3773496"/>
                  </a:lnTo>
                  <a:lnTo>
                    <a:pt x="413387" y="3766874"/>
                  </a:lnTo>
                  <a:lnTo>
                    <a:pt x="367092" y="3756091"/>
                  </a:lnTo>
                  <a:lnTo>
                    <a:pt x="322547" y="3741352"/>
                  </a:lnTo>
                  <a:lnTo>
                    <a:pt x="279966" y="3722864"/>
                  </a:lnTo>
                  <a:lnTo>
                    <a:pt x="239562" y="3700832"/>
                  </a:lnTo>
                  <a:lnTo>
                    <a:pt x="201549" y="3675464"/>
                  </a:lnTo>
                  <a:lnTo>
                    <a:pt x="166142" y="3646964"/>
                  </a:lnTo>
                  <a:lnTo>
                    <a:pt x="133554" y="3615540"/>
                  </a:lnTo>
                  <a:lnTo>
                    <a:pt x="103998" y="3581398"/>
                  </a:lnTo>
                  <a:lnTo>
                    <a:pt x="77690" y="3544744"/>
                  </a:lnTo>
                  <a:lnTo>
                    <a:pt x="54842" y="3505784"/>
                  </a:lnTo>
                  <a:lnTo>
                    <a:pt x="35669" y="3464725"/>
                  </a:lnTo>
                  <a:lnTo>
                    <a:pt x="20384" y="3421772"/>
                  </a:lnTo>
                  <a:lnTo>
                    <a:pt x="9202" y="3377132"/>
                  </a:lnTo>
                  <a:lnTo>
                    <a:pt x="2336" y="3331012"/>
                  </a:lnTo>
                  <a:lnTo>
                    <a:pt x="0" y="3283617"/>
                  </a:lnTo>
                  <a:lnTo>
                    <a:pt x="0" y="0"/>
                  </a:lnTo>
                </a:path>
              </a:pathLst>
            </a:custGeom>
            <a:noFill/>
            <a:ln w="19050" cap="flat" cmpd="sng">
              <a:solidFill>
                <a:srgbClr val="006B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1341" name="Google Shape;1341;p55"/>
            <p:cNvCxnSpPr/>
            <p:nvPr/>
          </p:nvCxnSpPr>
          <p:spPr>
            <a:xfrm rot="10800000">
              <a:off x="4819964" y="4917192"/>
              <a:ext cx="5887022" cy="0"/>
            </a:xfrm>
            <a:prstGeom prst="straightConnector1">
              <a:avLst/>
            </a:prstGeom>
            <a:noFill/>
            <a:ln w="19050" cap="flat" cmpd="sng">
              <a:solidFill>
                <a:srgbClr val="156082"/>
              </a:solidFill>
              <a:prstDash val="solid"/>
              <a:miter lim="800000"/>
              <a:headEnd type="none" w="sm" len="sm"/>
              <a:tailEnd type="none" w="sm" len="sm"/>
            </a:ln>
          </p:spPr>
        </p:cxnSp>
      </p:grpSp>
      <p:sp>
        <p:nvSpPr>
          <p:cNvPr id="1342" name="Google Shape;1342;p55"/>
          <p:cNvSpPr/>
          <p:nvPr/>
        </p:nvSpPr>
        <p:spPr>
          <a:xfrm>
            <a:off x="4160684" y="2645328"/>
            <a:ext cx="809889" cy="809889"/>
          </a:xfrm>
          <a:prstGeom prst="ellipse">
            <a:avLst/>
          </a:prstGeom>
          <a:solidFill>
            <a:srgbClr val="FDCFD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p56"/>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349" name="Google Shape;1349;p56"/>
          <p:cNvSpPr txBox="1">
            <a:spLocks noGrp="1"/>
          </p:cNvSpPr>
          <p:nvPr>
            <p:ph type="title"/>
          </p:nvPr>
        </p:nvSpPr>
        <p:spPr>
          <a:xfrm>
            <a:off x="978613" y="442386"/>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Impacto del vehículo en la adherencia</a:t>
            </a:r>
            <a:endParaRPr/>
          </a:p>
        </p:txBody>
      </p:sp>
      <p:grpSp>
        <p:nvGrpSpPr>
          <p:cNvPr id="1350" name="Google Shape;1350;p56"/>
          <p:cNvGrpSpPr/>
          <p:nvPr/>
        </p:nvGrpSpPr>
        <p:grpSpPr>
          <a:xfrm>
            <a:off x="3947846" y="2127576"/>
            <a:ext cx="3543861" cy="3011264"/>
            <a:chOff x="3423364" y="1835484"/>
            <a:chExt cx="3543861" cy="3011264"/>
          </a:xfrm>
        </p:grpSpPr>
        <p:sp>
          <p:nvSpPr>
            <p:cNvPr id="1351" name="Google Shape;1351;p56"/>
            <p:cNvSpPr/>
            <p:nvPr/>
          </p:nvSpPr>
          <p:spPr>
            <a:xfrm rot="-209021">
              <a:off x="4226003" y="3336728"/>
              <a:ext cx="2700292" cy="1429300"/>
            </a:xfrm>
            <a:prstGeom prst="roundRect">
              <a:avLst>
                <a:gd name="adj" fmla="val 16667"/>
              </a:avLst>
            </a:prstGeom>
            <a:solidFill>
              <a:srgbClr val="FCCC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52" name="Google Shape;1352;p56"/>
            <p:cNvPicPr preferRelativeResize="0"/>
            <p:nvPr/>
          </p:nvPicPr>
          <p:blipFill rotWithShape="1">
            <a:blip r:embed="rId4">
              <a:alphaModFix/>
            </a:blip>
            <a:srcRect/>
            <a:stretch/>
          </p:blipFill>
          <p:spPr>
            <a:xfrm>
              <a:off x="4372375" y="3256008"/>
              <a:ext cx="2407549" cy="1441439"/>
            </a:xfrm>
            <a:prstGeom prst="rect">
              <a:avLst/>
            </a:prstGeom>
            <a:noFill/>
            <a:ln>
              <a:noFill/>
            </a:ln>
          </p:spPr>
        </p:pic>
        <p:pic>
          <p:nvPicPr>
            <p:cNvPr id="1353" name="Google Shape;1353;p56"/>
            <p:cNvPicPr preferRelativeResize="0"/>
            <p:nvPr/>
          </p:nvPicPr>
          <p:blipFill rotWithShape="1">
            <a:blip r:embed="rId5">
              <a:alphaModFix/>
            </a:blip>
            <a:srcRect/>
            <a:stretch/>
          </p:blipFill>
          <p:spPr>
            <a:xfrm>
              <a:off x="3499567" y="1835484"/>
              <a:ext cx="1957942" cy="1957942"/>
            </a:xfrm>
            <a:prstGeom prst="rect">
              <a:avLst/>
            </a:prstGeom>
            <a:noFill/>
            <a:ln>
              <a:noFill/>
            </a:ln>
          </p:spPr>
        </p:pic>
        <p:sp>
          <p:nvSpPr>
            <p:cNvPr id="1354" name="Google Shape;1354;p56"/>
            <p:cNvSpPr txBox="1"/>
            <p:nvPr/>
          </p:nvSpPr>
          <p:spPr>
            <a:xfrm>
              <a:off x="3781996" y="3026708"/>
              <a:ext cx="1397280" cy="517449"/>
            </a:xfrm>
            <a:prstGeom prst="rect">
              <a:avLst/>
            </a:prstGeom>
            <a:noFill/>
            <a:ln>
              <a:noFill/>
            </a:ln>
          </p:spPr>
          <p:txBody>
            <a:bodyPr spcFirstLastPara="1" wrap="square" lIns="0" tIns="12050" rIns="0" bIns="0" anchor="t" anchorCtr="0">
              <a:spAutoFit/>
            </a:bodyPr>
            <a:lstStyle/>
            <a:p>
              <a:pPr marL="12065" marR="5080" lvl="0" indent="-635" algn="ctr" rtl="0">
                <a:lnSpc>
                  <a:spcPct val="100000"/>
                </a:lnSpc>
                <a:spcBef>
                  <a:spcPts val="0"/>
                </a:spcBef>
                <a:spcAft>
                  <a:spcPts val="0"/>
                </a:spcAft>
                <a:buClr>
                  <a:srgbClr val="000000"/>
                </a:buClr>
                <a:buSzPts val="1600"/>
                <a:buFont typeface="Arial"/>
                <a:buNone/>
              </a:pPr>
              <a:r>
                <a:rPr lang="es-ES" sz="1600" b="1" i="0" u="none" strike="noStrike" cap="none">
                  <a:solidFill>
                    <a:srgbClr val="1F6B87"/>
                  </a:solidFill>
                  <a:latin typeface="Arial"/>
                  <a:ea typeface="Arial"/>
                  <a:cs typeface="Arial"/>
                  <a:sym typeface="Arial"/>
                </a:rPr>
                <a:t>Causa picor </a:t>
              </a:r>
              <a:endParaRPr sz="1400" b="0" i="0" u="none" strike="noStrike" cap="none">
                <a:solidFill>
                  <a:srgbClr val="000000"/>
                </a:solidFill>
                <a:latin typeface="Arial"/>
                <a:ea typeface="Arial"/>
                <a:cs typeface="Arial"/>
                <a:sym typeface="Arial"/>
              </a:endParaRPr>
            </a:p>
            <a:p>
              <a:pPr marL="12065" marR="5080" lvl="0" indent="-635" algn="ctr" rtl="0">
                <a:lnSpc>
                  <a:spcPct val="100000"/>
                </a:lnSpc>
                <a:spcBef>
                  <a:spcPts val="95"/>
                </a:spcBef>
                <a:spcAft>
                  <a:spcPts val="0"/>
                </a:spcAft>
                <a:buClr>
                  <a:srgbClr val="000000"/>
                </a:buClr>
                <a:buSzPts val="1600"/>
                <a:buFont typeface="Arial"/>
                <a:buNone/>
              </a:pPr>
              <a:r>
                <a:rPr lang="es-ES" sz="1600" b="1" i="0" u="none" strike="noStrike" cap="none">
                  <a:solidFill>
                    <a:srgbClr val="1F6B87"/>
                  </a:solidFill>
                  <a:latin typeface="Arial"/>
                  <a:ea typeface="Arial"/>
                  <a:cs typeface="Arial"/>
                  <a:sym typeface="Arial"/>
                </a:rPr>
                <a:t>/ escozor</a:t>
              </a:r>
              <a:endParaRPr sz="1600" b="1" i="0" u="none" strike="noStrike" cap="none">
                <a:solidFill>
                  <a:srgbClr val="1F6B87"/>
                </a:solidFill>
                <a:latin typeface="Arial"/>
                <a:ea typeface="Arial"/>
                <a:cs typeface="Arial"/>
                <a:sym typeface="Arial"/>
              </a:endParaRPr>
            </a:p>
          </p:txBody>
        </p:sp>
        <p:sp>
          <p:nvSpPr>
            <p:cNvPr id="1355" name="Google Shape;1355;p56"/>
            <p:cNvSpPr txBox="1"/>
            <p:nvPr/>
          </p:nvSpPr>
          <p:spPr>
            <a:xfrm>
              <a:off x="3423364" y="2292190"/>
              <a:ext cx="2148153" cy="781624"/>
            </a:xfrm>
            <a:prstGeom prst="rect">
              <a:avLst/>
            </a:prstGeom>
            <a:noFill/>
            <a:ln>
              <a:noFill/>
            </a:ln>
          </p:spPr>
          <p:txBody>
            <a:bodyPr spcFirstLastPara="1" wrap="square" lIns="0" tIns="12050" rIns="0" bIns="0" anchor="t" anchorCtr="0">
              <a:spAutoFit/>
            </a:bodyPr>
            <a:lstStyle/>
            <a:p>
              <a:pPr marL="245745" marR="238759" lvl="0" indent="0" algn="ctr" rtl="0">
                <a:lnSpc>
                  <a:spcPct val="100000"/>
                </a:lnSpc>
                <a:spcBef>
                  <a:spcPts val="0"/>
                </a:spcBef>
                <a:spcAft>
                  <a:spcPts val="0"/>
                </a:spcAft>
                <a:buClr>
                  <a:srgbClr val="000000"/>
                </a:buClr>
                <a:buSzPts val="5000"/>
                <a:buFont typeface="Arial"/>
                <a:buNone/>
              </a:pPr>
              <a:r>
                <a:rPr lang="es-ES" sz="5000" b="1" i="0" u="none" strike="noStrike" cap="none">
                  <a:solidFill>
                    <a:srgbClr val="F98695"/>
                  </a:solidFill>
                  <a:latin typeface="Arial"/>
                  <a:ea typeface="Arial"/>
                  <a:cs typeface="Arial"/>
                  <a:sym typeface="Arial"/>
                </a:rPr>
                <a:t>29 %</a:t>
              </a:r>
              <a:endParaRPr sz="5000" b="0" i="0" u="none" strike="noStrike" cap="none">
                <a:solidFill>
                  <a:srgbClr val="F98695"/>
                </a:solidFill>
                <a:latin typeface="Arial"/>
                <a:ea typeface="Arial"/>
                <a:cs typeface="Arial"/>
                <a:sym typeface="Arial"/>
              </a:endParaRPr>
            </a:p>
          </p:txBody>
        </p:sp>
        <p:pic>
          <p:nvPicPr>
            <p:cNvPr id="1356" name="Google Shape;1356;p56"/>
            <p:cNvPicPr preferRelativeResize="0"/>
            <p:nvPr/>
          </p:nvPicPr>
          <p:blipFill rotWithShape="1">
            <a:blip r:embed="rId6">
              <a:alphaModFix/>
            </a:blip>
            <a:srcRect/>
            <a:stretch/>
          </p:blipFill>
          <p:spPr>
            <a:xfrm rot="2930990">
              <a:off x="5165027" y="2292523"/>
              <a:ext cx="1112907" cy="485632"/>
            </a:xfrm>
            <a:prstGeom prst="rect">
              <a:avLst/>
            </a:prstGeom>
            <a:noFill/>
            <a:ln>
              <a:noFill/>
            </a:ln>
          </p:spPr>
        </p:pic>
      </p:grpSp>
      <p:sp>
        <p:nvSpPr>
          <p:cNvPr id="1357" name="Google Shape;1357;p56"/>
          <p:cNvSpPr/>
          <p:nvPr/>
        </p:nvSpPr>
        <p:spPr>
          <a:xfrm>
            <a:off x="8491450" y="1259238"/>
            <a:ext cx="3040149" cy="1424970"/>
          </a:xfrm>
          <a:prstGeom prst="round2DiagRect">
            <a:avLst>
              <a:gd name="adj1" fmla="val 16667"/>
              <a:gd name="adj2" fmla="val 0"/>
            </a:avLst>
          </a:prstGeom>
          <a:solidFill>
            <a:srgbClr val="E2F3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58" name="Google Shape;1358;p56"/>
          <p:cNvSpPr txBox="1"/>
          <p:nvPr/>
        </p:nvSpPr>
        <p:spPr>
          <a:xfrm>
            <a:off x="8502041" y="1430782"/>
            <a:ext cx="3040149"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dirty="0">
                <a:solidFill>
                  <a:srgbClr val="1F6B87"/>
                </a:solidFill>
                <a:latin typeface="Arial"/>
                <a:ea typeface="Arial"/>
                <a:cs typeface="Arial"/>
                <a:sym typeface="Arial"/>
              </a:rPr>
              <a:t>¿Sabías que casi 1/3 </a:t>
            </a:r>
            <a:br>
              <a:rPr lang="es-ES" sz="1600" b="1" i="0" u="none" strike="noStrike" cap="none" dirty="0">
                <a:solidFill>
                  <a:srgbClr val="1F6B87"/>
                </a:solidFill>
                <a:latin typeface="Arial"/>
                <a:ea typeface="Arial"/>
                <a:cs typeface="Arial"/>
                <a:sym typeface="Arial"/>
              </a:rPr>
            </a:br>
            <a:r>
              <a:rPr lang="es-ES" sz="1600" b="1" i="0" u="none" strike="noStrike" cap="none" dirty="0">
                <a:solidFill>
                  <a:srgbClr val="1F6B87"/>
                </a:solidFill>
                <a:latin typeface="Arial"/>
                <a:ea typeface="Arial"/>
                <a:cs typeface="Arial"/>
                <a:sym typeface="Arial"/>
              </a:rPr>
              <a:t>de los pacientes abandonaron su tratamiento tópico para la psoriasis?</a:t>
            </a:r>
            <a:r>
              <a:rPr lang="es-ES" sz="1600" b="1" i="0" u="none" strike="noStrike" cap="none" baseline="30000" dirty="0">
                <a:solidFill>
                  <a:srgbClr val="1F6B87"/>
                </a:solidFill>
                <a:latin typeface="Arial"/>
                <a:ea typeface="Arial"/>
                <a:cs typeface="Arial"/>
                <a:sym typeface="Arial"/>
              </a:rPr>
              <a:t>1</a:t>
            </a:r>
            <a:endParaRPr sz="1600" b="1" i="0" u="none" strike="noStrike" cap="none" baseline="30000" dirty="0">
              <a:solidFill>
                <a:srgbClr val="1F6B87"/>
              </a:solidFill>
              <a:latin typeface="Arial"/>
              <a:ea typeface="Arial"/>
              <a:cs typeface="Arial"/>
              <a:sym typeface="Arial"/>
            </a:endParaRPr>
          </a:p>
        </p:txBody>
      </p:sp>
      <p:grpSp>
        <p:nvGrpSpPr>
          <p:cNvPr id="1359" name="Google Shape;1359;p56"/>
          <p:cNvGrpSpPr/>
          <p:nvPr/>
        </p:nvGrpSpPr>
        <p:grpSpPr>
          <a:xfrm>
            <a:off x="464782" y="1492143"/>
            <a:ext cx="3530845" cy="3084633"/>
            <a:chOff x="421721" y="2580356"/>
            <a:chExt cx="3530845" cy="3084633"/>
          </a:xfrm>
        </p:grpSpPr>
        <p:sp>
          <p:nvSpPr>
            <p:cNvPr id="1360" name="Google Shape;1360;p56"/>
            <p:cNvSpPr/>
            <p:nvPr/>
          </p:nvSpPr>
          <p:spPr>
            <a:xfrm rot="-209021">
              <a:off x="1211344" y="4154969"/>
              <a:ext cx="2700292" cy="1429300"/>
            </a:xfrm>
            <a:prstGeom prst="roundRect">
              <a:avLst>
                <a:gd name="adj" fmla="val 16667"/>
              </a:avLst>
            </a:prstGeom>
            <a:solidFill>
              <a:srgbClr val="FCCC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61" name="Google Shape;1361;p56"/>
            <p:cNvPicPr preferRelativeResize="0"/>
            <p:nvPr/>
          </p:nvPicPr>
          <p:blipFill rotWithShape="1">
            <a:blip r:embed="rId7">
              <a:alphaModFix/>
            </a:blip>
            <a:srcRect/>
            <a:stretch/>
          </p:blipFill>
          <p:spPr>
            <a:xfrm>
              <a:off x="1357434" y="4024413"/>
              <a:ext cx="2407548" cy="1441436"/>
            </a:xfrm>
            <a:prstGeom prst="rect">
              <a:avLst/>
            </a:prstGeom>
            <a:noFill/>
            <a:ln>
              <a:noFill/>
            </a:ln>
          </p:spPr>
        </p:pic>
        <p:pic>
          <p:nvPicPr>
            <p:cNvPr id="1362" name="Google Shape;1362;p56"/>
            <p:cNvPicPr preferRelativeResize="0"/>
            <p:nvPr/>
          </p:nvPicPr>
          <p:blipFill rotWithShape="1">
            <a:blip r:embed="rId6">
              <a:alphaModFix/>
            </a:blip>
            <a:srcRect/>
            <a:stretch/>
          </p:blipFill>
          <p:spPr>
            <a:xfrm rot="2930990">
              <a:off x="2272121" y="3033256"/>
              <a:ext cx="1112907" cy="485632"/>
            </a:xfrm>
            <a:prstGeom prst="rect">
              <a:avLst/>
            </a:prstGeom>
            <a:noFill/>
            <a:ln>
              <a:noFill/>
            </a:ln>
          </p:spPr>
        </p:pic>
        <p:pic>
          <p:nvPicPr>
            <p:cNvPr id="1363" name="Google Shape;1363;p56"/>
            <p:cNvPicPr preferRelativeResize="0"/>
            <p:nvPr/>
          </p:nvPicPr>
          <p:blipFill rotWithShape="1">
            <a:blip r:embed="rId5">
              <a:alphaModFix/>
            </a:blip>
            <a:srcRect/>
            <a:stretch/>
          </p:blipFill>
          <p:spPr>
            <a:xfrm>
              <a:off x="531901" y="2580356"/>
              <a:ext cx="1882009" cy="1882009"/>
            </a:xfrm>
            <a:prstGeom prst="rect">
              <a:avLst/>
            </a:prstGeom>
            <a:noFill/>
            <a:ln>
              <a:noFill/>
            </a:ln>
          </p:spPr>
        </p:pic>
        <p:sp>
          <p:nvSpPr>
            <p:cNvPr id="1364" name="Google Shape;1364;p56"/>
            <p:cNvSpPr txBox="1"/>
            <p:nvPr/>
          </p:nvSpPr>
          <p:spPr>
            <a:xfrm>
              <a:off x="782943" y="3839349"/>
              <a:ext cx="1461655" cy="258404"/>
            </a:xfrm>
            <a:prstGeom prst="rect">
              <a:avLst/>
            </a:prstGeom>
            <a:noFill/>
            <a:ln>
              <a:noFill/>
            </a:ln>
          </p:spPr>
          <p:txBody>
            <a:bodyPr spcFirstLastPara="1" wrap="square" lIns="0" tIns="12050" rIns="0" bIns="0" anchor="t" anchorCtr="0">
              <a:spAutoFit/>
            </a:bodyPr>
            <a:lstStyle/>
            <a:p>
              <a:pPr marL="12065" marR="5080" lvl="0" indent="-635" algn="ctr" rtl="0">
                <a:lnSpc>
                  <a:spcPct val="100000"/>
                </a:lnSpc>
                <a:spcBef>
                  <a:spcPts val="0"/>
                </a:spcBef>
                <a:spcAft>
                  <a:spcPts val="0"/>
                </a:spcAft>
                <a:buClr>
                  <a:srgbClr val="000000"/>
                </a:buClr>
                <a:buSzPts val="1600"/>
                <a:buFont typeface="Arial"/>
                <a:buNone/>
              </a:pPr>
              <a:r>
                <a:rPr lang="es-ES" sz="1600" b="1" i="0" u="none" strike="noStrike" cap="none">
                  <a:solidFill>
                    <a:srgbClr val="1F6B87"/>
                  </a:solidFill>
                  <a:latin typeface="Arial"/>
                  <a:ea typeface="Arial"/>
                  <a:cs typeface="Arial"/>
                  <a:sym typeface="Arial"/>
                </a:rPr>
                <a:t>Es graso</a:t>
              </a:r>
              <a:endParaRPr sz="1600" b="1" i="0" u="none" strike="noStrike" cap="none">
                <a:solidFill>
                  <a:srgbClr val="1F6B87"/>
                </a:solidFill>
                <a:latin typeface="Arial"/>
                <a:ea typeface="Arial"/>
                <a:cs typeface="Arial"/>
                <a:sym typeface="Arial"/>
              </a:endParaRPr>
            </a:p>
          </p:txBody>
        </p:sp>
        <p:sp>
          <p:nvSpPr>
            <p:cNvPr id="1365" name="Google Shape;1365;p56"/>
            <p:cNvSpPr txBox="1"/>
            <p:nvPr/>
          </p:nvSpPr>
          <p:spPr>
            <a:xfrm>
              <a:off x="421721" y="3057940"/>
              <a:ext cx="2228729" cy="781624"/>
            </a:xfrm>
            <a:prstGeom prst="rect">
              <a:avLst/>
            </a:prstGeom>
            <a:noFill/>
            <a:ln>
              <a:noFill/>
            </a:ln>
          </p:spPr>
          <p:txBody>
            <a:bodyPr spcFirstLastPara="1" wrap="square" lIns="0" tIns="12050" rIns="0" bIns="0" anchor="t" anchorCtr="0">
              <a:spAutoFit/>
            </a:bodyPr>
            <a:lstStyle/>
            <a:p>
              <a:pPr marL="245745" marR="238759" lvl="0" indent="0" algn="ctr" rtl="0">
                <a:lnSpc>
                  <a:spcPct val="100000"/>
                </a:lnSpc>
                <a:spcBef>
                  <a:spcPts val="0"/>
                </a:spcBef>
                <a:spcAft>
                  <a:spcPts val="0"/>
                </a:spcAft>
                <a:buClr>
                  <a:srgbClr val="000000"/>
                </a:buClr>
                <a:buSzPts val="5000"/>
                <a:buFont typeface="Arial"/>
                <a:buNone/>
              </a:pPr>
              <a:r>
                <a:rPr lang="es-ES" sz="5000" b="1" i="0" u="none" strike="noStrike" cap="none">
                  <a:solidFill>
                    <a:srgbClr val="F98695"/>
                  </a:solidFill>
                  <a:latin typeface="Arial"/>
                  <a:ea typeface="Arial"/>
                  <a:cs typeface="Arial"/>
                  <a:sym typeface="Arial"/>
                </a:rPr>
                <a:t>34 %</a:t>
              </a:r>
              <a:endParaRPr sz="5000" b="0" i="0" u="none" strike="noStrike" cap="none">
                <a:solidFill>
                  <a:srgbClr val="F98695"/>
                </a:solidFill>
                <a:latin typeface="Arial"/>
                <a:ea typeface="Arial"/>
                <a:cs typeface="Arial"/>
                <a:sym typeface="Arial"/>
              </a:endParaRPr>
            </a:p>
          </p:txBody>
        </p:sp>
      </p:grpSp>
      <p:grpSp>
        <p:nvGrpSpPr>
          <p:cNvPr id="1366" name="Google Shape;1366;p56"/>
          <p:cNvGrpSpPr/>
          <p:nvPr/>
        </p:nvGrpSpPr>
        <p:grpSpPr>
          <a:xfrm>
            <a:off x="7520644" y="2868873"/>
            <a:ext cx="3638813" cy="3071019"/>
            <a:chOff x="6358662" y="1284474"/>
            <a:chExt cx="3638813" cy="3071019"/>
          </a:xfrm>
        </p:grpSpPr>
        <p:sp>
          <p:nvSpPr>
            <p:cNvPr id="1367" name="Google Shape;1367;p56"/>
            <p:cNvSpPr/>
            <p:nvPr/>
          </p:nvSpPr>
          <p:spPr>
            <a:xfrm rot="-209021">
              <a:off x="7256253" y="2845473"/>
              <a:ext cx="2700292" cy="1429300"/>
            </a:xfrm>
            <a:prstGeom prst="roundRect">
              <a:avLst>
                <a:gd name="adj" fmla="val 16667"/>
              </a:avLst>
            </a:prstGeom>
            <a:solidFill>
              <a:srgbClr val="FCCC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68" name="Google Shape;1368;p56"/>
            <p:cNvPicPr preferRelativeResize="0"/>
            <p:nvPr/>
          </p:nvPicPr>
          <p:blipFill rotWithShape="1">
            <a:blip r:embed="rId8">
              <a:alphaModFix/>
            </a:blip>
            <a:srcRect/>
            <a:stretch/>
          </p:blipFill>
          <p:spPr>
            <a:xfrm>
              <a:off x="7400428" y="2753004"/>
              <a:ext cx="2407548" cy="1441435"/>
            </a:xfrm>
            <a:prstGeom prst="rect">
              <a:avLst/>
            </a:prstGeom>
            <a:noFill/>
            <a:ln>
              <a:noFill/>
            </a:ln>
          </p:spPr>
        </p:pic>
        <p:pic>
          <p:nvPicPr>
            <p:cNvPr id="1369" name="Google Shape;1369;p56"/>
            <p:cNvPicPr preferRelativeResize="0"/>
            <p:nvPr/>
          </p:nvPicPr>
          <p:blipFill rotWithShape="1">
            <a:blip r:embed="rId6">
              <a:alphaModFix/>
            </a:blip>
            <a:srcRect/>
            <a:stretch/>
          </p:blipFill>
          <p:spPr>
            <a:xfrm rot="2930990">
              <a:off x="8293088" y="1807665"/>
              <a:ext cx="1112907" cy="485632"/>
            </a:xfrm>
            <a:prstGeom prst="rect">
              <a:avLst/>
            </a:prstGeom>
            <a:noFill/>
            <a:ln>
              <a:noFill/>
            </a:ln>
          </p:spPr>
        </p:pic>
        <p:pic>
          <p:nvPicPr>
            <p:cNvPr id="1370" name="Google Shape;1370;p56"/>
            <p:cNvPicPr preferRelativeResize="0"/>
            <p:nvPr/>
          </p:nvPicPr>
          <p:blipFill rotWithShape="1">
            <a:blip r:embed="rId5">
              <a:alphaModFix/>
            </a:blip>
            <a:srcRect/>
            <a:stretch/>
          </p:blipFill>
          <p:spPr>
            <a:xfrm>
              <a:off x="6473787" y="1284474"/>
              <a:ext cx="1881429" cy="1881429"/>
            </a:xfrm>
            <a:prstGeom prst="rect">
              <a:avLst/>
            </a:prstGeom>
            <a:noFill/>
            <a:ln>
              <a:noFill/>
            </a:ln>
          </p:spPr>
        </p:pic>
        <p:sp>
          <p:nvSpPr>
            <p:cNvPr id="1371" name="Google Shape;1371;p56"/>
            <p:cNvSpPr txBox="1"/>
            <p:nvPr/>
          </p:nvSpPr>
          <p:spPr>
            <a:xfrm>
              <a:off x="6854518" y="2412066"/>
              <a:ext cx="1214722" cy="504625"/>
            </a:xfrm>
            <a:prstGeom prst="rect">
              <a:avLst/>
            </a:prstGeom>
            <a:noFill/>
            <a:ln>
              <a:noFill/>
            </a:ln>
          </p:spPr>
          <p:txBody>
            <a:bodyPr spcFirstLastPara="1" wrap="square" lIns="0" tIns="12050" rIns="0" bIns="0" anchor="t" anchorCtr="0">
              <a:spAutoFit/>
            </a:bodyPr>
            <a:lstStyle/>
            <a:p>
              <a:pPr marL="12065" marR="5080" lvl="0" indent="-635" algn="ctr" rtl="0">
                <a:lnSpc>
                  <a:spcPct val="100000"/>
                </a:lnSpc>
                <a:spcBef>
                  <a:spcPts val="0"/>
                </a:spcBef>
                <a:spcAft>
                  <a:spcPts val="0"/>
                </a:spcAft>
                <a:buClr>
                  <a:srgbClr val="000000"/>
                </a:buClr>
                <a:buSzPts val="1600"/>
                <a:buFont typeface="Arial"/>
                <a:buNone/>
              </a:pPr>
              <a:r>
                <a:rPr lang="es-ES" sz="1600" b="1" i="0" u="none" strike="noStrike" cap="none">
                  <a:solidFill>
                    <a:srgbClr val="1F6B87"/>
                  </a:solidFill>
                  <a:latin typeface="Arial"/>
                  <a:ea typeface="Arial"/>
                  <a:cs typeface="Arial"/>
                  <a:sym typeface="Arial"/>
                </a:rPr>
                <a:t>No se absorbe</a:t>
              </a:r>
              <a:endParaRPr sz="1600" b="1" i="0" u="none" strike="noStrike" cap="none">
                <a:solidFill>
                  <a:srgbClr val="1F6B87"/>
                </a:solidFill>
                <a:latin typeface="Arial"/>
                <a:ea typeface="Arial"/>
                <a:cs typeface="Arial"/>
                <a:sym typeface="Arial"/>
              </a:endParaRPr>
            </a:p>
          </p:txBody>
        </p:sp>
        <p:sp>
          <p:nvSpPr>
            <p:cNvPr id="1372" name="Google Shape;1372;p56"/>
            <p:cNvSpPr txBox="1"/>
            <p:nvPr/>
          </p:nvSpPr>
          <p:spPr>
            <a:xfrm>
              <a:off x="6358662" y="1692428"/>
              <a:ext cx="2247384" cy="781624"/>
            </a:xfrm>
            <a:prstGeom prst="rect">
              <a:avLst/>
            </a:prstGeom>
            <a:noFill/>
            <a:ln>
              <a:noFill/>
            </a:ln>
          </p:spPr>
          <p:txBody>
            <a:bodyPr spcFirstLastPara="1" wrap="square" lIns="0" tIns="12050" rIns="0" bIns="0" anchor="t" anchorCtr="0">
              <a:spAutoFit/>
            </a:bodyPr>
            <a:lstStyle/>
            <a:p>
              <a:pPr marL="245745" marR="238759" lvl="0" indent="0" algn="ctr" rtl="0">
                <a:lnSpc>
                  <a:spcPct val="100000"/>
                </a:lnSpc>
                <a:spcBef>
                  <a:spcPts val="0"/>
                </a:spcBef>
                <a:spcAft>
                  <a:spcPts val="0"/>
                </a:spcAft>
                <a:buClr>
                  <a:srgbClr val="000000"/>
                </a:buClr>
                <a:buSzPts val="5000"/>
                <a:buFont typeface="Arial"/>
                <a:buNone/>
              </a:pPr>
              <a:r>
                <a:rPr lang="es-ES" sz="5000" b="1" i="0" u="none" strike="noStrike" cap="none">
                  <a:solidFill>
                    <a:srgbClr val="F98695"/>
                  </a:solidFill>
                  <a:latin typeface="Arial"/>
                  <a:ea typeface="Arial"/>
                  <a:cs typeface="Arial"/>
                  <a:sym typeface="Arial"/>
                </a:rPr>
                <a:t>21 %</a:t>
              </a:r>
              <a:endParaRPr sz="5000" b="0" i="0" u="none" strike="noStrike" cap="none">
                <a:solidFill>
                  <a:srgbClr val="F98695"/>
                </a:solidFill>
                <a:latin typeface="Arial"/>
                <a:ea typeface="Arial"/>
                <a:cs typeface="Arial"/>
                <a:sym typeface="Arial"/>
              </a:endParaRPr>
            </a:p>
          </p:txBody>
        </p:sp>
      </p:grpSp>
      <p:sp>
        <p:nvSpPr>
          <p:cNvPr id="1373" name="Google Shape;1373;p56"/>
          <p:cNvSpPr txBox="1"/>
          <p:nvPr/>
        </p:nvSpPr>
        <p:spPr>
          <a:xfrm>
            <a:off x="978613" y="6183535"/>
            <a:ext cx="1080698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757070"/>
                </a:solidFill>
                <a:latin typeface="Arial"/>
                <a:ea typeface="Arial"/>
                <a:cs typeface="Arial"/>
                <a:sym typeface="Arial"/>
              </a:rPr>
              <a:t>1. Bewley A, Hiribarne L, Galván J, </a:t>
            </a:r>
            <a:r>
              <a:rPr lang="es-ES" sz="700" b="0" i="1" u="none" strike="noStrike" cap="none">
                <a:solidFill>
                  <a:srgbClr val="757070"/>
                </a:solidFill>
                <a:latin typeface="Arial"/>
                <a:ea typeface="Arial"/>
                <a:cs typeface="Arial"/>
                <a:sym typeface="Arial"/>
              </a:rPr>
              <a:t>et al</a:t>
            </a:r>
            <a:r>
              <a:rPr lang="es-ES" sz="700" b="0" i="0" u="none" strike="noStrike" cap="none">
                <a:solidFill>
                  <a:srgbClr val="757070"/>
                </a:solidFill>
                <a:latin typeface="Arial"/>
                <a:ea typeface="Arial"/>
                <a:cs typeface="Arial"/>
                <a:sym typeface="Arial"/>
              </a:rPr>
              <a:t>. Burden of Topical Treatments in Psoriasis and Preferred Criteria of Choice: A Survey-Based Evaluation of Patients in Europe. Dermatol Ther (Heidelb). 2024;14(6):1497-1514. 2. Teixeira A, Teixeira M, Almeida V, et al. Does the Vehicle Matter? Real-World Evidence on Adherence to Topical Treatment in Psoriasis. Pharmaceutics. 2021;13(10):1539. doi:10.3390/pharmaceutics13101539. 3. Fargnoli MC, De Simone C, Gisondi P, Pellacani G, Calzavara-Pinton P. Topical Treatment for the Management of Mild-to-Moderate Psoriasis: A Critical Appraisal of the Current Literature. Dermatology and Therapy. 2023;13(11):2527-2547. doi:10.1007/s13555-023-01024-9. 4. Rudnicka L, Olszewska M, Goldust M, et al. Efficacy and Safety of Different Formulations of Calcipotriol/Betamethasone Dipropionate in Psoriasis: Gel, Foam, and Ointment. Journal of Clinical Medicine. 2021;10(23):5589. doi:10.3390/jcm10235589.</a:t>
            </a:r>
            <a:endParaRPr sz="700" b="0" i="0" u="none" strike="noStrike" cap="none">
              <a:solidFill>
                <a:srgbClr val="75707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757070"/>
              </a:solidFill>
              <a:latin typeface="Arial"/>
              <a:ea typeface="Arial"/>
              <a:cs typeface="Arial"/>
              <a:sym typeface="Arial"/>
            </a:endParaRPr>
          </a:p>
        </p:txBody>
      </p:sp>
      <p:sp>
        <p:nvSpPr>
          <p:cNvPr id="1374" name="Google Shape;1374;p56"/>
          <p:cNvSpPr txBox="1"/>
          <p:nvPr/>
        </p:nvSpPr>
        <p:spPr>
          <a:xfrm>
            <a:off x="1288409" y="5395750"/>
            <a:ext cx="5800487" cy="523220"/>
          </a:xfrm>
          <a:prstGeom prst="rect">
            <a:avLst/>
          </a:prstGeom>
          <a:solidFill>
            <a:srgbClr val="E2F3FA"/>
          </a:solidFill>
          <a:ln>
            <a:noFill/>
          </a:ln>
        </p:spPr>
        <p:txBody>
          <a:bodyPr spcFirstLastPara="1" wrap="square" lIns="91425" tIns="45700" rIns="91425" bIns="45700" anchor="t" anchorCtr="0">
            <a:spAutoFit/>
          </a:bodyPr>
          <a:lstStyle/>
          <a:p>
            <a:pPr marL="457200" marR="0" lvl="1" indent="0" algn="ctr" rtl="0">
              <a:spcBef>
                <a:spcPts val="0"/>
              </a:spcBef>
              <a:spcAft>
                <a:spcPts val="0"/>
              </a:spcAft>
              <a:buNone/>
            </a:pPr>
            <a:r>
              <a:rPr lang="es-ES" sz="1400" b="1" i="0" u="none" strike="noStrike" cap="none" dirty="0">
                <a:solidFill>
                  <a:srgbClr val="28535C"/>
                </a:solidFill>
                <a:latin typeface="Montserrat"/>
                <a:ea typeface="Montserrat"/>
                <a:cs typeface="Montserrat"/>
                <a:sym typeface="Montserrat"/>
              </a:rPr>
              <a:t>Wynzora puede mejorar la adherencia del paciente </a:t>
            </a:r>
            <a:r>
              <a:rPr lang="es-ES" sz="1400" b="1" i="0" u="none" strike="noStrike" cap="none" dirty="0">
                <a:solidFill>
                  <a:srgbClr val="28535C"/>
                </a:solidFill>
                <a:latin typeface="Montserrat Light"/>
                <a:ea typeface="Montserrat Light"/>
                <a:cs typeface="Montserrat Light"/>
                <a:sym typeface="Montserrat Light"/>
              </a:rPr>
              <a:t>por su textura menos grasa.</a:t>
            </a:r>
            <a:r>
              <a:rPr lang="es-ES" sz="1400" b="1" i="0" u="none" strike="noStrike" cap="none" baseline="30000" dirty="0">
                <a:solidFill>
                  <a:srgbClr val="28535C"/>
                </a:solidFill>
                <a:latin typeface="Montserrat Light"/>
                <a:ea typeface="Montserrat Light"/>
                <a:cs typeface="Montserrat Light"/>
                <a:sym typeface="Montserrat Light"/>
              </a:rPr>
              <a:t>[2-4]</a:t>
            </a:r>
            <a:endParaRPr sz="1400" b="1" i="0" u="none" strike="noStrike" cap="none" dirty="0">
              <a:solidFill>
                <a:srgbClr val="28535C"/>
              </a:solidFill>
              <a:latin typeface="Montserrat Light"/>
              <a:ea typeface="Montserrat Light"/>
              <a:cs typeface="Montserrat Light"/>
              <a:sym typeface="Montserrat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9">
          <a:extLst>
            <a:ext uri="{FF2B5EF4-FFF2-40B4-BE49-F238E27FC236}">
              <a16:creationId xmlns:a16="http://schemas.microsoft.com/office/drawing/2014/main" id="{713C8B98-41AB-98DF-9C9B-8ECF7D543624}"/>
            </a:ext>
          </a:extLst>
        </p:cNvPr>
        <p:cNvGrpSpPr/>
        <p:nvPr/>
      </p:nvGrpSpPr>
      <p:grpSpPr>
        <a:xfrm>
          <a:off x="0" y="0"/>
          <a:ext cx="0" cy="0"/>
          <a:chOff x="0" y="0"/>
          <a:chExt cx="0" cy="0"/>
        </a:xfrm>
      </p:grpSpPr>
      <p:pic>
        <p:nvPicPr>
          <p:cNvPr id="1210" name="Google Shape;1210;p51">
            <a:extLst>
              <a:ext uri="{FF2B5EF4-FFF2-40B4-BE49-F238E27FC236}">
                <a16:creationId xmlns:a16="http://schemas.microsoft.com/office/drawing/2014/main" id="{C8935E84-3BB9-86B5-7C1C-32BDD6427F0C}"/>
              </a:ext>
            </a:extLst>
          </p:cNvPr>
          <p:cNvPicPr preferRelativeResize="0">
            <a:picLocks noGrp="1"/>
          </p:cNvPicPr>
          <p:nvPr>
            <p:ph type="body" idx="1"/>
          </p:nvPr>
        </p:nvPicPr>
        <p:blipFill rotWithShape="1">
          <a:blip r:embed="rId3">
            <a:alphaModFix/>
          </a:blip>
          <a:srcRect/>
          <a:stretch/>
        </p:blipFill>
        <p:spPr>
          <a:xfrm>
            <a:off x="0" y="2820"/>
            <a:ext cx="12192000" cy="6858000"/>
          </a:xfrm>
          <a:prstGeom prst="rect">
            <a:avLst/>
          </a:prstGeom>
          <a:noFill/>
          <a:ln>
            <a:noFill/>
          </a:ln>
        </p:spPr>
      </p:pic>
      <p:sp>
        <p:nvSpPr>
          <p:cNvPr id="1211" name="Google Shape;1211;p51">
            <a:extLst>
              <a:ext uri="{FF2B5EF4-FFF2-40B4-BE49-F238E27FC236}">
                <a16:creationId xmlns:a16="http://schemas.microsoft.com/office/drawing/2014/main" id="{FEB7EE1C-92BC-4E88-E903-BCFA2607DE1B}"/>
              </a:ext>
            </a:extLst>
          </p:cNvPr>
          <p:cNvSpPr txBox="1">
            <a:spLocks noGrp="1"/>
          </p:cNvSpPr>
          <p:nvPr>
            <p:ph type="title"/>
          </p:nvPr>
        </p:nvSpPr>
        <p:spPr>
          <a:xfrm>
            <a:off x="1241776" y="660282"/>
            <a:ext cx="10563577" cy="737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3600" dirty="0">
                <a:solidFill>
                  <a:srgbClr val="1F3864"/>
                </a:solidFill>
                <a:latin typeface="Montserrat"/>
                <a:ea typeface="Montserrat"/>
                <a:cs typeface="Montserrat"/>
                <a:sym typeface="Montserrat"/>
              </a:rPr>
              <a:t>Excipientes de las combinaciones CAL/BDP</a:t>
            </a:r>
            <a:endParaRPr sz="3600" dirty="0">
              <a:solidFill>
                <a:srgbClr val="1F3864"/>
              </a:solidFill>
              <a:latin typeface="Montserrat"/>
              <a:ea typeface="Montserrat"/>
              <a:cs typeface="Montserrat"/>
              <a:sym typeface="Montserrat"/>
            </a:endParaRPr>
          </a:p>
        </p:txBody>
      </p:sp>
      <p:sp>
        <p:nvSpPr>
          <p:cNvPr id="2" name="Redondear rectángulo de esquina diagonal 2">
            <a:extLst>
              <a:ext uri="{FF2B5EF4-FFF2-40B4-BE49-F238E27FC236}">
                <a16:creationId xmlns:a16="http://schemas.microsoft.com/office/drawing/2014/main" id="{15519E82-9131-B14F-3CA0-6ACA4CA7F8A2}"/>
              </a:ext>
            </a:extLst>
          </p:cNvPr>
          <p:cNvSpPr/>
          <p:nvPr/>
        </p:nvSpPr>
        <p:spPr>
          <a:xfrm>
            <a:off x="1436769" y="1598527"/>
            <a:ext cx="10209564" cy="3754080"/>
          </a:xfrm>
          <a:prstGeom prst="round2DiagRect">
            <a:avLst/>
          </a:prstGeom>
          <a:solidFill>
            <a:srgbClr val="E2F3FA">
              <a:alpha val="675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Table 6">
            <a:extLst>
              <a:ext uri="{FF2B5EF4-FFF2-40B4-BE49-F238E27FC236}">
                <a16:creationId xmlns:a16="http://schemas.microsoft.com/office/drawing/2014/main" id="{2234A894-A262-5112-8372-81D32C8CF818}"/>
              </a:ext>
            </a:extLst>
          </p:cNvPr>
          <p:cNvGraphicFramePr>
            <a:graphicFrameLocks noGrp="1"/>
          </p:cNvGraphicFramePr>
          <p:nvPr>
            <p:extLst>
              <p:ext uri="{D42A27DB-BD31-4B8C-83A1-F6EECF244321}">
                <p14:modId xmlns:p14="http://schemas.microsoft.com/office/powerpoint/2010/main" val="3577670410"/>
              </p:ext>
            </p:extLst>
          </p:nvPr>
        </p:nvGraphicFramePr>
        <p:xfrm>
          <a:off x="1425194" y="1598527"/>
          <a:ext cx="10209564" cy="3754080"/>
        </p:xfrm>
        <a:graphic>
          <a:graphicData uri="http://schemas.openxmlformats.org/drawingml/2006/table">
            <a:tbl>
              <a:tblPr firstRow="1" bandRow="1"/>
              <a:tblGrid>
                <a:gridCol w="1296453">
                  <a:extLst>
                    <a:ext uri="{9D8B030D-6E8A-4147-A177-3AD203B41FA5}">
                      <a16:colId xmlns:a16="http://schemas.microsoft.com/office/drawing/2014/main" val="2343864790"/>
                    </a:ext>
                  </a:extLst>
                </a:gridCol>
                <a:gridCol w="2736341">
                  <a:extLst>
                    <a:ext uri="{9D8B030D-6E8A-4147-A177-3AD203B41FA5}">
                      <a16:colId xmlns:a16="http://schemas.microsoft.com/office/drawing/2014/main" val="2213868557"/>
                    </a:ext>
                  </a:extLst>
                </a:gridCol>
                <a:gridCol w="2065798">
                  <a:extLst>
                    <a:ext uri="{9D8B030D-6E8A-4147-A177-3AD203B41FA5}">
                      <a16:colId xmlns:a16="http://schemas.microsoft.com/office/drawing/2014/main" val="4207362855"/>
                    </a:ext>
                  </a:extLst>
                </a:gridCol>
                <a:gridCol w="2061336">
                  <a:extLst>
                    <a:ext uri="{9D8B030D-6E8A-4147-A177-3AD203B41FA5}">
                      <a16:colId xmlns:a16="http://schemas.microsoft.com/office/drawing/2014/main" val="368669719"/>
                    </a:ext>
                  </a:extLst>
                </a:gridCol>
                <a:gridCol w="2049636">
                  <a:extLst>
                    <a:ext uri="{9D8B030D-6E8A-4147-A177-3AD203B41FA5}">
                      <a16:colId xmlns:a16="http://schemas.microsoft.com/office/drawing/2014/main" val="2205897158"/>
                    </a:ext>
                  </a:extLst>
                </a:gridCol>
              </a:tblGrid>
              <a:tr h="5006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200" b="1">
                          <a:solidFill>
                            <a:srgbClr val="1F6B87"/>
                          </a:solidFill>
                          <a:latin typeface="Arial"/>
                          <a:cs typeface="Arial"/>
                        </a:rPr>
                        <a:t>FICHA TÉCNICA</a:t>
                      </a:r>
                      <a:endParaRPr lang="es-ES" sz="1200" b="1">
                        <a:solidFill>
                          <a:srgbClr val="1F6B87"/>
                        </a:solidFill>
                        <a:latin typeface="Arial"/>
                        <a:cs typeface="Arial"/>
                      </a:endParaRPr>
                    </a:p>
                  </a:txBody>
                  <a:tcPr marL="78854" marR="78854" marT="39426" marB="3942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CCCD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a:solidFill>
                            <a:srgbClr val="1F6B87"/>
                          </a:solidFill>
                          <a:latin typeface="Arial"/>
                          <a:cs typeface="Arial"/>
                        </a:rPr>
                        <a:t>Crema CAL/BDP PAD</a:t>
                      </a:r>
                      <a:endParaRPr lang="es-ES" sz="1200">
                        <a:solidFill>
                          <a:srgbClr val="1F6B87"/>
                        </a:solidFill>
                        <a:latin typeface="Arial"/>
                        <a:cs typeface="Arial"/>
                      </a:endParaRPr>
                    </a:p>
                  </a:txBody>
                  <a:tcPr marL="78854" marR="78854" marT="39426" marB="39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CCD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200">
                          <a:solidFill>
                            <a:srgbClr val="1F6B87"/>
                          </a:solidFill>
                          <a:latin typeface="Arial"/>
                          <a:cs typeface="Arial"/>
                        </a:rPr>
                        <a:t>E</a:t>
                      </a:r>
                      <a:r>
                        <a:rPr lang="en-US" sz="1200" err="1">
                          <a:solidFill>
                            <a:srgbClr val="1F6B87"/>
                          </a:solidFill>
                          <a:latin typeface="Arial"/>
                          <a:cs typeface="Arial"/>
                        </a:rPr>
                        <a:t>spuma</a:t>
                      </a:r>
                      <a:r>
                        <a:rPr lang="en-US" sz="1200">
                          <a:solidFill>
                            <a:srgbClr val="1F6B87"/>
                          </a:solidFill>
                          <a:latin typeface="Arial"/>
                          <a:cs typeface="Arial"/>
                        </a:rPr>
                        <a:t> CAL/BDP</a:t>
                      </a:r>
                      <a:endParaRPr lang="es-ES" sz="1200">
                        <a:solidFill>
                          <a:srgbClr val="1F6B87"/>
                        </a:solidFill>
                        <a:latin typeface="Arial"/>
                        <a:cs typeface="Arial"/>
                      </a:endParaRPr>
                    </a:p>
                  </a:txBody>
                  <a:tcPr marL="78854" marR="78854" marT="39426" marB="39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CCD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200">
                          <a:solidFill>
                            <a:srgbClr val="1F6B87"/>
                          </a:solidFill>
                          <a:latin typeface="Arial"/>
                          <a:cs typeface="Arial"/>
                        </a:rPr>
                        <a:t>Pomada CAL/BDP</a:t>
                      </a:r>
                      <a:endParaRPr lang="es-ES" sz="1200">
                        <a:solidFill>
                          <a:srgbClr val="1F6B87"/>
                        </a:solidFill>
                        <a:latin typeface="Arial"/>
                        <a:cs typeface="Arial"/>
                      </a:endParaRPr>
                    </a:p>
                  </a:txBody>
                  <a:tcPr marL="78854" marR="78854" marT="39426" marB="39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CCD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200">
                          <a:solidFill>
                            <a:srgbClr val="1F6B87"/>
                          </a:solidFill>
                          <a:latin typeface="Arial"/>
                          <a:cs typeface="Arial"/>
                        </a:rPr>
                        <a:t>Gel CAL/BDP</a:t>
                      </a:r>
                      <a:endParaRPr lang="es-ES" sz="1200">
                        <a:solidFill>
                          <a:srgbClr val="1F6B87"/>
                        </a:solidFill>
                        <a:latin typeface="Arial"/>
                        <a:cs typeface="Arial"/>
                      </a:endParaRPr>
                    </a:p>
                  </a:txBody>
                  <a:tcPr marL="78854" marR="78854" marT="39426" marB="39426"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CCD2"/>
                    </a:solidFill>
                  </a:tcPr>
                </a:tc>
                <a:extLst>
                  <a:ext uri="{0D108BD9-81ED-4DB2-BD59-A6C34878D82A}">
                    <a16:rowId xmlns:a16="http://schemas.microsoft.com/office/drawing/2014/main" val="3131004062"/>
                  </a:ext>
                </a:extLst>
              </a:tr>
              <a:tr h="32533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685800" rtl="0" eaLnBrk="1" latinLnBrk="0" hangingPunct="1"/>
                      <a:r>
                        <a:rPr lang="es-ES" sz="1200" b="1" kern="1200">
                          <a:solidFill>
                            <a:schemeClr val="tx1">
                              <a:lumMod val="65000"/>
                              <a:lumOff val="35000"/>
                            </a:schemeClr>
                          </a:solidFill>
                          <a:latin typeface="Arial"/>
                          <a:cs typeface="Arial"/>
                        </a:rPr>
                        <a:t>Componentes</a:t>
                      </a:r>
                      <a:endParaRPr lang="es-ES" sz="1200" b="1" kern="1200">
                        <a:solidFill>
                          <a:schemeClr val="tx1">
                            <a:lumMod val="65000"/>
                            <a:lumOff val="35000"/>
                          </a:schemeClr>
                        </a:solidFill>
                        <a:latin typeface="Arial"/>
                        <a:ea typeface="+mn-ea"/>
                        <a:cs typeface="Arial"/>
                      </a:endParaRPr>
                    </a:p>
                  </a:txBody>
                  <a:tcPr marL="78854" marR="78854" marT="39426" marB="3942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F3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100" kern="1200" noProof="1">
                          <a:solidFill>
                            <a:schemeClr val="tx1">
                              <a:lumMod val="65000"/>
                              <a:lumOff val="35000"/>
                            </a:schemeClr>
                          </a:solidFill>
                          <a:latin typeface="Arial"/>
                          <a:cs typeface="Arial"/>
                        </a:rPr>
                        <a:t>Miristato de isopropilo</a:t>
                      </a:r>
                    </a:p>
                    <a:p>
                      <a:pPr algn="ctr">
                        <a:spcAft>
                          <a:spcPts val="400"/>
                        </a:spcAft>
                      </a:pPr>
                      <a:r>
                        <a:rPr lang="es-ES" sz="1100" kern="1200" noProof="1">
                          <a:solidFill>
                            <a:schemeClr val="tx1">
                              <a:lumMod val="65000"/>
                              <a:lumOff val="35000"/>
                            </a:schemeClr>
                          </a:solidFill>
                          <a:latin typeface="Arial"/>
                          <a:cs typeface="Arial"/>
                        </a:rPr>
                        <a:t>Parafina líquida</a:t>
                      </a:r>
                    </a:p>
                    <a:p>
                      <a:pPr algn="ctr">
                        <a:spcAft>
                          <a:spcPts val="400"/>
                        </a:spcAft>
                      </a:pPr>
                      <a:r>
                        <a:rPr lang="es-ES" sz="1100" kern="1200" noProof="1">
                          <a:solidFill>
                            <a:schemeClr val="tx1">
                              <a:lumMod val="65000"/>
                              <a:lumOff val="35000"/>
                            </a:schemeClr>
                          </a:solidFill>
                          <a:latin typeface="Arial"/>
                          <a:cs typeface="Arial"/>
                        </a:rPr>
                        <a:t>Triglicéridos de cadena media</a:t>
                      </a:r>
                    </a:p>
                    <a:p>
                      <a:pPr algn="ctr">
                        <a:spcAft>
                          <a:spcPts val="400"/>
                        </a:spcAft>
                      </a:pPr>
                      <a:r>
                        <a:rPr lang="es-ES" sz="1100" kern="1200" noProof="1">
                          <a:solidFill>
                            <a:schemeClr val="tx1">
                              <a:lumMod val="65000"/>
                              <a:lumOff val="35000"/>
                            </a:schemeClr>
                          </a:solidFill>
                          <a:latin typeface="Arial"/>
                          <a:cs typeface="Arial"/>
                        </a:rPr>
                        <a:t>Isopropanol</a:t>
                      </a:r>
                    </a:p>
                    <a:p>
                      <a:pPr algn="ctr">
                        <a:spcAft>
                          <a:spcPts val="400"/>
                        </a:spcAft>
                      </a:pPr>
                      <a:r>
                        <a:rPr lang="es-ES" sz="1100" kern="1200" noProof="1">
                          <a:solidFill>
                            <a:schemeClr val="tx1">
                              <a:lumMod val="65000"/>
                              <a:lumOff val="35000"/>
                            </a:schemeClr>
                          </a:solidFill>
                          <a:latin typeface="Arial"/>
                          <a:cs typeface="Arial"/>
                        </a:rPr>
                        <a:t>Éter laurílico de macrogol</a:t>
                      </a:r>
                    </a:p>
                    <a:p>
                      <a:pPr algn="ctr">
                        <a:spcAft>
                          <a:spcPts val="400"/>
                        </a:spcAft>
                      </a:pPr>
                      <a:r>
                        <a:rPr lang="es-ES" sz="1100" kern="1200" noProof="1">
                          <a:solidFill>
                            <a:schemeClr val="tx1">
                              <a:lumMod val="65000"/>
                              <a:lumOff val="35000"/>
                            </a:schemeClr>
                          </a:solidFill>
                          <a:latin typeface="Arial"/>
                          <a:cs typeface="Arial"/>
                        </a:rPr>
                        <a:t>Poloxámero</a:t>
                      </a:r>
                    </a:p>
                    <a:p>
                      <a:pPr algn="ctr">
                        <a:spcAft>
                          <a:spcPts val="400"/>
                        </a:spcAft>
                      </a:pPr>
                      <a:r>
                        <a:rPr lang="es-ES" sz="1100" kern="1200" noProof="1">
                          <a:solidFill>
                            <a:schemeClr val="tx1">
                              <a:lumMod val="65000"/>
                              <a:lumOff val="35000"/>
                            </a:schemeClr>
                          </a:solidFill>
                          <a:latin typeface="Arial"/>
                          <a:cs typeface="Arial"/>
                        </a:rPr>
                        <a:t>Hidroxiestearato de macrogolglicerol</a:t>
                      </a:r>
                    </a:p>
                    <a:p>
                      <a:pPr algn="ctr">
                        <a:spcAft>
                          <a:spcPts val="400"/>
                        </a:spcAft>
                      </a:pPr>
                      <a:r>
                        <a:rPr lang="es-ES" sz="1100" kern="1200" noProof="1">
                          <a:solidFill>
                            <a:schemeClr val="tx1">
                              <a:lumMod val="65000"/>
                              <a:lumOff val="35000"/>
                            </a:schemeClr>
                          </a:solidFill>
                          <a:latin typeface="Arial"/>
                          <a:cs typeface="Arial"/>
                        </a:rPr>
                        <a:t>Interpolímero de carbómero</a:t>
                      </a:r>
                    </a:p>
                    <a:p>
                      <a:pPr algn="ctr">
                        <a:spcAft>
                          <a:spcPts val="400"/>
                        </a:spcAft>
                      </a:pPr>
                      <a:r>
                        <a:rPr lang="es-ES" sz="1100" kern="1200" noProof="1">
                          <a:solidFill>
                            <a:schemeClr val="tx1">
                              <a:lumMod val="65000"/>
                              <a:lumOff val="35000"/>
                            </a:schemeClr>
                          </a:solidFill>
                          <a:latin typeface="Arial"/>
                          <a:cs typeface="Arial"/>
                        </a:rPr>
                        <a:t>Butilhidroxianisol (E320)</a:t>
                      </a:r>
                    </a:p>
                    <a:p>
                      <a:pPr algn="ctr">
                        <a:spcAft>
                          <a:spcPts val="400"/>
                        </a:spcAft>
                      </a:pPr>
                      <a:r>
                        <a:rPr lang="es-ES" sz="1100" kern="1200" noProof="1">
                          <a:solidFill>
                            <a:schemeClr val="tx1">
                              <a:lumMod val="65000"/>
                              <a:lumOff val="35000"/>
                            </a:schemeClr>
                          </a:solidFill>
                          <a:latin typeface="Arial"/>
                          <a:cs typeface="Arial"/>
                        </a:rPr>
                        <a:t>Trolamina</a:t>
                      </a:r>
                    </a:p>
                    <a:p>
                      <a:pPr algn="ctr">
                        <a:spcAft>
                          <a:spcPts val="400"/>
                        </a:spcAft>
                      </a:pPr>
                      <a:r>
                        <a:rPr lang="es-ES" sz="1100" kern="1200" noProof="1">
                          <a:solidFill>
                            <a:schemeClr val="tx1">
                              <a:lumMod val="65000"/>
                              <a:lumOff val="35000"/>
                            </a:schemeClr>
                          </a:solidFill>
                          <a:latin typeface="Arial"/>
                          <a:cs typeface="Arial"/>
                        </a:rPr>
                        <a:t>Fosfato de sodio dibásico heptahidrato</a:t>
                      </a:r>
                    </a:p>
                    <a:p>
                      <a:pPr algn="ctr">
                        <a:spcAft>
                          <a:spcPts val="400"/>
                        </a:spcAft>
                      </a:pPr>
                      <a:r>
                        <a:rPr lang="es-ES" sz="1100" kern="1200" noProof="1">
                          <a:solidFill>
                            <a:schemeClr val="tx1">
                              <a:lumMod val="65000"/>
                              <a:lumOff val="35000"/>
                            </a:schemeClr>
                          </a:solidFill>
                          <a:latin typeface="Arial"/>
                          <a:cs typeface="Arial"/>
                        </a:rPr>
                        <a:t>Dihidrógenofosfato de sodio monohidrato</a:t>
                      </a:r>
                    </a:p>
                    <a:p>
                      <a:pPr algn="ctr">
                        <a:spcAft>
                          <a:spcPts val="400"/>
                        </a:spcAft>
                      </a:pPr>
                      <a:r>
                        <a:rPr lang="es-ES" sz="1100" kern="1200" noProof="1">
                          <a:solidFill>
                            <a:schemeClr val="tx1">
                              <a:lumMod val="65000"/>
                              <a:lumOff val="35000"/>
                            </a:schemeClr>
                          </a:solidFill>
                          <a:latin typeface="Arial"/>
                          <a:cs typeface="Arial"/>
                        </a:rPr>
                        <a:t>All-rac-α-tocoferol</a:t>
                      </a:r>
                    </a:p>
                    <a:p>
                      <a:pPr algn="ctr">
                        <a:spcAft>
                          <a:spcPts val="400"/>
                        </a:spcAft>
                      </a:pPr>
                      <a:r>
                        <a:rPr lang="es-ES" sz="1100" kern="1200" noProof="1">
                          <a:solidFill>
                            <a:schemeClr val="tx1">
                              <a:lumMod val="65000"/>
                              <a:lumOff val="35000"/>
                            </a:schemeClr>
                          </a:solidFill>
                          <a:latin typeface="Arial"/>
                          <a:cs typeface="Arial"/>
                        </a:rPr>
                        <a:t>Agua purificada</a:t>
                      </a:r>
                      <a:endParaRPr lang="es-ES" sz="1100" b="0" kern="1200" noProof="1">
                        <a:solidFill>
                          <a:schemeClr val="tx1">
                            <a:lumMod val="65000"/>
                            <a:lumOff val="35000"/>
                          </a:schemeClr>
                        </a:solidFill>
                        <a:latin typeface="Arial"/>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100" b="1" kern="1200" noProof="1">
                          <a:solidFill>
                            <a:schemeClr val="tx1">
                              <a:lumMod val="65000"/>
                              <a:lumOff val="35000"/>
                            </a:schemeClr>
                          </a:solidFill>
                          <a:latin typeface="Arial"/>
                          <a:cs typeface="Arial"/>
                        </a:rPr>
                        <a:t>Parafina líquida</a:t>
                      </a:r>
                    </a:p>
                    <a:p>
                      <a:pPr algn="ctr">
                        <a:spcAft>
                          <a:spcPts val="400"/>
                        </a:spcAft>
                      </a:pPr>
                      <a:r>
                        <a:rPr lang="es-ES" sz="1100" b="1" i="0" kern="1200" noProof="1">
                          <a:solidFill>
                            <a:schemeClr val="tx1">
                              <a:lumMod val="65000"/>
                              <a:lumOff val="35000"/>
                            </a:schemeClr>
                          </a:solidFill>
                          <a:latin typeface="Arial"/>
                          <a:cs typeface="Arial"/>
                        </a:rPr>
                        <a:t>Polioxipropilén estearil éter</a:t>
                      </a:r>
                    </a:p>
                    <a:p>
                      <a:pPr algn="ctr">
                        <a:spcAft>
                          <a:spcPts val="400"/>
                        </a:spcAft>
                      </a:pPr>
                      <a:r>
                        <a:rPr lang="es-ES" sz="1100" b="1" i="0" kern="1200" noProof="1">
                          <a:solidFill>
                            <a:schemeClr val="tx1">
                              <a:lumMod val="65000"/>
                              <a:lumOff val="35000"/>
                            </a:schemeClr>
                          </a:solidFill>
                          <a:latin typeface="Arial"/>
                          <a:cs typeface="Arial"/>
                        </a:rPr>
                        <a:t>Todo-rac-α-tocoferol</a:t>
                      </a:r>
                    </a:p>
                    <a:p>
                      <a:pPr algn="ctr">
                        <a:spcAft>
                          <a:spcPts val="400"/>
                        </a:spcAft>
                      </a:pPr>
                      <a:r>
                        <a:rPr lang="es-ES" sz="1100" b="1" i="0" kern="1200" noProof="1">
                          <a:solidFill>
                            <a:schemeClr val="tx1">
                              <a:lumMod val="65000"/>
                              <a:lumOff val="35000"/>
                            </a:schemeClr>
                          </a:solidFill>
                          <a:latin typeface="Arial"/>
                          <a:cs typeface="Arial"/>
                        </a:rPr>
                        <a:t>Vaselina blanca</a:t>
                      </a:r>
                    </a:p>
                    <a:p>
                      <a:pPr algn="ctr">
                        <a:spcAft>
                          <a:spcPts val="400"/>
                        </a:spcAft>
                      </a:pPr>
                      <a:r>
                        <a:rPr lang="es-ES" sz="1100" b="1" i="0" kern="1200" noProof="1">
                          <a:solidFill>
                            <a:schemeClr val="tx1">
                              <a:lumMod val="65000"/>
                              <a:lumOff val="35000"/>
                            </a:schemeClr>
                          </a:solidFill>
                          <a:latin typeface="Arial"/>
                          <a:cs typeface="Arial"/>
                        </a:rPr>
                        <a:t>Butilhidroxitolueno (E321)</a:t>
                      </a:r>
                    </a:p>
                    <a:p>
                      <a:pPr algn="ctr">
                        <a:spcAft>
                          <a:spcPts val="400"/>
                        </a:spcAft>
                      </a:pPr>
                      <a:r>
                        <a:rPr lang="es-ES" sz="1100" kern="1200" noProof="1">
                          <a:solidFill>
                            <a:schemeClr val="tx1">
                              <a:lumMod val="65000"/>
                              <a:lumOff val="35000"/>
                            </a:schemeClr>
                          </a:solidFill>
                          <a:latin typeface="Arial"/>
                          <a:cs typeface="Arial"/>
                        </a:rPr>
                        <a:t>Butano</a:t>
                      </a:r>
                    </a:p>
                    <a:p>
                      <a:pPr algn="ctr">
                        <a:spcAft>
                          <a:spcPts val="400"/>
                        </a:spcAft>
                      </a:pPr>
                      <a:r>
                        <a:rPr lang="es-ES" sz="1100" kern="1200" noProof="1">
                          <a:solidFill>
                            <a:schemeClr val="tx1">
                              <a:lumMod val="65000"/>
                              <a:lumOff val="35000"/>
                            </a:schemeClr>
                          </a:solidFill>
                          <a:latin typeface="Arial"/>
                          <a:cs typeface="Arial"/>
                        </a:rPr>
                        <a:t>Dimetiléter</a:t>
                      </a:r>
                      <a:endParaRPr lang="es-ES" sz="1100" b="0" kern="1200" noProof="1">
                        <a:solidFill>
                          <a:schemeClr val="tx1">
                            <a:lumMod val="65000"/>
                            <a:lumOff val="35000"/>
                          </a:schemeClr>
                        </a:solidFill>
                        <a:latin typeface="Arial"/>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100" b="1" kern="1200" noProof="1">
                          <a:solidFill>
                            <a:schemeClr val="tx1">
                              <a:lumMod val="65000"/>
                              <a:lumOff val="35000"/>
                            </a:schemeClr>
                          </a:solidFill>
                          <a:latin typeface="Arial"/>
                          <a:cs typeface="Arial"/>
                        </a:rPr>
                        <a:t>Parafina líquida</a:t>
                      </a:r>
                    </a:p>
                    <a:p>
                      <a:pPr algn="ctr">
                        <a:spcAft>
                          <a:spcPts val="400"/>
                        </a:spcAft>
                      </a:pPr>
                      <a:r>
                        <a:rPr lang="es-ES" sz="1100" b="1" kern="1200" noProof="1">
                          <a:solidFill>
                            <a:schemeClr val="tx1">
                              <a:lumMod val="65000"/>
                              <a:lumOff val="35000"/>
                            </a:schemeClr>
                          </a:solidFill>
                          <a:latin typeface="Arial"/>
                          <a:cs typeface="Arial"/>
                        </a:rPr>
                        <a:t>Polioxipropilén estearil éter</a:t>
                      </a:r>
                    </a:p>
                    <a:p>
                      <a:pPr algn="ctr">
                        <a:spcAft>
                          <a:spcPts val="400"/>
                        </a:spcAft>
                      </a:pPr>
                      <a:r>
                        <a:rPr lang="es-ES" sz="1100" b="1" kern="1200" noProof="1">
                          <a:solidFill>
                            <a:schemeClr val="tx1">
                              <a:lumMod val="65000"/>
                              <a:lumOff val="35000"/>
                            </a:schemeClr>
                          </a:solidFill>
                          <a:latin typeface="Arial"/>
                          <a:cs typeface="Arial"/>
                        </a:rPr>
                        <a:t>Todo-rac-α-tocoferol</a:t>
                      </a:r>
                    </a:p>
                    <a:p>
                      <a:pPr algn="ctr">
                        <a:spcAft>
                          <a:spcPts val="400"/>
                        </a:spcAft>
                      </a:pPr>
                      <a:r>
                        <a:rPr lang="es-ES" sz="1100" b="1" kern="1200" noProof="1">
                          <a:solidFill>
                            <a:schemeClr val="tx1">
                              <a:lumMod val="65000"/>
                              <a:lumOff val="35000"/>
                            </a:schemeClr>
                          </a:solidFill>
                          <a:latin typeface="Arial"/>
                          <a:cs typeface="Arial"/>
                        </a:rPr>
                        <a:t>Vaselina blanca</a:t>
                      </a:r>
                    </a:p>
                    <a:p>
                      <a:pPr algn="ctr">
                        <a:spcAft>
                          <a:spcPts val="400"/>
                        </a:spcAft>
                      </a:pPr>
                      <a:r>
                        <a:rPr lang="es-ES" sz="1100" b="1" kern="1200" noProof="1">
                          <a:solidFill>
                            <a:schemeClr val="tx1">
                              <a:lumMod val="65000"/>
                              <a:lumOff val="35000"/>
                            </a:schemeClr>
                          </a:solidFill>
                          <a:latin typeface="Arial"/>
                          <a:cs typeface="Arial"/>
                        </a:rPr>
                        <a:t>Butilhidroxitolueno (E321)</a:t>
                      </a:r>
                      <a:endParaRPr lang="es-ES" sz="1100" b="1" kern="1200" noProof="1">
                        <a:solidFill>
                          <a:schemeClr val="tx1">
                            <a:lumMod val="65000"/>
                            <a:lumOff val="35000"/>
                          </a:schemeClr>
                        </a:solidFill>
                        <a:latin typeface="Arial"/>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100" kern="1200" noProof="1">
                          <a:solidFill>
                            <a:schemeClr val="tx1">
                              <a:lumMod val="65000"/>
                              <a:lumOff val="35000"/>
                            </a:schemeClr>
                          </a:solidFill>
                          <a:latin typeface="Arial"/>
                          <a:cs typeface="Arial"/>
                        </a:rPr>
                        <a:t>Parafina líquida</a:t>
                      </a:r>
                    </a:p>
                    <a:p>
                      <a:pPr algn="ctr">
                        <a:spcAft>
                          <a:spcPts val="400"/>
                        </a:spcAft>
                      </a:pPr>
                      <a:r>
                        <a:rPr lang="es-ES" sz="1100" kern="1200" noProof="1">
                          <a:solidFill>
                            <a:schemeClr val="tx1">
                              <a:lumMod val="65000"/>
                              <a:lumOff val="35000"/>
                            </a:schemeClr>
                          </a:solidFill>
                          <a:latin typeface="Arial"/>
                          <a:cs typeface="Arial"/>
                        </a:rPr>
                        <a:t>Polioxipropilén estearil éter</a:t>
                      </a:r>
                    </a:p>
                    <a:p>
                      <a:pPr algn="ctr">
                        <a:spcAft>
                          <a:spcPts val="400"/>
                        </a:spcAft>
                      </a:pPr>
                      <a:r>
                        <a:rPr lang="es-ES" sz="1100" kern="1200" noProof="1">
                          <a:solidFill>
                            <a:schemeClr val="tx1">
                              <a:lumMod val="65000"/>
                              <a:lumOff val="35000"/>
                            </a:schemeClr>
                          </a:solidFill>
                          <a:latin typeface="Arial"/>
                          <a:cs typeface="Arial"/>
                        </a:rPr>
                        <a:t>Aceite de ricino hidrogenado</a:t>
                      </a:r>
                    </a:p>
                    <a:p>
                      <a:pPr algn="ctr">
                        <a:spcAft>
                          <a:spcPts val="400"/>
                        </a:spcAft>
                      </a:pPr>
                      <a:r>
                        <a:rPr lang="es-ES" sz="1100" kern="1200" noProof="1">
                          <a:solidFill>
                            <a:schemeClr val="tx1">
                              <a:lumMod val="65000"/>
                              <a:lumOff val="35000"/>
                            </a:schemeClr>
                          </a:solidFill>
                          <a:latin typeface="Arial"/>
                          <a:cs typeface="Arial"/>
                        </a:rPr>
                        <a:t>Butilhidroxitolueno (E321)</a:t>
                      </a:r>
                    </a:p>
                    <a:p>
                      <a:pPr algn="ctr">
                        <a:spcAft>
                          <a:spcPts val="400"/>
                        </a:spcAft>
                      </a:pPr>
                      <a:r>
                        <a:rPr lang="es-ES" sz="1100" kern="1200" noProof="1">
                          <a:solidFill>
                            <a:schemeClr val="tx1">
                              <a:lumMod val="65000"/>
                              <a:lumOff val="35000"/>
                            </a:schemeClr>
                          </a:solidFill>
                          <a:latin typeface="Arial"/>
                          <a:cs typeface="Arial"/>
                        </a:rPr>
                        <a:t>Todo-rac-α-tocoferol</a:t>
                      </a:r>
                      <a:endParaRPr lang="es-ES" sz="1100" b="0" kern="1200" noProof="1">
                        <a:solidFill>
                          <a:schemeClr val="tx1">
                            <a:lumMod val="65000"/>
                            <a:lumOff val="35000"/>
                          </a:schemeClr>
                        </a:solidFill>
                        <a:latin typeface="Arial"/>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381196"/>
                  </a:ext>
                </a:extLst>
              </a:tr>
            </a:tbl>
          </a:graphicData>
        </a:graphic>
      </p:graphicFrame>
      <p:sp>
        <p:nvSpPr>
          <p:cNvPr id="4" name="3 CuadroTexto">
            <a:extLst>
              <a:ext uri="{FF2B5EF4-FFF2-40B4-BE49-F238E27FC236}">
                <a16:creationId xmlns:a16="http://schemas.microsoft.com/office/drawing/2014/main" id="{5D39D9DB-F0C8-C79F-3103-15E358BB7829}"/>
              </a:ext>
            </a:extLst>
          </p:cNvPr>
          <p:cNvSpPr txBox="1"/>
          <p:nvPr/>
        </p:nvSpPr>
        <p:spPr>
          <a:xfrm>
            <a:off x="1081668" y="5836537"/>
            <a:ext cx="10850136" cy="1015663"/>
          </a:xfrm>
          <a:prstGeom prst="rect">
            <a:avLst/>
          </a:prstGeom>
          <a:noFill/>
        </p:spPr>
        <p:txBody>
          <a:bodyPr wrap="square" lIns="91440" tIns="45720" rIns="91440" bIns="45720" rtlCol="0" anchor="t">
            <a:spAutoFit/>
          </a:bodyPr>
          <a:lstStyle/>
          <a:p>
            <a:pPr>
              <a:defRPr/>
            </a:pPr>
            <a:r>
              <a:rPr lang="es-ES" sz="1000" noProof="1">
                <a:solidFill>
                  <a:schemeClr val="tx1">
                    <a:lumMod val="50000"/>
                    <a:lumOff val="50000"/>
                  </a:schemeClr>
                </a:solidFill>
                <a:latin typeface="Arial" panose="020B0604020202020204" pitchFamily="34" charset="0"/>
                <a:cs typeface="Arial" panose="020B0604020202020204" pitchFamily="34" charset="0"/>
              </a:rPr>
              <a:t>Wynzora</a:t>
            </a:r>
            <a:r>
              <a:rPr lang="es-ES" sz="1000" baseline="30000" noProof="1">
                <a:solidFill>
                  <a:schemeClr val="tx1">
                    <a:lumMod val="50000"/>
                    <a:lumOff val="50000"/>
                  </a:schemeClr>
                </a:solidFill>
                <a:latin typeface="Arial" panose="020B0604020202020204" pitchFamily="34" charset="0"/>
                <a:cs typeface="Arial" panose="020B0604020202020204" pitchFamily="34" charset="0"/>
              </a:rPr>
              <a:t>®</a:t>
            </a:r>
            <a:r>
              <a:rPr lang="es-ES" sz="1000" noProof="1">
                <a:solidFill>
                  <a:schemeClr val="tx1">
                    <a:lumMod val="50000"/>
                    <a:lumOff val="50000"/>
                  </a:schemeClr>
                </a:solidFill>
                <a:latin typeface="Arial" panose="020B0604020202020204" pitchFamily="34" charset="0"/>
                <a:cs typeface="Arial" panose="020B0604020202020204" pitchFamily="34" charset="0"/>
              </a:rPr>
              <a:t> Ficha Técnica. Agencia Española del Medicamentos y Productos Sanitarios. AEMPS. Disponible en: </a:t>
            </a:r>
            <a:r>
              <a:rPr lang="es-ES" sz="1000" noProof="1">
                <a:solidFill>
                  <a:schemeClr val="tx1">
                    <a:lumMod val="50000"/>
                    <a:lumOff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https://cima.aemps.es/cima/pdfs/es/ft/86088/FT_86088.pdf</a:t>
            </a:r>
            <a:r>
              <a:rPr lang="es-ES" sz="1000" noProof="1">
                <a:solidFill>
                  <a:schemeClr val="tx1">
                    <a:lumMod val="50000"/>
                    <a:lumOff val="50000"/>
                  </a:schemeClr>
                </a:solidFill>
                <a:latin typeface="Arial" panose="020B0604020202020204" pitchFamily="34" charset="0"/>
                <a:cs typeface="Arial" panose="020B0604020202020204" pitchFamily="34" charset="0"/>
              </a:rPr>
              <a:t>. Último acceso: febrero 2025. Enstilar</a:t>
            </a:r>
            <a:r>
              <a:rPr lang="es-ES" sz="1000" baseline="30000" noProof="1">
                <a:solidFill>
                  <a:schemeClr val="tx1">
                    <a:lumMod val="50000"/>
                    <a:lumOff val="50000"/>
                  </a:schemeClr>
                </a:solidFill>
                <a:latin typeface="Arial" panose="020B0604020202020204" pitchFamily="34" charset="0"/>
                <a:cs typeface="Arial" panose="020B0604020202020204" pitchFamily="34" charset="0"/>
              </a:rPr>
              <a:t>®</a:t>
            </a:r>
            <a:r>
              <a:rPr lang="es-ES" sz="1000" noProof="1">
                <a:solidFill>
                  <a:schemeClr val="tx1">
                    <a:lumMod val="50000"/>
                    <a:lumOff val="50000"/>
                  </a:schemeClr>
                </a:solidFill>
                <a:latin typeface="Arial" panose="020B0604020202020204" pitchFamily="34" charset="0"/>
                <a:cs typeface="Arial" panose="020B0604020202020204" pitchFamily="34" charset="0"/>
              </a:rPr>
              <a:t> Ficha Técnica. Agencia Española del Medicamento y Productos Sanitarios. AEMPS. Disponible en: acc</a:t>
            </a:r>
            <a:r>
              <a:rPr lang="es-ES" sz="1000" dirty="0">
                <a:solidFill>
                  <a:schemeClr val="tx1">
                    <a:lumMod val="50000"/>
                    <a:lumOff val="50000"/>
                  </a:schemeClr>
                </a:solidFill>
                <a:latin typeface="Arial" panose="020B0604020202020204" pitchFamily="34" charset="0"/>
                <a:cs typeface="Arial" panose="020B0604020202020204" pitchFamily="34" charset="0"/>
              </a:rPr>
              <a:t> https://</a:t>
            </a:r>
            <a:r>
              <a:rPr lang="es-ES" sz="1000" dirty="0" err="1">
                <a:solidFill>
                  <a:schemeClr val="tx1">
                    <a:lumMod val="50000"/>
                    <a:lumOff val="50000"/>
                  </a:schemeClr>
                </a:solidFill>
                <a:latin typeface="Arial" panose="020B0604020202020204" pitchFamily="34" charset="0"/>
                <a:cs typeface="Arial" panose="020B0604020202020204" pitchFamily="34" charset="0"/>
              </a:rPr>
              <a:t>cima.aemps.es</a:t>
            </a:r>
            <a:r>
              <a:rPr lang="es-ES" sz="1000" dirty="0">
                <a:solidFill>
                  <a:schemeClr val="tx1">
                    <a:lumMod val="50000"/>
                    <a:lumOff val="50000"/>
                  </a:schemeClr>
                </a:solidFill>
                <a:latin typeface="Arial" panose="020B0604020202020204" pitchFamily="34" charset="0"/>
                <a:cs typeface="Arial" panose="020B0604020202020204" pitchFamily="34" charset="0"/>
              </a:rPr>
              <a:t>/cima/</a:t>
            </a:r>
            <a:r>
              <a:rPr lang="es-ES" sz="1000" dirty="0" err="1">
                <a:solidFill>
                  <a:schemeClr val="tx1">
                    <a:lumMod val="50000"/>
                    <a:lumOff val="50000"/>
                  </a:schemeClr>
                </a:solidFill>
                <a:latin typeface="Arial" panose="020B0604020202020204" pitchFamily="34" charset="0"/>
                <a:cs typeface="Arial" panose="020B0604020202020204" pitchFamily="34" charset="0"/>
              </a:rPr>
              <a:t>dochtml</a:t>
            </a:r>
            <a:r>
              <a:rPr lang="es-ES" sz="1000" dirty="0">
                <a:solidFill>
                  <a:schemeClr val="tx1">
                    <a:lumMod val="50000"/>
                    <a:lumOff val="50000"/>
                  </a:schemeClr>
                </a:solidFill>
                <a:latin typeface="Arial" panose="020B0604020202020204" pitchFamily="34" charset="0"/>
                <a:cs typeface="Arial" panose="020B0604020202020204" pitchFamily="34" charset="0"/>
              </a:rPr>
              <a:t>/ft/80896/FT_80896.html</a:t>
            </a:r>
            <a:r>
              <a:rPr lang="es-ES" sz="1000" noProof="1">
                <a:solidFill>
                  <a:schemeClr val="tx1">
                    <a:lumMod val="50000"/>
                    <a:lumOff val="50000"/>
                  </a:schemeClr>
                </a:solidFill>
                <a:latin typeface="Arial" panose="020B0604020202020204" pitchFamily="34" charset="0"/>
                <a:cs typeface="Arial" panose="020B0604020202020204" pitchFamily="34" charset="0"/>
              </a:rPr>
              <a:t>. Último eso: febrero 2025. Daivobet</a:t>
            </a:r>
            <a:r>
              <a:rPr lang="es-ES" sz="1000" baseline="30000" noProof="1">
                <a:solidFill>
                  <a:schemeClr val="tx1">
                    <a:lumMod val="50000"/>
                    <a:lumOff val="50000"/>
                  </a:schemeClr>
                </a:solidFill>
                <a:latin typeface="Arial" panose="020B0604020202020204" pitchFamily="34" charset="0"/>
                <a:cs typeface="Arial" panose="020B0604020202020204" pitchFamily="34" charset="0"/>
              </a:rPr>
              <a:t>®</a:t>
            </a:r>
            <a:r>
              <a:rPr lang="es-ES" sz="1000" noProof="1">
                <a:solidFill>
                  <a:schemeClr val="tx1">
                    <a:lumMod val="50000"/>
                    <a:lumOff val="50000"/>
                  </a:schemeClr>
                </a:solidFill>
                <a:latin typeface="Arial" panose="020B0604020202020204" pitchFamily="34" charset="0"/>
                <a:cs typeface="Arial" panose="020B0604020202020204" pitchFamily="34" charset="0"/>
              </a:rPr>
              <a:t> gel Ficha técnica de.Agencia Española del Medicamento y Productos Sanitarios. AEMPS. Disponible en: </a:t>
            </a:r>
            <a:r>
              <a:rPr lang="es-ES" sz="1000" noProof="1">
                <a:solidFill>
                  <a:schemeClr val="tx1">
                    <a:lumMod val="50000"/>
                    <a:lumOff val="5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https://cima.aemps.es/cima/pdfs/es/ft/70191/FT_70191.pdf</a:t>
            </a:r>
            <a:r>
              <a:rPr lang="es-ES" sz="1000" noProof="1">
                <a:solidFill>
                  <a:schemeClr val="tx1">
                    <a:lumMod val="50000"/>
                    <a:lumOff val="50000"/>
                  </a:schemeClr>
                </a:solidFill>
                <a:latin typeface="Arial" panose="020B0604020202020204" pitchFamily="34" charset="0"/>
                <a:cs typeface="Arial" panose="020B0604020202020204" pitchFamily="34" charset="0"/>
              </a:rPr>
              <a:t>. Último acceso: febrero 2025.  Daivobet</a:t>
            </a:r>
            <a:r>
              <a:rPr lang="es-ES" sz="1000" baseline="30000" noProof="1">
                <a:solidFill>
                  <a:schemeClr val="tx1">
                    <a:lumMod val="50000"/>
                    <a:lumOff val="50000"/>
                  </a:schemeClr>
                </a:solidFill>
                <a:latin typeface="Arial" panose="020B0604020202020204" pitchFamily="34" charset="0"/>
                <a:cs typeface="Arial" panose="020B0604020202020204" pitchFamily="34" charset="0"/>
              </a:rPr>
              <a:t>®</a:t>
            </a:r>
            <a:r>
              <a:rPr lang="es-ES" sz="1000" noProof="1">
                <a:solidFill>
                  <a:schemeClr val="tx1">
                    <a:lumMod val="50000"/>
                    <a:lumOff val="50000"/>
                  </a:schemeClr>
                </a:solidFill>
                <a:latin typeface="Arial" panose="020B0604020202020204" pitchFamily="34" charset="0"/>
                <a:cs typeface="Arial" panose="020B0604020202020204" pitchFamily="34" charset="0"/>
              </a:rPr>
              <a:t> pomada Ficha técnica. Agencia Española del Medicamento y Productos Sanitarios. AEMPS. Disponible en: </a:t>
            </a:r>
            <a:r>
              <a:rPr lang="es-ES" sz="1000" noProof="1">
                <a:solidFill>
                  <a:schemeClr val="tx1">
                    <a:lumMod val="50000"/>
                    <a:lumOff val="5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https://cima.aemps.es/cima/pdfs/es/ft/64543/FT_64543.pdf</a:t>
            </a:r>
            <a:r>
              <a:rPr lang="es-ES" sz="1000" noProof="1">
                <a:solidFill>
                  <a:schemeClr val="tx1">
                    <a:lumMod val="50000"/>
                    <a:lumOff val="50000"/>
                  </a:schemeClr>
                </a:solidFill>
                <a:latin typeface="Arial" panose="020B0604020202020204" pitchFamily="34" charset="0"/>
                <a:cs typeface="Arial" panose="020B0604020202020204" pitchFamily="34" charset="0"/>
              </a:rPr>
              <a:t>. Último acceso: febrero 2025.</a:t>
            </a:r>
          </a:p>
          <a:p>
            <a:pPr>
              <a:defRPr/>
            </a:pPr>
            <a:endParaRPr lang="es-ES" sz="1000" noProof="1">
              <a:solidFill>
                <a:schemeClr val="tx1">
                  <a:lumMod val="50000"/>
                  <a:lumOff val="50000"/>
                </a:schemeClr>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0C16270-6771-7ABD-3AB2-6EAAADA8A116}"/>
              </a:ext>
            </a:extLst>
          </p:cNvPr>
          <p:cNvSpPr/>
          <p:nvPr/>
        </p:nvSpPr>
        <p:spPr>
          <a:xfrm>
            <a:off x="5477005" y="2097685"/>
            <a:ext cx="4088201" cy="1132333"/>
          </a:xfrm>
          <a:prstGeom prst="roundRect">
            <a:avLst/>
          </a:prstGeom>
          <a:noFill/>
          <a:ln w="28575">
            <a:solidFill>
              <a:srgbClr val="F98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B98EBC-203C-B460-F065-8813C1FD70A7}"/>
              </a:ext>
            </a:extLst>
          </p:cNvPr>
          <p:cNvSpPr txBox="1"/>
          <p:nvPr/>
        </p:nvSpPr>
        <p:spPr>
          <a:xfrm>
            <a:off x="1416397" y="5426458"/>
            <a:ext cx="6104708" cy="253916"/>
          </a:xfrm>
          <a:prstGeom prst="rect">
            <a:avLst/>
          </a:prstGeom>
          <a:noFill/>
        </p:spPr>
        <p:txBody>
          <a:bodyPr wrap="square" lIns="91440" tIns="45720" rIns="91440" bIns="45720" anchor="t">
            <a:spAutoFit/>
          </a:bodyPr>
          <a:lstStyle/>
          <a:p>
            <a:r>
              <a:rPr lang="en-GB" sz="1050" b="1">
                <a:solidFill>
                  <a:schemeClr val="tx1">
                    <a:lumMod val="65000"/>
                    <a:lumOff val="35000"/>
                  </a:schemeClr>
                </a:solidFill>
                <a:latin typeface="Arial"/>
                <a:cs typeface="Arial"/>
              </a:rPr>
              <a:t>CAL/BDP: </a:t>
            </a:r>
            <a:r>
              <a:rPr lang="en-GB" sz="1050">
                <a:solidFill>
                  <a:schemeClr val="tx1">
                    <a:lumMod val="65000"/>
                    <a:lumOff val="35000"/>
                  </a:schemeClr>
                </a:solidFill>
                <a:latin typeface="Arial"/>
                <a:cs typeface="Arial"/>
              </a:rPr>
              <a:t>calcipotriol/</a:t>
            </a:r>
            <a:r>
              <a:rPr lang="en-GB" sz="1050" err="1">
                <a:solidFill>
                  <a:schemeClr val="tx1">
                    <a:lumMod val="65000"/>
                    <a:lumOff val="35000"/>
                  </a:schemeClr>
                </a:solidFill>
                <a:latin typeface="Arial"/>
                <a:cs typeface="Arial"/>
              </a:rPr>
              <a:t>betametasona</a:t>
            </a:r>
            <a:r>
              <a:rPr lang="en-GB" sz="1050">
                <a:solidFill>
                  <a:schemeClr val="tx1">
                    <a:lumMod val="65000"/>
                    <a:lumOff val="35000"/>
                  </a:schemeClr>
                </a:solidFill>
                <a:latin typeface="Arial"/>
                <a:cs typeface="Arial"/>
              </a:rPr>
              <a:t> </a:t>
            </a:r>
            <a:r>
              <a:rPr lang="en-GB" sz="1050" err="1">
                <a:solidFill>
                  <a:schemeClr val="tx1">
                    <a:lumMod val="65000"/>
                    <a:lumOff val="35000"/>
                  </a:schemeClr>
                </a:solidFill>
                <a:latin typeface="Arial"/>
                <a:cs typeface="Arial"/>
              </a:rPr>
              <a:t>dipropionato</a:t>
            </a:r>
            <a:r>
              <a:rPr lang="en-GB" sz="1050">
                <a:solidFill>
                  <a:schemeClr val="tx1">
                    <a:lumMod val="65000"/>
                    <a:lumOff val="35000"/>
                  </a:schemeClr>
                </a:solidFill>
                <a:latin typeface="Arial"/>
                <a:cs typeface="Arial"/>
              </a:rPr>
              <a:t>; </a:t>
            </a:r>
            <a:r>
              <a:rPr lang="en-GB" sz="1050" b="1">
                <a:solidFill>
                  <a:schemeClr val="tx1">
                    <a:lumMod val="65000"/>
                    <a:lumOff val="35000"/>
                  </a:schemeClr>
                </a:solidFill>
                <a:latin typeface="Arial"/>
                <a:cs typeface="Arial"/>
              </a:rPr>
              <a:t>PAD: </a:t>
            </a:r>
            <a:r>
              <a:rPr lang="en-GB" sz="1050" err="1">
                <a:solidFill>
                  <a:schemeClr val="tx1">
                    <a:lumMod val="65000"/>
                    <a:lumOff val="35000"/>
                  </a:schemeClr>
                </a:solidFill>
                <a:latin typeface="Arial"/>
                <a:cs typeface="Arial"/>
              </a:rPr>
              <a:t>dispersión</a:t>
            </a:r>
            <a:r>
              <a:rPr lang="en-GB" sz="1050">
                <a:solidFill>
                  <a:schemeClr val="tx1">
                    <a:lumMod val="65000"/>
                    <a:lumOff val="35000"/>
                  </a:schemeClr>
                </a:solidFill>
                <a:latin typeface="Arial"/>
                <a:cs typeface="Arial"/>
              </a:rPr>
              <a:t> de </a:t>
            </a:r>
            <a:r>
              <a:rPr lang="en-GB" sz="1050" err="1">
                <a:solidFill>
                  <a:schemeClr val="tx1">
                    <a:lumMod val="65000"/>
                    <a:lumOff val="35000"/>
                  </a:schemeClr>
                </a:solidFill>
                <a:latin typeface="Arial"/>
                <a:cs typeface="Arial"/>
              </a:rPr>
              <a:t>poliafrones</a:t>
            </a:r>
            <a:r>
              <a:rPr lang="en-GB" sz="1050">
                <a:solidFill>
                  <a:schemeClr val="tx1">
                    <a:lumMod val="65000"/>
                    <a:lumOff val="35000"/>
                  </a:schemeClr>
                </a:solidFill>
                <a:latin typeface="Arial"/>
                <a:cs typeface="Arial"/>
              </a:rPr>
              <a:t>.</a:t>
            </a:r>
          </a:p>
        </p:txBody>
      </p:sp>
    </p:spTree>
    <p:extLst>
      <p:ext uri="{BB962C8B-B14F-4D97-AF65-F5344CB8AC3E}">
        <p14:creationId xmlns:p14="http://schemas.microsoft.com/office/powerpoint/2010/main" val="3445249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57"/>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381" name="Google Shape;1381;p57"/>
          <p:cNvSpPr txBox="1">
            <a:spLocks noGrp="1"/>
          </p:cNvSpPr>
          <p:nvPr>
            <p:ph type="title"/>
          </p:nvPr>
        </p:nvSpPr>
        <p:spPr>
          <a:xfrm>
            <a:off x="1241776" y="371476"/>
            <a:ext cx="10563577" cy="8798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Wynzora® vs CAL/BDP espuma</a:t>
            </a:r>
            <a:endParaRPr/>
          </a:p>
        </p:txBody>
      </p:sp>
      <p:sp>
        <p:nvSpPr>
          <p:cNvPr id="1382" name="Google Shape;1382;p57"/>
          <p:cNvSpPr txBox="1"/>
          <p:nvPr/>
        </p:nvSpPr>
        <p:spPr>
          <a:xfrm>
            <a:off x="1241777" y="1266447"/>
            <a:ext cx="985520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400"/>
              <a:buFont typeface="Montserrat Light"/>
              <a:buNone/>
            </a:pPr>
            <a:r>
              <a:rPr lang="es-ES" sz="1400">
                <a:solidFill>
                  <a:schemeClr val="dk1"/>
                </a:solidFill>
                <a:latin typeface="Montserrat Light"/>
                <a:ea typeface="Montserrat Light"/>
                <a:cs typeface="Montserrat Light"/>
                <a:sym typeface="Montserrat Light"/>
              </a:rPr>
              <a:t>Una comparación indirecta ajustada anclada de la combinación </a:t>
            </a:r>
            <a:r>
              <a:rPr lang="es-ES" sz="1400" b="1">
                <a:solidFill>
                  <a:schemeClr val="dk1"/>
                </a:solidFill>
                <a:latin typeface="Montserrat Light"/>
                <a:ea typeface="Montserrat Light"/>
                <a:cs typeface="Montserrat Light"/>
                <a:sym typeface="Montserrat Light"/>
              </a:rPr>
              <a:t>Wynzora versus espuma </a:t>
            </a:r>
            <a:r>
              <a:rPr lang="es-ES" sz="1400">
                <a:solidFill>
                  <a:schemeClr val="dk1"/>
                </a:solidFill>
                <a:latin typeface="Montserrat Light"/>
                <a:ea typeface="Montserrat Light"/>
                <a:cs typeface="Montserrat Light"/>
                <a:sym typeface="Montserrat Light"/>
              </a:rPr>
              <a:t>de CAL/BDP para el tratamiento de la psoriasis</a:t>
            </a:r>
            <a:r>
              <a:rPr lang="es-ES" sz="1400" baseline="30000">
                <a:solidFill>
                  <a:schemeClr val="dk1"/>
                </a:solidFill>
                <a:latin typeface="Montserrat Light"/>
                <a:ea typeface="Montserrat Light"/>
                <a:cs typeface="Montserrat Light"/>
                <a:sym typeface="Montserrat Light"/>
              </a:rPr>
              <a:t>1-2</a:t>
            </a:r>
            <a:r>
              <a:rPr lang="es-ES" sz="1400">
                <a:solidFill>
                  <a:schemeClr val="dk1"/>
                </a:solidFill>
                <a:latin typeface="Montserrat Light"/>
                <a:ea typeface="Montserrat Light"/>
                <a:cs typeface="Montserrat Light"/>
                <a:sym typeface="Montserrat Light"/>
              </a:rPr>
              <a:t>:</a:t>
            </a:r>
            <a:endParaRPr/>
          </a:p>
        </p:txBody>
      </p:sp>
      <p:sp>
        <p:nvSpPr>
          <p:cNvPr id="1383" name="Google Shape;1383;p57"/>
          <p:cNvSpPr txBox="1"/>
          <p:nvPr/>
        </p:nvSpPr>
        <p:spPr>
          <a:xfrm>
            <a:off x="2088441" y="2070064"/>
            <a:ext cx="9462637" cy="24365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300" b="1">
                <a:solidFill>
                  <a:schemeClr val="dk1"/>
                </a:solidFill>
                <a:latin typeface="Montserrat"/>
                <a:ea typeface="Montserrat"/>
                <a:cs typeface="Montserrat"/>
                <a:sym typeface="Montserrat"/>
              </a:rPr>
              <a:t>Satisfacción del Tratamiento</a:t>
            </a:r>
            <a:r>
              <a:rPr lang="es-ES" sz="1300">
                <a:solidFill>
                  <a:schemeClr val="dk1"/>
                </a:solidFill>
                <a:latin typeface="Montserrat"/>
                <a:ea typeface="Montserrat"/>
                <a:cs typeface="Montserrat"/>
                <a:sym typeface="Montserrat"/>
              </a:rPr>
              <a:t>: </a:t>
            </a:r>
            <a:r>
              <a:rPr lang="es-ES" sz="1300">
                <a:solidFill>
                  <a:schemeClr val="dk1"/>
                </a:solidFill>
                <a:latin typeface="Montserrat Light"/>
                <a:ea typeface="Montserrat Light"/>
                <a:cs typeface="Montserrat Light"/>
                <a:sym typeface="Montserrat Light"/>
              </a:rPr>
              <a:t>Wynzora se asoció con una </a:t>
            </a:r>
            <a:r>
              <a:rPr lang="es-ES" sz="1300" b="1">
                <a:solidFill>
                  <a:schemeClr val="dk1"/>
                </a:solidFill>
                <a:latin typeface="Montserrat Light"/>
                <a:ea typeface="Montserrat Light"/>
                <a:cs typeface="Montserrat Light"/>
                <a:sym typeface="Montserrat Light"/>
              </a:rPr>
              <a:t>satisfacción significativamente mayor </a:t>
            </a:r>
            <a:r>
              <a:rPr lang="es-ES" sz="1300">
                <a:solidFill>
                  <a:schemeClr val="dk1"/>
                </a:solidFill>
                <a:latin typeface="Montserrat Light"/>
                <a:ea typeface="Montserrat Light"/>
                <a:cs typeface="Montserrat Light"/>
                <a:sym typeface="Montserrat Light"/>
              </a:rPr>
              <a:t>en comparación con la espuma. Dominios como la satisfacción general con el tratamiento, facilidad de aplicación, falta de sensación grasa y efecto hidratante fueron notablemente mejores con la formulación en crema. </a:t>
            </a:r>
            <a:endParaRPr/>
          </a:p>
          <a:p>
            <a:pPr marL="0" marR="0" lvl="0" indent="0" algn="just" rtl="0">
              <a:spcBef>
                <a:spcPts val="0"/>
              </a:spcBef>
              <a:spcAft>
                <a:spcPts val="0"/>
              </a:spcAft>
              <a:buNone/>
            </a:pPr>
            <a:endParaRPr sz="1300">
              <a:solidFill>
                <a:schemeClr val="dk1"/>
              </a:solidFill>
              <a:latin typeface="Montserrat"/>
              <a:ea typeface="Montserrat"/>
              <a:cs typeface="Montserrat"/>
              <a:sym typeface="Montserrat"/>
            </a:endParaRPr>
          </a:p>
          <a:p>
            <a:pPr marL="0" marR="0" lvl="0" indent="0" algn="just" rtl="0">
              <a:spcBef>
                <a:spcPts val="0"/>
              </a:spcBef>
              <a:spcAft>
                <a:spcPts val="0"/>
              </a:spcAft>
              <a:buNone/>
            </a:pPr>
            <a:endParaRPr sz="1300">
              <a:solidFill>
                <a:schemeClr val="dk1"/>
              </a:solidFill>
              <a:latin typeface="Montserrat"/>
              <a:ea typeface="Montserrat"/>
              <a:cs typeface="Montserrat"/>
              <a:sym typeface="Montserrat"/>
            </a:endParaRPr>
          </a:p>
          <a:p>
            <a:pPr marL="0" marR="0" lvl="0" indent="0" algn="just" rtl="0">
              <a:spcBef>
                <a:spcPts val="0"/>
              </a:spcBef>
              <a:spcAft>
                <a:spcPts val="0"/>
              </a:spcAft>
              <a:buNone/>
            </a:pPr>
            <a:r>
              <a:rPr lang="es-ES" sz="1300" b="1">
                <a:solidFill>
                  <a:schemeClr val="dk1"/>
                </a:solidFill>
                <a:latin typeface="Montserrat"/>
                <a:ea typeface="Montserrat"/>
                <a:cs typeface="Montserrat"/>
                <a:sym typeface="Montserrat"/>
              </a:rPr>
              <a:t>Preferencia del Paciente</a:t>
            </a:r>
            <a:r>
              <a:rPr lang="es-ES" sz="1300">
                <a:solidFill>
                  <a:schemeClr val="dk1"/>
                </a:solidFill>
                <a:latin typeface="Montserrat"/>
                <a:ea typeface="Montserrat"/>
                <a:cs typeface="Montserrat"/>
                <a:sym typeface="Montserrat"/>
              </a:rPr>
              <a:t>: </a:t>
            </a:r>
            <a:r>
              <a:rPr lang="es-ES" sz="1300">
                <a:solidFill>
                  <a:schemeClr val="dk1"/>
                </a:solidFill>
                <a:latin typeface="Montserrat Light"/>
                <a:ea typeface="Montserrat Light"/>
                <a:cs typeface="Montserrat Light"/>
                <a:sym typeface="Montserrat Light"/>
              </a:rPr>
              <a:t>Los estudios indican una mayor preferencia de los pacientes por la crema de CAL/BDP sobre la espuma, particularmente debido a su aceptabilidad cosmética y facilidad de uso. </a:t>
            </a:r>
            <a:endParaRPr/>
          </a:p>
          <a:p>
            <a:pPr marL="0" marR="0" lvl="0" indent="0" algn="just" rtl="0">
              <a:spcBef>
                <a:spcPts val="0"/>
              </a:spcBef>
              <a:spcAft>
                <a:spcPts val="0"/>
              </a:spcAft>
              <a:buNone/>
            </a:pPr>
            <a:endParaRPr sz="2000" baseline="30000">
              <a:solidFill>
                <a:schemeClr val="dk1"/>
              </a:solidFill>
              <a:latin typeface="Montserrat Light"/>
              <a:ea typeface="Montserrat Light"/>
              <a:cs typeface="Montserrat Light"/>
              <a:sym typeface="Montserrat Light"/>
            </a:endParaRPr>
          </a:p>
          <a:p>
            <a:pPr marL="0" marR="0" lvl="0" indent="0" algn="just" rtl="0">
              <a:spcBef>
                <a:spcPts val="0"/>
              </a:spcBef>
              <a:spcAft>
                <a:spcPts val="0"/>
              </a:spcAft>
              <a:buNone/>
            </a:pPr>
            <a:endParaRPr sz="2000" baseline="30000">
              <a:solidFill>
                <a:schemeClr val="dk1"/>
              </a:solidFill>
              <a:latin typeface="Montserrat Light"/>
              <a:ea typeface="Montserrat Light"/>
              <a:cs typeface="Montserrat Light"/>
              <a:sym typeface="Montserrat Light"/>
            </a:endParaRPr>
          </a:p>
          <a:p>
            <a:pPr marL="0" marR="0" lvl="0" indent="0" algn="just" rtl="0">
              <a:spcBef>
                <a:spcPts val="0"/>
              </a:spcBef>
              <a:spcAft>
                <a:spcPts val="0"/>
              </a:spcAft>
              <a:buNone/>
            </a:pPr>
            <a:r>
              <a:rPr lang="es-ES" sz="1300" b="1">
                <a:solidFill>
                  <a:schemeClr val="dk1"/>
                </a:solidFill>
                <a:latin typeface="Montserrat"/>
                <a:ea typeface="Montserrat"/>
                <a:cs typeface="Montserrat"/>
                <a:sym typeface="Montserrat"/>
              </a:rPr>
              <a:t>Eficacia</a:t>
            </a:r>
            <a:r>
              <a:rPr lang="es-ES" sz="1300">
                <a:solidFill>
                  <a:schemeClr val="dk1"/>
                </a:solidFill>
                <a:latin typeface="Montserrat"/>
                <a:ea typeface="Montserrat"/>
                <a:cs typeface="Montserrat"/>
                <a:sym typeface="Montserrat"/>
              </a:rPr>
              <a:t>: </a:t>
            </a:r>
            <a:r>
              <a:rPr lang="es-ES" sz="1300">
                <a:solidFill>
                  <a:schemeClr val="dk1"/>
                </a:solidFill>
                <a:latin typeface="Montserrat Light"/>
                <a:ea typeface="Montserrat Light"/>
                <a:cs typeface="Montserrat Light"/>
                <a:sym typeface="Montserrat Light"/>
              </a:rPr>
              <a:t>Tanto la crema como la espuma de CAL/BDP demuestran una eficacia comparable en términos de éxito en el tratamiento. </a:t>
            </a:r>
            <a:endParaRPr sz="1300" baseline="30000">
              <a:solidFill>
                <a:schemeClr val="dk1"/>
              </a:solidFill>
              <a:latin typeface="Montserrat Light"/>
              <a:ea typeface="Montserrat Light"/>
              <a:cs typeface="Montserrat Light"/>
              <a:sym typeface="Montserrat Light"/>
            </a:endParaRPr>
          </a:p>
          <a:p>
            <a:pPr marL="0" marR="0" lvl="0" indent="0" algn="just" rtl="0">
              <a:spcBef>
                <a:spcPts val="0"/>
              </a:spcBef>
              <a:spcAft>
                <a:spcPts val="0"/>
              </a:spcAft>
              <a:buNone/>
            </a:pPr>
            <a:endParaRPr sz="1300" baseline="30000">
              <a:solidFill>
                <a:schemeClr val="dk1"/>
              </a:solidFill>
              <a:latin typeface="Montserrat Light"/>
              <a:ea typeface="Montserrat Light"/>
              <a:cs typeface="Montserrat Light"/>
              <a:sym typeface="Montserrat Light"/>
            </a:endParaRPr>
          </a:p>
        </p:txBody>
      </p:sp>
      <p:sp>
        <p:nvSpPr>
          <p:cNvPr id="1384" name="Google Shape;1384;p57"/>
          <p:cNvSpPr/>
          <p:nvPr/>
        </p:nvSpPr>
        <p:spPr>
          <a:xfrm>
            <a:off x="1353254" y="4825851"/>
            <a:ext cx="10340622" cy="1042796"/>
          </a:xfrm>
          <a:prstGeom prst="roundRect">
            <a:avLst>
              <a:gd name="adj" fmla="val 16667"/>
            </a:avLst>
          </a:prstGeom>
          <a:solidFill>
            <a:srgbClr val="E2F3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5" name="Google Shape;1385;p57"/>
          <p:cNvSpPr txBox="1"/>
          <p:nvPr/>
        </p:nvSpPr>
        <p:spPr>
          <a:xfrm>
            <a:off x="1690255" y="5035390"/>
            <a:ext cx="9700231"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203864"/>
              </a:buClr>
              <a:buSzPts val="1800"/>
              <a:buFont typeface="Montserrat Light"/>
              <a:buNone/>
            </a:pPr>
            <a:r>
              <a:rPr lang="es-ES" sz="1800" b="1">
                <a:solidFill>
                  <a:srgbClr val="203864"/>
                </a:solidFill>
                <a:latin typeface="Montserrat Light"/>
                <a:ea typeface="Montserrat Light"/>
                <a:cs typeface="Montserrat Light"/>
                <a:sym typeface="Montserrat Light"/>
              </a:rPr>
              <a:t>Wynzora ofrece ventajas significativas en términos de satisfacción y preferencia  del paciente frente a CAL/BDP espuma.</a:t>
            </a:r>
            <a:endParaRPr/>
          </a:p>
        </p:txBody>
      </p:sp>
      <p:sp>
        <p:nvSpPr>
          <p:cNvPr id="1386" name="Google Shape;1386;p57"/>
          <p:cNvSpPr txBox="1"/>
          <p:nvPr/>
        </p:nvSpPr>
        <p:spPr>
          <a:xfrm>
            <a:off x="1308533" y="6035648"/>
            <a:ext cx="1024254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0" i="0">
                <a:solidFill>
                  <a:schemeClr val="dk1"/>
                </a:solidFill>
                <a:latin typeface="Calibri"/>
                <a:ea typeface="Calibri"/>
                <a:cs typeface="Calibri"/>
                <a:sym typeface="Calibri"/>
              </a:rPr>
              <a:t>1. Bewley A, Barker E, Baker H, Green W, Avey B, Pi-Blanque A, Galván J, Trebbien P, Praestegaard M. An anchored matching-adjusted indirect comparison of fixed-dose combination calcipotriol and betamethasone dipropionate (CAL/BDP) cream versus CAL/BDP foam for the treatment of psoriasis. J Dermatolog Treat. 2022 Dec;33(8):3191-3198. doi: 10.1080/09546634.2022.2116924. Epub 2022 Sep 6. PMID: 36036596. </a:t>
            </a:r>
            <a:r>
              <a:rPr lang="es-ES" sz="800">
                <a:solidFill>
                  <a:schemeClr val="dk1"/>
                </a:solidFill>
                <a:latin typeface="Calibri"/>
                <a:ea typeface="Calibri"/>
                <a:cs typeface="Calibri"/>
                <a:sym typeface="Calibri"/>
              </a:rPr>
              <a:t>2. Kircik C, Kircik L. Patient preference for calcipotriene and betamethasone dipropionate cream versus foam for the topical treatment of psoriasis: a pilot study. J Drugs Dermatol. 2023;22(3):271-273. doi:10.36849/JDD.7165.</a:t>
            </a:r>
            <a:endParaRPr/>
          </a:p>
        </p:txBody>
      </p:sp>
      <p:pic>
        <p:nvPicPr>
          <p:cNvPr id="1387" name="Google Shape;1387;p57" descr="Thumbs up sign outline"/>
          <p:cNvPicPr preferRelativeResize="0"/>
          <p:nvPr/>
        </p:nvPicPr>
        <p:blipFill rotWithShape="1">
          <a:blip r:embed="rId4">
            <a:alphaModFix/>
          </a:blip>
          <a:srcRect/>
          <a:stretch/>
        </p:blipFill>
        <p:spPr>
          <a:xfrm>
            <a:off x="1284574" y="2823332"/>
            <a:ext cx="726217" cy="726217"/>
          </a:xfrm>
          <a:prstGeom prst="rect">
            <a:avLst/>
          </a:prstGeom>
          <a:noFill/>
          <a:ln>
            <a:noFill/>
          </a:ln>
        </p:spPr>
      </p:pic>
      <p:pic>
        <p:nvPicPr>
          <p:cNvPr id="1388" name="Google Shape;1388;p57" descr="Priorities outline"/>
          <p:cNvPicPr preferRelativeResize="0"/>
          <p:nvPr/>
        </p:nvPicPr>
        <p:blipFill rotWithShape="1">
          <a:blip r:embed="rId5">
            <a:alphaModFix/>
          </a:blip>
          <a:srcRect/>
          <a:stretch/>
        </p:blipFill>
        <p:spPr>
          <a:xfrm>
            <a:off x="1135216" y="1906147"/>
            <a:ext cx="914400" cy="914400"/>
          </a:xfrm>
          <a:prstGeom prst="rect">
            <a:avLst/>
          </a:prstGeom>
          <a:noFill/>
          <a:ln>
            <a:noFill/>
          </a:ln>
        </p:spPr>
      </p:pic>
      <p:pic>
        <p:nvPicPr>
          <p:cNvPr id="1389" name="Google Shape;1389;p57" descr="Bar graph with upward trend with solid fill"/>
          <p:cNvPicPr preferRelativeResize="0"/>
          <p:nvPr/>
        </p:nvPicPr>
        <p:blipFill rotWithShape="1">
          <a:blip r:embed="rId6">
            <a:alphaModFix/>
          </a:blip>
          <a:srcRect/>
          <a:stretch/>
        </p:blipFill>
        <p:spPr>
          <a:xfrm>
            <a:off x="1284574" y="3762108"/>
            <a:ext cx="726218" cy="7262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FB0FC04F-B1EB-3578-9A2E-751A89104E12}"/>
              </a:ext>
            </a:extLst>
          </p:cNvPr>
          <p:cNvPicPr>
            <a:picLocks noGrp="1" noChangeAspect="1"/>
          </p:cNvPicPr>
          <p:nvPr>
            <p:ph idx="1"/>
          </p:nvPr>
        </p:nvPicPr>
        <p:blipFill>
          <a:blip r:embed="rId3"/>
          <a:stretch>
            <a:fillRect/>
          </a:stretch>
        </p:blipFill>
        <p:spPr>
          <a:xfrm>
            <a:off x="0" y="0"/>
            <a:ext cx="12192000" cy="6858000"/>
          </a:xfrm>
        </p:spPr>
      </p:pic>
      <p:sp>
        <p:nvSpPr>
          <p:cNvPr id="2" name="Título 1">
            <a:extLst>
              <a:ext uri="{FF2B5EF4-FFF2-40B4-BE49-F238E27FC236}">
                <a16:creationId xmlns:a16="http://schemas.microsoft.com/office/drawing/2014/main" id="{2DDE7F85-7213-B915-BF28-6CB1E06D4C2E}"/>
              </a:ext>
            </a:extLst>
          </p:cNvPr>
          <p:cNvSpPr>
            <a:spLocks noGrp="1"/>
          </p:cNvSpPr>
          <p:nvPr>
            <p:ph type="title"/>
          </p:nvPr>
        </p:nvSpPr>
        <p:spPr>
          <a:xfrm>
            <a:off x="1257300" y="365125"/>
            <a:ext cx="10096500" cy="1325563"/>
          </a:xfrm>
        </p:spPr>
        <p:txBody>
          <a:bodyPr/>
          <a:lstStyle/>
          <a:p>
            <a:r>
              <a:rPr lang="es-ES" dirty="0">
                <a:solidFill>
                  <a:schemeClr val="accent1">
                    <a:lumMod val="50000"/>
                  </a:schemeClr>
                </a:solidFill>
                <a:latin typeface="Montserrat" panose="02000505000000020004" pitchFamily="2" charset="77"/>
              </a:rPr>
              <a:t>Conflictos de interés</a:t>
            </a:r>
          </a:p>
        </p:txBody>
      </p:sp>
      <p:sp>
        <p:nvSpPr>
          <p:cNvPr id="3" name="CuadroTexto 2">
            <a:extLst>
              <a:ext uri="{FF2B5EF4-FFF2-40B4-BE49-F238E27FC236}">
                <a16:creationId xmlns:a16="http://schemas.microsoft.com/office/drawing/2014/main" id="{B616E74E-C303-7BEF-9B71-1FF8C200F1B3}"/>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Tree>
    <p:extLst>
      <p:ext uri="{BB962C8B-B14F-4D97-AF65-F5344CB8AC3E}">
        <p14:creationId xmlns:p14="http://schemas.microsoft.com/office/powerpoint/2010/main" val="4239981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58"/>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396" name="Google Shape;1396;p58"/>
          <p:cNvSpPr txBox="1">
            <a:spLocks noGrp="1"/>
          </p:cNvSpPr>
          <p:nvPr>
            <p:ph type="title"/>
          </p:nvPr>
        </p:nvSpPr>
        <p:spPr>
          <a:xfrm>
            <a:off x="1128889" y="556913"/>
            <a:ext cx="10563577" cy="13111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Psoriasis en cuero cabelludo</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grpSp>
        <p:nvGrpSpPr>
          <p:cNvPr id="1397" name="Google Shape;1397;p58"/>
          <p:cNvGrpSpPr/>
          <p:nvPr/>
        </p:nvGrpSpPr>
        <p:grpSpPr>
          <a:xfrm>
            <a:off x="1443030" y="1583032"/>
            <a:ext cx="3120495" cy="2999291"/>
            <a:chOff x="1594381" y="1994036"/>
            <a:chExt cx="2812609" cy="2800939"/>
          </a:xfrm>
        </p:grpSpPr>
        <p:pic>
          <p:nvPicPr>
            <p:cNvPr id="1398" name="Google Shape;1398;p58" descr="80 por ciento tarta cuadro. circulo diagrama negocio ilustración, porcentaje  vector infografia 19924355 Vector en Vecteezy"/>
            <p:cNvPicPr preferRelativeResize="0"/>
            <p:nvPr/>
          </p:nvPicPr>
          <p:blipFill rotWithShape="1">
            <a:blip r:embed="rId4">
              <a:alphaModFix/>
            </a:blip>
            <a:srcRect l="18364" t="12174" r="19303" b="10046"/>
            <a:stretch/>
          </p:blipFill>
          <p:spPr>
            <a:xfrm>
              <a:off x="1594381" y="1994036"/>
              <a:ext cx="2812609" cy="2800939"/>
            </a:xfrm>
            <a:prstGeom prst="rect">
              <a:avLst/>
            </a:prstGeom>
            <a:solidFill>
              <a:srgbClr val="FFFFFF"/>
            </a:solidFill>
            <a:ln>
              <a:noFill/>
            </a:ln>
          </p:spPr>
        </p:pic>
        <p:sp>
          <p:nvSpPr>
            <p:cNvPr id="1399" name="Google Shape;1399;p58"/>
            <p:cNvSpPr txBox="1"/>
            <p:nvPr/>
          </p:nvSpPr>
          <p:spPr>
            <a:xfrm>
              <a:off x="2438400" y="2986231"/>
              <a:ext cx="1140201" cy="689813"/>
            </a:xfrm>
            <a:prstGeom prst="rect">
              <a:avLst/>
            </a:prstGeom>
            <a:solidFill>
              <a:srgbClr val="FFFFFF"/>
            </a:solid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chemeClr val="dk1"/>
                </a:buClr>
                <a:buSzPts val="6600"/>
                <a:buFont typeface="Calibri"/>
                <a:buNone/>
              </a:pPr>
              <a:endParaRPr sz="6600" b="1" i="0" u="none" strike="noStrike" cap="none">
                <a:solidFill>
                  <a:srgbClr val="E59C9E"/>
                </a:solidFill>
                <a:latin typeface="Arial"/>
                <a:ea typeface="Arial"/>
                <a:cs typeface="Arial"/>
                <a:sym typeface="Arial"/>
              </a:endParaRPr>
            </a:p>
          </p:txBody>
        </p:sp>
        <p:sp>
          <p:nvSpPr>
            <p:cNvPr id="1400" name="Google Shape;1400;p58"/>
            <p:cNvSpPr txBox="1"/>
            <p:nvPr/>
          </p:nvSpPr>
          <p:spPr>
            <a:xfrm>
              <a:off x="2369077" y="2994903"/>
              <a:ext cx="1278845" cy="68981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1F6B87"/>
                </a:buClr>
                <a:buSzPts val="4000"/>
                <a:buFont typeface="Arial"/>
                <a:buNone/>
              </a:pPr>
              <a:r>
                <a:rPr lang="es-ES" sz="4000" b="1" i="0" u="none" strike="noStrike" cap="none">
                  <a:solidFill>
                    <a:srgbClr val="1F6B87"/>
                  </a:solidFill>
                  <a:latin typeface="Arial"/>
                  <a:ea typeface="Arial"/>
                  <a:cs typeface="Arial"/>
                  <a:sym typeface="Arial"/>
                </a:rPr>
                <a:t>80 %</a:t>
              </a:r>
              <a:endParaRPr/>
            </a:p>
          </p:txBody>
        </p:sp>
      </p:grpSp>
      <p:pic>
        <p:nvPicPr>
          <p:cNvPr id="1401" name="Google Shape;1401;p58"/>
          <p:cNvPicPr preferRelativeResize="0"/>
          <p:nvPr/>
        </p:nvPicPr>
        <p:blipFill rotWithShape="1">
          <a:blip r:embed="rId5">
            <a:alphaModFix/>
          </a:blip>
          <a:srcRect l="5353" t="12270" r="4762" b="10768"/>
          <a:stretch/>
        </p:blipFill>
        <p:spPr>
          <a:xfrm>
            <a:off x="6096000" y="1845411"/>
            <a:ext cx="4360852" cy="2337001"/>
          </a:xfrm>
          <a:prstGeom prst="rect">
            <a:avLst/>
          </a:prstGeom>
          <a:noFill/>
          <a:ln>
            <a:noFill/>
          </a:ln>
        </p:spPr>
      </p:pic>
      <p:sp>
        <p:nvSpPr>
          <p:cNvPr id="1402" name="Google Shape;1402;p58"/>
          <p:cNvSpPr txBox="1"/>
          <p:nvPr/>
        </p:nvSpPr>
        <p:spPr>
          <a:xfrm>
            <a:off x="5891761" y="4503046"/>
            <a:ext cx="476933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a:solidFill>
                  <a:srgbClr val="156082"/>
                </a:solidFill>
                <a:latin typeface="Arial"/>
                <a:ea typeface="Arial"/>
                <a:cs typeface="Arial"/>
                <a:sym typeface="Arial"/>
              </a:rPr>
              <a:t>Esta afección genera </a:t>
            </a:r>
            <a:r>
              <a:rPr lang="es-ES" sz="1600" b="1">
                <a:solidFill>
                  <a:srgbClr val="156082"/>
                </a:solidFill>
                <a:latin typeface="Arial"/>
                <a:ea typeface="Arial"/>
                <a:cs typeface="Arial"/>
                <a:sym typeface="Arial"/>
              </a:rPr>
              <a:t>desafíos psicológicos </a:t>
            </a:r>
            <a:br>
              <a:rPr lang="es-ES" sz="1600" b="1">
                <a:solidFill>
                  <a:srgbClr val="156082"/>
                </a:solidFill>
                <a:latin typeface="Arial"/>
                <a:ea typeface="Arial"/>
                <a:cs typeface="Arial"/>
                <a:sym typeface="Arial"/>
              </a:rPr>
            </a:br>
            <a:r>
              <a:rPr lang="es-ES" sz="1600" b="1">
                <a:solidFill>
                  <a:srgbClr val="156082"/>
                </a:solidFill>
                <a:latin typeface="Arial"/>
                <a:ea typeface="Arial"/>
                <a:cs typeface="Arial"/>
                <a:sym typeface="Arial"/>
              </a:rPr>
              <a:t>y sociales </a:t>
            </a:r>
            <a:r>
              <a:rPr lang="es-ES" sz="1600">
                <a:solidFill>
                  <a:srgbClr val="156082"/>
                </a:solidFill>
                <a:latin typeface="Arial"/>
                <a:ea typeface="Arial"/>
                <a:cs typeface="Arial"/>
                <a:sym typeface="Arial"/>
              </a:rPr>
              <a:t>que afectan </a:t>
            </a:r>
            <a:r>
              <a:rPr lang="es-ES" sz="1600" b="1">
                <a:solidFill>
                  <a:srgbClr val="156082"/>
                </a:solidFill>
                <a:latin typeface="Arial"/>
                <a:ea typeface="Arial"/>
                <a:cs typeface="Arial"/>
                <a:sym typeface="Arial"/>
              </a:rPr>
              <a:t>la calidad de vida </a:t>
            </a:r>
            <a:br>
              <a:rPr lang="es-ES" sz="1600" b="1">
                <a:solidFill>
                  <a:srgbClr val="156082"/>
                </a:solidFill>
                <a:latin typeface="Arial"/>
                <a:ea typeface="Arial"/>
                <a:cs typeface="Arial"/>
                <a:sym typeface="Arial"/>
              </a:rPr>
            </a:br>
            <a:r>
              <a:rPr lang="es-ES" sz="1600" b="1">
                <a:solidFill>
                  <a:srgbClr val="156082"/>
                </a:solidFill>
                <a:latin typeface="Arial"/>
                <a:ea typeface="Arial"/>
                <a:cs typeface="Arial"/>
                <a:sym typeface="Arial"/>
              </a:rPr>
              <a:t>del paciente</a:t>
            </a:r>
            <a:r>
              <a:rPr lang="es-ES" sz="1600">
                <a:solidFill>
                  <a:srgbClr val="156082"/>
                </a:solidFill>
                <a:latin typeface="Arial"/>
                <a:ea typeface="Arial"/>
                <a:cs typeface="Arial"/>
                <a:sym typeface="Arial"/>
              </a:rPr>
              <a:t>.</a:t>
            </a:r>
            <a:r>
              <a:rPr lang="es-ES" sz="1600" baseline="30000">
                <a:solidFill>
                  <a:srgbClr val="156082"/>
                </a:solidFill>
                <a:latin typeface="Arial"/>
                <a:ea typeface="Arial"/>
                <a:cs typeface="Arial"/>
                <a:sym typeface="Arial"/>
              </a:rPr>
              <a:t>2-4</a:t>
            </a:r>
            <a:endParaRPr/>
          </a:p>
        </p:txBody>
      </p:sp>
      <p:sp>
        <p:nvSpPr>
          <p:cNvPr id="1403" name="Google Shape;1403;p58"/>
          <p:cNvSpPr txBox="1"/>
          <p:nvPr/>
        </p:nvSpPr>
        <p:spPr>
          <a:xfrm>
            <a:off x="1197444" y="4467188"/>
            <a:ext cx="3629007" cy="615553"/>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s-ES" sz="1600">
                <a:solidFill>
                  <a:srgbClr val="156082"/>
                </a:solidFill>
                <a:latin typeface="Arial"/>
                <a:ea typeface="Arial"/>
                <a:cs typeface="Arial"/>
                <a:sym typeface="Arial"/>
              </a:rPr>
              <a:t>de los pacientes con psoriasis tienen afectación en esta localización.</a:t>
            </a:r>
            <a:r>
              <a:rPr lang="es-ES" sz="1600" baseline="30000">
                <a:solidFill>
                  <a:srgbClr val="156082"/>
                </a:solidFill>
                <a:latin typeface="Arial"/>
                <a:ea typeface="Arial"/>
                <a:cs typeface="Arial"/>
                <a:sym typeface="Arial"/>
              </a:rPr>
              <a:t>1</a:t>
            </a:r>
            <a:endParaRPr sz="1600" b="1" baseline="30000">
              <a:solidFill>
                <a:srgbClr val="156082"/>
              </a:solidFill>
              <a:latin typeface="Arial"/>
              <a:ea typeface="Arial"/>
              <a:cs typeface="Arial"/>
              <a:sym typeface="Arial"/>
            </a:endParaRPr>
          </a:p>
        </p:txBody>
      </p:sp>
      <p:sp>
        <p:nvSpPr>
          <p:cNvPr id="1404" name="Google Shape;1404;p58"/>
          <p:cNvSpPr txBox="1"/>
          <p:nvPr/>
        </p:nvSpPr>
        <p:spPr>
          <a:xfrm>
            <a:off x="880105" y="6111497"/>
            <a:ext cx="10914732"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b="1">
                <a:solidFill>
                  <a:srgbClr val="000000"/>
                </a:solidFill>
                <a:latin typeface="Arial"/>
                <a:ea typeface="Arial"/>
                <a:cs typeface="Arial"/>
                <a:sym typeface="Arial"/>
              </a:rPr>
              <a:t>1. </a:t>
            </a:r>
            <a:r>
              <a:rPr lang="es-ES" sz="700">
                <a:solidFill>
                  <a:srgbClr val="000000"/>
                </a:solidFill>
                <a:latin typeface="Arial"/>
                <a:ea typeface="Arial"/>
                <a:cs typeface="Arial"/>
                <a:sym typeface="Arial"/>
              </a:rPr>
              <a:t>Blakely K, Gooderham M. Management of scalp psoriasis: current perspectives. Psoriasis Targets Ther. 2016;33. </a:t>
            </a:r>
            <a:r>
              <a:rPr lang="es-ES" sz="700" b="1">
                <a:solidFill>
                  <a:srgbClr val="000000"/>
                </a:solidFill>
                <a:latin typeface="Arial"/>
                <a:ea typeface="Arial"/>
                <a:cs typeface="Arial"/>
                <a:sym typeface="Arial"/>
              </a:rPr>
              <a:t>2. </a:t>
            </a:r>
            <a:r>
              <a:rPr lang="es-ES" sz="700">
                <a:solidFill>
                  <a:srgbClr val="000000"/>
                </a:solidFill>
                <a:latin typeface="Arial"/>
                <a:ea typeface="Arial"/>
                <a:cs typeface="Arial"/>
                <a:sym typeface="Arial"/>
              </a:rPr>
              <a:t>Bhosle MJ, Kulkarni A, Feldman SR, </a:t>
            </a:r>
            <a:r>
              <a:rPr lang="es-ES" sz="700" i="1">
                <a:solidFill>
                  <a:srgbClr val="000000"/>
                </a:solidFill>
                <a:latin typeface="Arial"/>
                <a:ea typeface="Arial"/>
                <a:cs typeface="Arial"/>
                <a:sym typeface="Arial"/>
              </a:rPr>
              <a:t>et al</a:t>
            </a:r>
            <a:r>
              <a:rPr lang="es-ES" sz="700">
                <a:solidFill>
                  <a:srgbClr val="000000"/>
                </a:solidFill>
                <a:latin typeface="Arial"/>
                <a:ea typeface="Arial"/>
                <a:cs typeface="Arial"/>
                <a:sym typeface="Arial"/>
              </a:rPr>
              <a:t>. Quality of life in patients with psoriasis. Health Qual Life Outcomes. 2006:6;4:35. </a:t>
            </a:r>
            <a:r>
              <a:rPr lang="es-ES" sz="700" b="1">
                <a:solidFill>
                  <a:srgbClr val="000000"/>
                </a:solidFill>
                <a:latin typeface="Arial"/>
                <a:ea typeface="Arial"/>
                <a:cs typeface="Arial"/>
                <a:sym typeface="Arial"/>
              </a:rPr>
              <a:t>3. </a:t>
            </a:r>
            <a:r>
              <a:rPr lang="es-ES" sz="700">
                <a:solidFill>
                  <a:srgbClr val="000000"/>
                </a:solidFill>
                <a:latin typeface="Arial"/>
                <a:ea typeface="Arial"/>
                <a:cs typeface="Arial"/>
                <a:sym typeface="Arial"/>
              </a:rPr>
              <a:t>Pinter A, Van De Kerkhof P. The role of topical therapies along the psoriasis patient journey: An overview from the Symposium ‘</a:t>
            </a:r>
            <a:r>
              <a:rPr lang="es-ES" sz="700" i="1">
                <a:solidFill>
                  <a:srgbClr val="000000"/>
                </a:solidFill>
                <a:latin typeface="Arial"/>
                <a:ea typeface="Arial"/>
                <a:cs typeface="Arial"/>
                <a:sym typeface="Arial"/>
              </a:rPr>
              <a:t>Tailoring topical psoriasis treatments to patients’ needs and expectations </a:t>
            </a:r>
            <a:r>
              <a:rPr lang="es-ES" sz="700">
                <a:solidFill>
                  <a:srgbClr val="000000"/>
                </a:solidFill>
                <a:latin typeface="Arial"/>
                <a:ea typeface="Arial"/>
                <a:cs typeface="Arial"/>
                <a:sym typeface="Arial"/>
              </a:rPr>
              <a:t>’ of the 30th EADV Congress. 2021. J Eur Acad Dermatol Venereol. 2023;37(S1):3-8. </a:t>
            </a:r>
            <a:r>
              <a:rPr lang="es-ES" sz="700" b="1">
                <a:solidFill>
                  <a:srgbClr val="000000"/>
                </a:solidFill>
                <a:latin typeface="Arial"/>
                <a:ea typeface="Arial"/>
                <a:cs typeface="Arial"/>
                <a:sym typeface="Arial"/>
              </a:rPr>
              <a:t>4. </a:t>
            </a:r>
            <a:r>
              <a:rPr lang="es-ES" sz="700">
                <a:solidFill>
                  <a:srgbClr val="000000"/>
                </a:solidFill>
                <a:latin typeface="Arial"/>
                <a:ea typeface="Arial"/>
                <a:cs typeface="Arial"/>
                <a:sym typeface="Arial"/>
              </a:rPr>
              <a:t>Dubertret L, Mrowietz U, Ranki A, </a:t>
            </a:r>
            <a:r>
              <a:rPr lang="es-ES" sz="700" i="1">
                <a:solidFill>
                  <a:srgbClr val="000000"/>
                </a:solidFill>
                <a:latin typeface="Arial"/>
                <a:ea typeface="Arial"/>
                <a:cs typeface="Arial"/>
                <a:sym typeface="Arial"/>
              </a:rPr>
              <a:t>et al</a:t>
            </a:r>
            <a:r>
              <a:rPr lang="es-ES" sz="700">
                <a:solidFill>
                  <a:srgbClr val="000000"/>
                </a:solidFill>
                <a:latin typeface="Arial"/>
                <a:ea typeface="Arial"/>
                <a:cs typeface="Arial"/>
                <a:sym typeface="Arial"/>
              </a:rPr>
              <a:t>. European patient perspectives on the impact of psoriasis: the EUROPSO patient membership survey: EUROPSO patient quality of life survey. Br J Dermatol. 2006;155(4):729–36.</a:t>
            </a:r>
            <a:endParaRPr/>
          </a:p>
        </p:txBody>
      </p:sp>
      <p:pic>
        <p:nvPicPr>
          <p:cNvPr id="1405" name="Google Shape;1405;p58"/>
          <p:cNvPicPr preferRelativeResize="0"/>
          <p:nvPr/>
        </p:nvPicPr>
        <p:blipFill rotWithShape="1">
          <a:blip r:embed="rId6">
            <a:alphaModFix/>
          </a:blip>
          <a:srcRect/>
          <a:stretch/>
        </p:blipFill>
        <p:spPr>
          <a:xfrm rot="10643314" flipH="1">
            <a:off x="4725284" y="2899057"/>
            <a:ext cx="1000123" cy="4625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1411" name="Google Shape;1411;p59"/>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412" name="Google Shape;1412;p59"/>
          <p:cNvSpPr txBox="1">
            <a:spLocks noGrp="1"/>
          </p:cNvSpPr>
          <p:nvPr>
            <p:ph type="title"/>
          </p:nvPr>
        </p:nvSpPr>
        <p:spPr>
          <a:xfrm>
            <a:off x="1128889" y="556913"/>
            <a:ext cx="10563577" cy="13111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Psoriasis en cuero cabelludo</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1413" name="Google Shape;1413;p59"/>
          <p:cNvSpPr txBox="1"/>
          <p:nvPr/>
        </p:nvSpPr>
        <p:spPr>
          <a:xfrm>
            <a:off x="839788" y="6250341"/>
            <a:ext cx="1094467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rgbClr val="757070"/>
                </a:solidFill>
                <a:latin typeface="Arial"/>
                <a:ea typeface="Arial"/>
                <a:cs typeface="Arial"/>
                <a:sym typeface="Arial"/>
              </a:rPr>
              <a:t>1. </a:t>
            </a:r>
            <a:r>
              <a:rPr lang="es-ES" sz="600">
                <a:solidFill>
                  <a:srgbClr val="757070"/>
                </a:solidFill>
                <a:latin typeface="Arial"/>
                <a:ea typeface="Arial"/>
                <a:cs typeface="Arial"/>
                <a:sym typeface="Arial"/>
              </a:rPr>
              <a:t>Blakely K, Gooderham M. Management of scalp psoriasis: current perspectives. Psoriasis Targets Ther. 2016;33. </a:t>
            </a:r>
            <a:r>
              <a:rPr lang="es-ES" sz="600" b="1">
                <a:solidFill>
                  <a:srgbClr val="757070"/>
                </a:solidFill>
                <a:latin typeface="Arial"/>
                <a:ea typeface="Arial"/>
                <a:cs typeface="Arial"/>
                <a:sym typeface="Arial"/>
              </a:rPr>
              <a:t>2. </a:t>
            </a:r>
            <a:r>
              <a:rPr lang="es-ES" sz="600">
                <a:solidFill>
                  <a:srgbClr val="757070"/>
                </a:solidFill>
                <a:latin typeface="Arial"/>
                <a:ea typeface="Arial"/>
                <a:cs typeface="Arial"/>
                <a:sym typeface="Arial"/>
              </a:rPr>
              <a:t>Jales RD, Nast A, Saconato H, </a:t>
            </a:r>
            <a:r>
              <a:rPr lang="es-ES" sz="600" i="1">
                <a:solidFill>
                  <a:srgbClr val="757070"/>
                </a:solidFill>
                <a:latin typeface="Arial"/>
                <a:ea typeface="Arial"/>
                <a:cs typeface="Arial"/>
                <a:sym typeface="Arial"/>
              </a:rPr>
              <a:t>et al</a:t>
            </a:r>
            <a:r>
              <a:rPr lang="es-ES" sz="600">
                <a:solidFill>
                  <a:srgbClr val="757070"/>
                </a:solidFill>
                <a:latin typeface="Arial"/>
                <a:ea typeface="Arial"/>
                <a:cs typeface="Arial"/>
                <a:sym typeface="Arial"/>
              </a:rPr>
              <a:t>. Topical treatments for scalp psoriasis. Cochrane Database of Systematic Reviews 2012, Issue 4. Art. No.: CD009687.</a:t>
            </a:r>
            <a:r>
              <a:rPr lang="es-ES" sz="600" b="1">
                <a:solidFill>
                  <a:srgbClr val="757070"/>
                </a:solidFill>
                <a:latin typeface="Arial"/>
                <a:ea typeface="Arial"/>
                <a:cs typeface="Arial"/>
                <a:sym typeface="Arial"/>
              </a:rPr>
              <a:t> 3. </a:t>
            </a:r>
            <a:r>
              <a:rPr lang="es-ES" sz="600">
                <a:solidFill>
                  <a:srgbClr val="757070"/>
                </a:solidFill>
                <a:latin typeface="Arial"/>
                <a:ea typeface="Arial"/>
                <a:cs typeface="Arial"/>
                <a:sym typeface="Arial"/>
              </a:rPr>
              <a:t>Bhosle MJ, Kulkarni A, Feldman SR, </a:t>
            </a:r>
            <a:r>
              <a:rPr lang="es-ES" sz="600" i="1">
                <a:solidFill>
                  <a:srgbClr val="757070"/>
                </a:solidFill>
                <a:latin typeface="Arial"/>
                <a:ea typeface="Arial"/>
                <a:cs typeface="Arial"/>
                <a:sym typeface="Arial"/>
              </a:rPr>
              <a:t>et al</a:t>
            </a:r>
            <a:r>
              <a:rPr lang="es-ES" sz="600">
                <a:solidFill>
                  <a:srgbClr val="757070"/>
                </a:solidFill>
                <a:latin typeface="Arial"/>
                <a:ea typeface="Arial"/>
                <a:cs typeface="Arial"/>
                <a:sym typeface="Arial"/>
              </a:rPr>
              <a:t>. Quality of life in patients with psoriasis. Health Qual Life Outcomes. 2006:6;4:35. </a:t>
            </a:r>
            <a:r>
              <a:rPr lang="es-ES" sz="600" b="1">
                <a:solidFill>
                  <a:srgbClr val="757070"/>
                </a:solidFill>
                <a:latin typeface="Arial"/>
                <a:ea typeface="Arial"/>
                <a:cs typeface="Arial"/>
                <a:sym typeface="Arial"/>
              </a:rPr>
              <a:t>4. </a:t>
            </a:r>
            <a:r>
              <a:rPr lang="es-ES" sz="600">
                <a:solidFill>
                  <a:srgbClr val="757070"/>
                </a:solidFill>
                <a:latin typeface="Arial"/>
                <a:ea typeface="Arial"/>
                <a:cs typeface="Arial"/>
                <a:sym typeface="Arial"/>
              </a:rPr>
              <a:t>Pinter A, Van De Kerkhof P. The role of topical therapies along the psoriasis patient journey: An overview from the Symposium ‘</a:t>
            </a:r>
            <a:r>
              <a:rPr lang="es-ES" sz="600" i="1">
                <a:solidFill>
                  <a:srgbClr val="757070"/>
                </a:solidFill>
                <a:latin typeface="Arial"/>
                <a:ea typeface="Arial"/>
                <a:cs typeface="Arial"/>
                <a:sym typeface="Arial"/>
              </a:rPr>
              <a:t>Tailoring topical psoriasis treatments to patients’ needs and expectations</a:t>
            </a:r>
            <a:r>
              <a:rPr lang="es-ES" sz="600">
                <a:solidFill>
                  <a:srgbClr val="757070"/>
                </a:solidFill>
                <a:latin typeface="Arial"/>
                <a:ea typeface="Arial"/>
                <a:cs typeface="Arial"/>
                <a:sym typeface="Arial"/>
              </a:rPr>
              <a:t>’ of the 30 th EADV Congress. 2021. J Eur Acad Dermatol Venereol. 2023;37(S1):3-8. </a:t>
            </a:r>
            <a:r>
              <a:rPr lang="es-ES" sz="600" b="1">
                <a:solidFill>
                  <a:srgbClr val="757070"/>
                </a:solidFill>
                <a:latin typeface="Arial"/>
                <a:ea typeface="Arial"/>
                <a:cs typeface="Arial"/>
                <a:sym typeface="Arial"/>
              </a:rPr>
              <a:t>5. </a:t>
            </a:r>
            <a:r>
              <a:rPr lang="es-ES" sz="600">
                <a:solidFill>
                  <a:srgbClr val="757070"/>
                </a:solidFill>
                <a:latin typeface="Arial"/>
                <a:ea typeface="Arial"/>
                <a:cs typeface="Arial"/>
                <a:sym typeface="Arial"/>
              </a:rPr>
              <a:t>Dubertret L, Mrowietz U, Ranki A, </a:t>
            </a:r>
            <a:r>
              <a:rPr lang="es-ES" sz="600" i="1">
                <a:solidFill>
                  <a:srgbClr val="757070"/>
                </a:solidFill>
                <a:latin typeface="Arial"/>
                <a:ea typeface="Arial"/>
                <a:cs typeface="Arial"/>
                <a:sym typeface="Arial"/>
              </a:rPr>
              <a:t>et al</a:t>
            </a:r>
            <a:r>
              <a:rPr lang="es-ES" sz="600">
                <a:solidFill>
                  <a:srgbClr val="757070"/>
                </a:solidFill>
                <a:latin typeface="Arial"/>
                <a:ea typeface="Arial"/>
                <a:cs typeface="Arial"/>
                <a:sym typeface="Arial"/>
              </a:rPr>
              <a:t>. European patient perspectives on the impact of psoriasis: the EUROPSO patient membership survey: EUROPSO patient quality of life survey. Br J Dermatol. 2006;155(4):729–36. </a:t>
            </a:r>
            <a:r>
              <a:rPr lang="es-ES" sz="600" b="1">
                <a:solidFill>
                  <a:srgbClr val="757070"/>
                </a:solidFill>
                <a:latin typeface="Arial"/>
                <a:ea typeface="Arial"/>
                <a:cs typeface="Arial"/>
                <a:sym typeface="Arial"/>
              </a:rPr>
              <a:t>6.</a:t>
            </a:r>
            <a:r>
              <a:rPr lang="es-ES" sz="600">
                <a:solidFill>
                  <a:srgbClr val="757070"/>
                </a:solidFill>
                <a:latin typeface="Arial"/>
                <a:ea typeface="Arial"/>
                <a:cs typeface="Arial"/>
                <a:sym typeface="Arial"/>
              </a:rPr>
              <a:t> Curcio A, Kontzias C, Gorodokin B, </a:t>
            </a:r>
            <a:r>
              <a:rPr lang="es-ES" sz="600" i="1">
                <a:solidFill>
                  <a:srgbClr val="757070"/>
                </a:solidFill>
                <a:latin typeface="Arial"/>
                <a:ea typeface="Arial"/>
                <a:cs typeface="Arial"/>
                <a:sym typeface="Arial"/>
              </a:rPr>
              <a:t>et al</a:t>
            </a:r>
            <a:r>
              <a:rPr lang="es-ES" sz="600">
                <a:solidFill>
                  <a:srgbClr val="757070"/>
                </a:solidFill>
                <a:latin typeface="Arial"/>
                <a:ea typeface="Arial"/>
                <a:cs typeface="Arial"/>
                <a:sym typeface="Arial"/>
              </a:rPr>
              <a:t>. Patient Preferences in Topical Psoriasis Treatment. J Drugs Dermatol. 2023 Apr 1;22(4):326-332.</a:t>
            </a:r>
            <a:endParaRPr/>
          </a:p>
        </p:txBody>
      </p:sp>
      <p:sp>
        <p:nvSpPr>
          <p:cNvPr id="1414" name="Google Shape;1414;p59"/>
          <p:cNvSpPr/>
          <p:nvPr/>
        </p:nvSpPr>
        <p:spPr>
          <a:xfrm>
            <a:off x="5743553" y="1668839"/>
            <a:ext cx="5608659" cy="2479598"/>
          </a:xfrm>
          <a:prstGeom prst="roundRect">
            <a:avLst>
              <a:gd name="adj" fmla="val 7508"/>
            </a:avLst>
          </a:prstGeom>
          <a:solidFill>
            <a:srgbClr val="FCCCD2">
              <a:alpha val="29803"/>
            </a:srgbClr>
          </a:solidFill>
          <a:ln>
            <a:noFill/>
          </a:ln>
        </p:spPr>
        <p:txBody>
          <a:bodyPr spcFirstLastPara="1" wrap="square" lIns="216000" tIns="288000" rIns="216000" bIns="288000" anchor="ctr" anchorCtr="0">
            <a:spAutoFit/>
          </a:bodyPr>
          <a:lstStyle/>
          <a:p>
            <a:pPr marL="0" marR="0" lvl="0" indent="0" algn="l" rtl="0">
              <a:spcBef>
                <a:spcPts val="0"/>
              </a:spcBef>
              <a:spcAft>
                <a:spcPts val="0"/>
              </a:spcAft>
              <a:buNone/>
            </a:pPr>
            <a:r>
              <a:rPr lang="es-ES" sz="1400">
                <a:solidFill>
                  <a:srgbClr val="F98695"/>
                </a:solidFill>
                <a:latin typeface="Arial"/>
                <a:ea typeface="Arial"/>
                <a:cs typeface="Arial"/>
                <a:sym typeface="Arial"/>
              </a:rPr>
              <a:t>La mayoría de las opciones de tratamiento generan insatisfacción en los pacientes debido a diversos factores:</a:t>
            </a:r>
            <a:r>
              <a:rPr lang="es-ES" sz="1400" baseline="30000">
                <a:solidFill>
                  <a:srgbClr val="F98695"/>
                </a:solidFill>
                <a:latin typeface="Arial"/>
                <a:ea typeface="Arial"/>
                <a:cs typeface="Arial"/>
                <a:sym typeface="Arial"/>
              </a:rPr>
              <a:t>5</a:t>
            </a:r>
            <a:endParaRPr/>
          </a:p>
          <a:p>
            <a:pPr marL="216000" marR="0" lvl="0" indent="-216000" algn="l" rtl="0">
              <a:spcBef>
                <a:spcPts val="1000"/>
              </a:spcBef>
              <a:spcAft>
                <a:spcPts val="0"/>
              </a:spcAft>
              <a:buClr>
                <a:srgbClr val="1F6B87"/>
              </a:buClr>
              <a:buSzPts val="1470"/>
              <a:buFont typeface="Arial"/>
              <a:buChar char="•"/>
            </a:pPr>
            <a:r>
              <a:rPr lang="es-ES" sz="1400">
                <a:solidFill>
                  <a:srgbClr val="F98695"/>
                </a:solidFill>
                <a:latin typeface="Arial"/>
                <a:ea typeface="Arial"/>
                <a:cs typeface="Arial"/>
                <a:sym typeface="Arial"/>
              </a:rPr>
              <a:t>La </a:t>
            </a:r>
            <a:r>
              <a:rPr lang="es-ES" sz="1400" b="1">
                <a:solidFill>
                  <a:srgbClr val="F98695"/>
                </a:solidFill>
                <a:latin typeface="Arial"/>
                <a:ea typeface="Arial"/>
                <a:cs typeface="Arial"/>
                <a:sym typeface="Arial"/>
              </a:rPr>
              <a:t>ineficacia</a:t>
            </a:r>
            <a:endParaRPr/>
          </a:p>
          <a:p>
            <a:pPr marL="216000" marR="0" lvl="0" indent="-216000" algn="l" rtl="0">
              <a:spcBef>
                <a:spcPts val="1000"/>
              </a:spcBef>
              <a:spcAft>
                <a:spcPts val="0"/>
              </a:spcAft>
              <a:buClr>
                <a:srgbClr val="1F6B87"/>
              </a:buClr>
              <a:buSzPts val="1470"/>
              <a:buFont typeface="Arial"/>
              <a:buChar char="•"/>
            </a:pPr>
            <a:r>
              <a:rPr lang="es-ES" sz="1400">
                <a:solidFill>
                  <a:srgbClr val="F98695"/>
                </a:solidFill>
                <a:latin typeface="Arial"/>
                <a:ea typeface="Arial"/>
                <a:cs typeface="Arial"/>
                <a:sym typeface="Arial"/>
              </a:rPr>
              <a:t>La </a:t>
            </a:r>
            <a:r>
              <a:rPr lang="es-ES" sz="1400" b="1">
                <a:solidFill>
                  <a:srgbClr val="F98695"/>
                </a:solidFill>
                <a:latin typeface="Arial"/>
                <a:ea typeface="Arial"/>
                <a:cs typeface="Arial"/>
                <a:sym typeface="Arial"/>
              </a:rPr>
              <a:t>aplicación requiere mucho tiempo</a:t>
            </a:r>
            <a:endParaRPr/>
          </a:p>
          <a:p>
            <a:pPr marL="216000" marR="0" lvl="0" indent="-216000" algn="l" rtl="0">
              <a:spcBef>
                <a:spcPts val="1000"/>
              </a:spcBef>
              <a:spcAft>
                <a:spcPts val="0"/>
              </a:spcAft>
              <a:buClr>
                <a:srgbClr val="1F6B87"/>
              </a:buClr>
              <a:buSzPts val="1470"/>
              <a:buFont typeface="Arial"/>
              <a:buChar char="•"/>
            </a:pPr>
            <a:r>
              <a:rPr lang="es-ES" sz="1400">
                <a:solidFill>
                  <a:srgbClr val="F98695"/>
                </a:solidFill>
                <a:latin typeface="Arial"/>
                <a:ea typeface="Arial"/>
                <a:cs typeface="Arial"/>
                <a:sym typeface="Arial"/>
              </a:rPr>
              <a:t>Los efectos secundarios</a:t>
            </a:r>
            <a:endParaRPr/>
          </a:p>
          <a:p>
            <a:pPr marL="216000" marR="0" lvl="0" indent="-216000" algn="l" rtl="0">
              <a:spcBef>
                <a:spcPts val="1000"/>
              </a:spcBef>
              <a:spcAft>
                <a:spcPts val="0"/>
              </a:spcAft>
              <a:buClr>
                <a:srgbClr val="1F6B87"/>
              </a:buClr>
              <a:buSzPts val="1470"/>
              <a:buFont typeface="Arial"/>
              <a:buChar char="•"/>
            </a:pPr>
            <a:r>
              <a:rPr lang="es-ES" sz="1400">
                <a:solidFill>
                  <a:srgbClr val="F98695"/>
                </a:solidFill>
                <a:latin typeface="Arial"/>
                <a:ea typeface="Arial"/>
                <a:cs typeface="Arial"/>
                <a:sym typeface="Arial"/>
              </a:rPr>
              <a:t>El </a:t>
            </a:r>
            <a:r>
              <a:rPr lang="es-ES" sz="1400" b="1">
                <a:solidFill>
                  <a:srgbClr val="F98695"/>
                </a:solidFill>
                <a:latin typeface="Arial"/>
                <a:ea typeface="Arial"/>
                <a:cs typeface="Arial"/>
                <a:sym typeface="Arial"/>
              </a:rPr>
              <a:t>atractivo cosmético inaceptable</a:t>
            </a:r>
            <a:endParaRPr sz="1400">
              <a:solidFill>
                <a:srgbClr val="F98695"/>
              </a:solidFill>
              <a:latin typeface="Arial"/>
              <a:ea typeface="Arial"/>
              <a:cs typeface="Arial"/>
              <a:sym typeface="Arial"/>
            </a:endParaRPr>
          </a:p>
        </p:txBody>
      </p:sp>
      <p:grpSp>
        <p:nvGrpSpPr>
          <p:cNvPr id="1415" name="Google Shape;1415;p59"/>
          <p:cNvGrpSpPr/>
          <p:nvPr/>
        </p:nvGrpSpPr>
        <p:grpSpPr>
          <a:xfrm>
            <a:off x="890091" y="1641937"/>
            <a:ext cx="4624834" cy="954107"/>
            <a:chOff x="815650" y="1792127"/>
            <a:chExt cx="4624834" cy="954107"/>
          </a:xfrm>
        </p:grpSpPr>
        <p:sp>
          <p:nvSpPr>
            <p:cNvPr id="1416" name="Google Shape;1416;p59"/>
            <p:cNvSpPr txBox="1"/>
            <p:nvPr/>
          </p:nvSpPr>
          <p:spPr>
            <a:xfrm>
              <a:off x="1200931" y="1792127"/>
              <a:ext cx="423955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rgbClr val="156082"/>
                  </a:solidFill>
                  <a:latin typeface="Arial"/>
                  <a:ea typeface="Arial"/>
                  <a:cs typeface="Arial"/>
                  <a:sym typeface="Arial"/>
                </a:rPr>
                <a:t>El manejo debido a la </a:t>
              </a:r>
              <a:r>
                <a:rPr lang="es-ES" sz="1400" b="1">
                  <a:solidFill>
                    <a:srgbClr val="156082"/>
                  </a:solidFill>
                  <a:latin typeface="Arial"/>
                  <a:ea typeface="Arial"/>
                  <a:cs typeface="Arial"/>
                  <a:sym typeface="Arial"/>
                </a:rPr>
                <a:t>presencia de cabello</a:t>
              </a:r>
              <a:r>
                <a:rPr lang="es-ES" sz="1400">
                  <a:solidFill>
                    <a:srgbClr val="156082"/>
                  </a:solidFill>
                  <a:latin typeface="Arial"/>
                  <a:ea typeface="Arial"/>
                  <a:cs typeface="Arial"/>
                  <a:sym typeface="Arial"/>
                </a:rPr>
                <a:t>, la </a:t>
              </a:r>
              <a:r>
                <a:rPr lang="es-ES" sz="1400" b="1">
                  <a:solidFill>
                    <a:srgbClr val="156082"/>
                  </a:solidFill>
                  <a:latin typeface="Arial"/>
                  <a:ea typeface="Arial"/>
                  <a:cs typeface="Arial"/>
                  <a:sym typeface="Arial"/>
                </a:rPr>
                <a:t>poca accesibilidad </a:t>
              </a:r>
              <a:r>
                <a:rPr lang="es-ES" sz="1400">
                  <a:solidFill>
                    <a:srgbClr val="156082"/>
                  </a:solidFill>
                  <a:latin typeface="Arial"/>
                  <a:ea typeface="Arial"/>
                  <a:cs typeface="Arial"/>
                  <a:sym typeface="Arial"/>
                </a:rPr>
                <a:t>al cuero cabelludo y la </a:t>
              </a:r>
              <a:r>
                <a:rPr lang="es-ES" sz="1400" b="1">
                  <a:solidFill>
                    <a:srgbClr val="156082"/>
                  </a:solidFill>
                  <a:latin typeface="Arial"/>
                  <a:ea typeface="Arial"/>
                  <a:cs typeface="Arial"/>
                  <a:sym typeface="Arial"/>
                </a:rPr>
                <a:t>ausencia de atractivo cosmético </a:t>
              </a:r>
              <a:r>
                <a:rPr lang="es-ES" sz="1400">
                  <a:solidFill>
                    <a:srgbClr val="156082"/>
                  </a:solidFill>
                  <a:latin typeface="Arial"/>
                  <a:ea typeface="Arial"/>
                  <a:cs typeface="Arial"/>
                  <a:sym typeface="Arial"/>
                </a:rPr>
                <a:t>de la terapia tópica</a:t>
              </a:r>
              <a:r>
                <a:rPr lang="es-ES" sz="1400" baseline="30000">
                  <a:solidFill>
                    <a:srgbClr val="156082"/>
                  </a:solidFill>
                  <a:latin typeface="Arial"/>
                  <a:ea typeface="Arial"/>
                  <a:cs typeface="Arial"/>
                  <a:sym typeface="Arial"/>
                </a:rPr>
                <a:t>1,2</a:t>
              </a:r>
              <a:endParaRPr/>
            </a:p>
          </p:txBody>
        </p:sp>
        <p:pic>
          <p:nvPicPr>
            <p:cNvPr id="1417" name="Google Shape;1417;p59" descr="Cerebro izquierdo con relleno sólido"/>
            <p:cNvPicPr preferRelativeResize="0"/>
            <p:nvPr/>
          </p:nvPicPr>
          <p:blipFill rotWithShape="1">
            <a:blip r:embed="rId4">
              <a:alphaModFix/>
            </a:blip>
            <a:srcRect/>
            <a:stretch/>
          </p:blipFill>
          <p:spPr>
            <a:xfrm>
              <a:off x="815650" y="1805201"/>
              <a:ext cx="387210" cy="387210"/>
            </a:xfrm>
            <a:prstGeom prst="rect">
              <a:avLst/>
            </a:prstGeom>
            <a:noFill/>
            <a:ln>
              <a:noFill/>
            </a:ln>
          </p:spPr>
        </p:pic>
      </p:grpSp>
      <p:sp>
        <p:nvSpPr>
          <p:cNvPr id="1418" name="Google Shape;1418;p59"/>
          <p:cNvSpPr txBox="1"/>
          <p:nvPr/>
        </p:nvSpPr>
        <p:spPr>
          <a:xfrm>
            <a:off x="917664" y="5469491"/>
            <a:ext cx="758996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595959"/>
                </a:solidFill>
                <a:latin typeface="Arial"/>
                <a:ea typeface="Arial"/>
                <a:cs typeface="Arial"/>
                <a:sym typeface="Arial"/>
              </a:rPr>
              <a:t>ELEGIR UN </a:t>
            </a:r>
            <a:r>
              <a:rPr lang="es-ES" sz="1400" b="1" u="sng">
                <a:solidFill>
                  <a:srgbClr val="595959"/>
                </a:solidFill>
                <a:latin typeface="Arial"/>
                <a:ea typeface="Arial"/>
                <a:cs typeface="Arial"/>
                <a:sym typeface="Arial"/>
              </a:rPr>
              <a:t>TRATAMIENTO</a:t>
            </a:r>
            <a:r>
              <a:rPr lang="es-ES" sz="1400" b="1">
                <a:solidFill>
                  <a:srgbClr val="595959"/>
                </a:solidFill>
                <a:latin typeface="Arial"/>
                <a:ea typeface="Arial"/>
                <a:cs typeface="Arial"/>
                <a:sym typeface="Arial"/>
              </a:rPr>
              <a:t> CON EL </a:t>
            </a:r>
            <a:r>
              <a:rPr lang="es-ES" sz="1400" b="1" u="sng">
                <a:solidFill>
                  <a:srgbClr val="595959"/>
                </a:solidFill>
                <a:latin typeface="Arial"/>
                <a:ea typeface="Arial"/>
                <a:cs typeface="Arial"/>
                <a:sym typeface="Arial"/>
              </a:rPr>
              <a:t>VEHÍCULO ADECUADO</a:t>
            </a:r>
            <a:r>
              <a:rPr lang="es-ES" sz="1400" b="1">
                <a:solidFill>
                  <a:srgbClr val="595959"/>
                </a:solidFill>
                <a:latin typeface="Arial"/>
                <a:ea typeface="Arial"/>
                <a:cs typeface="Arial"/>
                <a:sym typeface="Arial"/>
              </a:rPr>
              <a:t> ES CRUCIAL PARA ASEGURAR </a:t>
            </a:r>
            <a:r>
              <a:rPr lang="es-ES" sz="1400" b="1" u="sng">
                <a:solidFill>
                  <a:srgbClr val="595959"/>
                </a:solidFill>
                <a:latin typeface="Arial"/>
                <a:ea typeface="Arial"/>
                <a:cs typeface="Arial"/>
                <a:sym typeface="Arial"/>
              </a:rPr>
              <a:t>LA ADHERENCIA.</a:t>
            </a:r>
            <a:r>
              <a:rPr lang="es-ES" sz="1400" b="1" baseline="30000">
                <a:solidFill>
                  <a:srgbClr val="595959"/>
                </a:solidFill>
                <a:latin typeface="Arial"/>
                <a:ea typeface="Arial"/>
                <a:cs typeface="Arial"/>
                <a:sym typeface="Arial"/>
              </a:rPr>
              <a:t>6</a:t>
            </a:r>
            <a:endParaRPr sz="1400" u="sng" baseline="30000">
              <a:solidFill>
                <a:srgbClr val="595959"/>
              </a:solidFill>
              <a:latin typeface="Arial"/>
              <a:ea typeface="Arial"/>
              <a:cs typeface="Arial"/>
              <a:sym typeface="Arial"/>
            </a:endParaRPr>
          </a:p>
        </p:txBody>
      </p:sp>
      <p:pic>
        <p:nvPicPr>
          <p:cNvPr id="1419" name="Google Shape;1419;p59" descr="Una mujer con el cabello largo&#10;&#10;El contenido generado por IA puede ser incorrecto."/>
          <p:cNvPicPr preferRelativeResize="0"/>
          <p:nvPr/>
        </p:nvPicPr>
        <p:blipFill rotWithShape="1">
          <a:blip r:embed="rId5">
            <a:alphaModFix/>
          </a:blip>
          <a:srcRect/>
          <a:stretch/>
        </p:blipFill>
        <p:spPr>
          <a:xfrm>
            <a:off x="8359678" y="3140228"/>
            <a:ext cx="3783004" cy="2950743"/>
          </a:xfrm>
          <a:prstGeom prst="rect">
            <a:avLst/>
          </a:prstGeom>
          <a:noFill/>
          <a:ln>
            <a:noFill/>
          </a:ln>
        </p:spPr>
      </p:pic>
      <p:grpSp>
        <p:nvGrpSpPr>
          <p:cNvPr id="1420" name="Google Shape;1420;p59"/>
          <p:cNvGrpSpPr/>
          <p:nvPr/>
        </p:nvGrpSpPr>
        <p:grpSpPr>
          <a:xfrm>
            <a:off x="3562405" y="3416222"/>
            <a:ext cx="2301823" cy="1795639"/>
            <a:chOff x="571883" y="3591661"/>
            <a:chExt cx="2301823" cy="1795639"/>
          </a:xfrm>
        </p:grpSpPr>
        <p:grpSp>
          <p:nvGrpSpPr>
            <p:cNvPr id="1421" name="Google Shape;1421;p59"/>
            <p:cNvGrpSpPr/>
            <p:nvPr/>
          </p:nvGrpSpPr>
          <p:grpSpPr>
            <a:xfrm>
              <a:off x="571883" y="3782747"/>
              <a:ext cx="2301823" cy="1604553"/>
              <a:chOff x="4999317" y="1842620"/>
              <a:chExt cx="2301823" cy="1604553"/>
            </a:xfrm>
          </p:grpSpPr>
          <p:pic>
            <p:nvPicPr>
              <p:cNvPr id="1422" name="Google Shape;1422;p59"/>
              <p:cNvPicPr preferRelativeResize="0"/>
              <p:nvPr/>
            </p:nvPicPr>
            <p:blipFill rotWithShape="1">
              <a:blip r:embed="rId6">
                <a:alphaModFix/>
              </a:blip>
              <a:srcRect/>
              <a:stretch/>
            </p:blipFill>
            <p:spPr>
              <a:xfrm>
                <a:off x="5347285" y="1842620"/>
                <a:ext cx="1604553" cy="1604553"/>
              </a:xfrm>
              <a:prstGeom prst="rect">
                <a:avLst/>
              </a:prstGeom>
              <a:noFill/>
              <a:ln>
                <a:noFill/>
              </a:ln>
            </p:spPr>
          </p:pic>
          <p:grpSp>
            <p:nvGrpSpPr>
              <p:cNvPr id="1423" name="Google Shape;1423;p59"/>
              <p:cNvGrpSpPr/>
              <p:nvPr/>
            </p:nvGrpSpPr>
            <p:grpSpPr>
              <a:xfrm>
                <a:off x="4999317" y="2132625"/>
                <a:ext cx="2301823" cy="1117424"/>
                <a:chOff x="4999317" y="2132625"/>
                <a:chExt cx="2301823" cy="1117424"/>
              </a:xfrm>
            </p:grpSpPr>
            <p:sp>
              <p:nvSpPr>
                <p:cNvPr id="1424" name="Google Shape;1424;p59"/>
                <p:cNvSpPr txBox="1"/>
                <p:nvPr/>
              </p:nvSpPr>
              <p:spPr>
                <a:xfrm>
                  <a:off x="4999317" y="2132625"/>
                  <a:ext cx="23018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s-ES" sz="1200" b="0" i="0" u="none" strike="noStrike" cap="none">
                      <a:solidFill>
                        <a:srgbClr val="FFFFFF"/>
                      </a:solidFill>
                      <a:latin typeface="Arial"/>
                      <a:ea typeface="Arial"/>
                      <a:cs typeface="Arial"/>
                      <a:sym typeface="Arial"/>
                    </a:rPr>
                    <a:t>Encuesta a</a:t>
                  </a:r>
                  <a:endParaRPr/>
                </a:p>
                <a:p>
                  <a:pPr marL="0" marR="0" lvl="0" indent="0" algn="ctr" rtl="0">
                    <a:lnSpc>
                      <a:spcPct val="100000"/>
                    </a:lnSpc>
                    <a:spcBef>
                      <a:spcPts val="0"/>
                    </a:spcBef>
                    <a:spcAft>
                      <a:spcPts val="0"/>
                    </a:spcAft>
                    <a:buClr>
                      <a:srgbClr val="FFFFFF"/>
                    </a:buClr>
                    <a:buSzPts val="1800"/>
                    <a:buFont typeface="Arial"/>
                    <a:buNone/>
                  </a:pPr>
                  <a:r>
                    <a:rPr lang="es-ES" sz="1200" b="1" i="0" u="none" strike="noStrike" cap="none">
                      <a:solidFill>
                        <a:srgbClr val="FCCCD2"/>
                      </a:solidFill>
                      <a:latin typeface="Arial"/>
                      <a:ea typeface="Arial"/>
                      <a:cs typeface="Arial"/>
                      <a:sym typeface="Arial"/>
                    </a:rPr>
                    <a:t>17.990 pacientes</a:t>
                  </a:r>
                  <a:endParaRPr/>
                </a:p>
                <a:p>
                  <a:pPr marL="0" marR="0" lvl="0" indent="0" algn="ctr" rtl="0">
                    <a:lnSpc>
                      <a:spcPct val="100000"/>
                    </a:lnSpc>
                    <a:spcBef>
                      <a:spcPts val="0"/>
                    </a:spcBef>
                    <a:spcAft>
                      <a:spcPts val="0"/>
                    </a:spcAft>
                    <a:buClr>
                      <a:srgbClr val="FFFFFF"/>
                    </a:buClr>
                    <a:buSzPts val="1800"/>
                    <a:buFont typeface="Arial"/>
                    <a:buNone/>
                  </a:pPr>
                  <a:r>
                    <a:rPr lang="es-ES" sz="1200" b="0" i="0" u="none" strike="noStrike" cap="none">
                      <a:solidFill>
                        <a:srgbClr val="FFFFFF"/>
                      </a:solidFill>
                      <a:latin typeface="Arial"/>
                      <a:ea typeface="Arial"/>
                      <a:cs typeface="Arial"/>
                      <a:sym typeface="Arial"/>
                    </a:rPr>
                    <a:t>con psoriasis de</a:t>
                  </a:r>
                  <a:endParaRPr/>
                </a:p>
                <a:p>
                  <a:pPr marL="0" marR="0" lvl="0" indent="0" algn="ctr" rtl="0">
                    <a:lnSpc>
                      <a:spcPct val="100000"/>
                    </a:lnSpc>
                    <a:spcBef>
                      <a:spcPts val="0"/>
                    </a:spcBef>
                    <a:spcAft>
                      <a:spcPts val="0"/>
                    </a:spcAft>
                    <a:buClr>
                      <a:srgbClr val="FFFFFF"/>
                    </a:buClr>
                    <a:buSzPts val="1800"/>
                    <a:buFont typeface="Arial"/>
                    <a:buNone/>
                  </a:pPr>
                  <a:r>
                    <a:rPr lang="es-ES" sz="1200" b="0" i="0" u="none" strike="noStrike" cap="none">
                      <a:solidFill>
                        <a:srgbClr val="FFFFFF"/>
                      </a:solidFill>
                      <a:latin typeface="Arial"/>
                      <a:ea typeface="Arial"/>
                      <a:cs typeface="Arial"/>
                      <a:sym typeface="Arial"/>
                    </a:rPr>
                    <a:t>7 países distintos</a:t>
                  </a:r>
                  <a:endParaRPr sz="1200" b="0" i="0" u="none" strike="noStrike" cap="none" baseline="30000">
                    <a:solidFill>
                      <a:srgbClr val="FFFFFF"/>
                    </a:solidFill>
                    <a:latin typeface="Arial"/>
                    <a:ea typeface="Arial"/>
                    <a:cs typeface="Arial"/>
                    <a:sym typeface="Arial"/>
                  </a:endParaRPr>
                </a:p>
              </p:txBody>
            </p:sp>
            <p:pic>
              <p:nvPicPr>
                <p:cNvPr id="1425" name="Google Shape;1425;p59"/>
                <p:cNvPicPr preferRelativeResize="0"/>
                <p:nvPr/>
              </p:nvPicPr>
              <p:blipFill rotWithShape="1">
                <a:blip r:embed="rId7">
                  <a:alphaModFix/>
                </a:blip>
                <a:srcRect/>
                <a:stretch/>
              </p:blipFill>
              <p:spPr>
                <a:xfrm>
                  <a:off x="5956912" y="2986442"/>
                  <a:ext cx="395350" cy="263607"/>
                </a:xfrm>
                <a:prstGeom prst="rect">
                  <a:avLst/>
                </a:prstGeom>
                <a:noFill/>
                <a:ln>
                  <a:noFill/>
                </a:ln>
              </p:spPr>
            </p:pic>
          </p:grpSp>
        </p:grpSp>
        <p:grpSp>
          <p:nvGrpSpPr>
            <p:cNvPr id="1426" name="Google Shape;1426;p59"/>
            <p:cNvGrpSpPr/>
            <p:nvPr/>
          </p:nvGrpSpPr>
          <p:grpSpPr>
            <a:xfrm>
              <a:off x="713728" y="3591661"/>
              <a:ext cx="659856" cy="659856"/>
              <a:chOff x="713728" y="3555186"/>
              <a:chExt cx="659856" cy="659856"/>
            </a:xfrm>
          </p:grpSpPr>
          <p:sp>
            <p:nvSpPr>
              <p:cNvPr id="1427" name="Google Shape;1427;p59"/>
              <p:cNvSpPr/>
              <p:nvPr/>
            </p:nvSpPr>
            <p:spPr>
              <a:xfrm>
                <a:off x="842891" y="3677013"/>
                <a:ext cx="399603" cy="47461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1428" name="Google Shape;1428;p59" descr="Portapapeles mezclado contorno"/>
              <p:cNvPicPr preferRelativeResize="0"/>
              <p:nvPr/>
            </p:nvPicPr>
            <p:blipFill rotWithShape="1">
              <a:blip r:embed="rId8">
                <a:alphaModFix/>
              </a:blip>
              <a:srcRect/>
              <a:stretch/>
            </p:blipFill>
            <p:spPr>
              <a:xfrm>
                <a:off x="713728" y="3555186"/>
                <a:ext cx="659856" cy="659856"/>
              </a:xfrm>
              <a:prstGeom prst="rect">
                <a:avLst/>
              </a:prstGeom>
              <a:noFill/>
              <a:ln>
                <a:noFill/>
              </a:ln>
            </p:spPr>
          </p:pic>
        </p:grpSp>
      </p:grpSp>
      <p:grpSp>
        <p:nvGrpSpPr>
          <p:cNvPr id="1429" name="Google Shape;1429;p59"/>
          <p:cNvGrpSpPr/>
          <p:nvPr/>
        </p:nvGrpSpPr>
        <p:grpSpPr>
          <a:xfrm>
            <a:off x="875770" y="2696430"/>
            <a:ext cx="4527529" cy="523220"/>
            <a:chOff x="801329" y="2846620"/>
            <a:chExt cx="4527529" cy="523220"/>
          </a:xfrm>
        </p:grpSpPr>
        <p:pic>
          <p:nvPicPr>
            <p:cNvPr id="1430" name="Google Shape;1430;p59" descr="Contorno de cara confundida con relleno sólido"/>
            <p:cNvPicPr preferRelativeResize="0"/>
            <p:nvPr/>
          </p:nvPicPr>
          <p:blipFill rotWithShape="1">
            <a:blip r:embed="rId9">
              <a:alphaModFix/>
            </a:blip>
            <a:srcRect/>
            <a:stretch/>
          </p:blipFill>
          <p:spPr>
            <a:xfrm>
              <a:off x="801329" y="2853457"/>
              <a:ext cx="401531" cy="401531"/>
            </a:xfrm>
            <a:prstGeom prst="rect">
              <a:avLst/>
            </a:prstGeom>
            <a:noFill/>
            <a:ln>
              <a:noFill/>
            </a:ln>
          </p:spPr>
        </p:pic>
        <p:sp>
          <p:nvSpPr>
            <p:cNvPr id="1431" name="Google Shape;1431;p59"/>
            <p:cNvSpPr txBox="1"/>
            <p:nvPr/>
          </p:nvSpPr>
          <p:spPr>
            <a:xfrm>
              <a:off x="1200932" y="2846620"/>
              <a:ext cx="41279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rgbClr val="156082"/>
                  </a:solidFill>
                  <a:latin typeface="Arial"/>
                  <a:ea typeface="Arial"/>
                  <a:cs typeface="Arial"/>
                  <a:sym typeface="Arial"/>
                </a:rPr>
                <a:t>Los pacientes suelen sentirse </a:t>
              </a:r>
              <a:r>
                <a:rPr lang="es-ES" sz="1400" b="1">
                  <a:solidFill>
                    <a:srgbClr val="156082"/>
                  </a:solidFill>
                  <a:latin typeface="Arial"/>
                  <a:ea typeface="Arial"/>
                  <a:cs typeface="Arial"/>
                  <a:sym typeface="Arial"/>
                </a:rPr>
                <a:t>avergonzados,</a:t>
              </a:r>
              <a:r>
                <a:rPr lang="es-ES" sz="1400">
                  <a:solidFill>
                    <a:srgbClr val="156082"/>
                  </a:solidFill>
                  <a:latin typeface="Arial"/>
                  <a:ea typeface="Arial"/>
                  <a:cs typeface="Arial"/>
                  <a:sym typeface="Arial"/>
                </a:rPr>
                <a:t> </a:t>
              </a:r>
              <a:r>
                <a:rPr lang="es-ES" sz="1400" b="1">
                  <a:solidFill>
                    <a:srgbClr val="156082"/>
                  </a:solidFill>
                  <a:latin typeface="Arial"/>
                  <a:ea typeface="Arial"/>
                  <a:cs typeface="Arial"/>
                  <a:sym typeface="Arial"/>
                </a:rPr>
                <a:t>humillados</a:t>
              </a:r>
              <a:r>
                <a:rPr lang="es-ES" sz="1400">
                  <a:solidFill>
                    <a:srgbClr val="156082"/>
                  </a:solidFill>
                  <a:latin typeface="Arial"/>
                  <a:ea typeface="Arial"/>
                  <a:cs typeface="Arial"/>
                  <a:sym typeface="Arial"/>
                </a:rPr>
                <a:t> y </a:t>
              </a:r>
              <a:r>
                <a:rPr lang="es-ES" sz="1400" b="1">
                  <a:solidFill>
                    <a:srgbClr val="156082"/>
                  </a:solidFill>
                  <a:latin typeface="Arial"/>
                  <a:ea typeface="Arial"/>
                  <a:cs typeface="Arial"/>
                  <a:sym typeface="Arial"/>
                </a:rPr>
                <a:t>cohibidos</a:t>
              </a:r>
              <a:r>
                <a:rPr lang="es-ES" sz="1400">
                  <a:solidFill>
                    <a:srgbClr val="156082"/>
                  </a:solidFill>
                  <a:latin typeface="Arial"/>
                  <a:ea typeface="Arial"/>
                  <a:cs typeface="Arial"/>
                  <a:sym typeface="Arial"/>
                </a:rPr>
                <a:t> por sus síntomas</a:t>
              </a:r>
              <a:r>
                <a:rPr lang="es-ES" sz="1400" baseline="30000">
                  <a:solidFill>
                    <a:srgbClr val="156082"/>
                  </a:solidFill>
                  <a:latin typeface="Arial"/>
                  <a:ea typeface="Arial"/>
                  <a:cs typeface="Arial"/>
                  <a:sym typeface="Arial"/>
                </a:rPr>
                <a:t>3-5</a:t>
              </a:r>
              <a:endParaRPr sz="1400">
                <a:solidFill>
                  <a:srgbClr val="156082"/>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1437" name="Google Shape;1437;p60"/>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438" name="Google Shape;1438;p60"/>
          <p:cNvSpPr txBox="1">
            <a:spLocks noGrp="1"/>
          </p:cNvSpPr>
          <p:nvPr>
            <p:ph type="title"/>
          </p:nvPr>
        </p:nvSpPr>
        <p:spPr>
          <a:xfrm>
            <a:off x="1122890" y="483326"/>
            <a:ext cx="10563577" cy="13111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Wynzora® en cuero cabelludo</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1439" name="Google Shape;1439;p60"/>
          <p:cNvSpPr/>
          <p:nvPr/>
        </p:nvSpPr>
        <p:spPr>
          <a:xfrm>
            <a:off x="7759115" y="2367530"/>
            <a:ext cx="3822844" cy="3539950"/>
          </a:xfrm>
          <a:prstGeom prst="roundRect">
            <a:avLst>
              <a:gd name="adj" fmla="val 7836"/>
            </a:avLst>
          </a:prstGeom>
          <a:solidFill>
            <a:srgbClr val="E2F3FA"/>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1440" name="Google Shape;1440;p60"/>
          <p:cNvGrpSpPr/>
          <p:nvPr/>
        </p:nvGrpSpPr>
        <p:grpSpPr>
          <a:xfrm>
            <a:off x="8047289" y="2519884"/>
            <a:ext cx="3422956" cy="3247833"/>
            <a:chOff x="7760521" y="2041537"/>
            <a:chExt cx="3130614" cy="3351103"/>
          </a:xfrm>
        </p:grpSpPr>
        <p:sp>
          <p:nvSpPr>
            <p:cNvPr id="1441" name="Google Shape;1441;p60"/>
            <p:cNvSpPr txBox="1"/>
            <p:nvPr/>
          </p:nvSpPr>
          <p:spPr>
            <a:xfrm>
              <a:off x="7760521" y="2041537"/>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i="0" u="none" strike="noStrike" cap="none">
                  <a:solidFill>
                    <a:srgbClr val="F98695"/>
                  </a:solidFill>
                  <a:latin typeface="Arial"/>
                  <a:ea typeface="Arial"/>
                  <a:cs typeface="Arial"/>
                  <a:sym typeface="Arial"/>
                </a:rPr>
                <a:t>83,6 %</a:t>
              </a:r>
              <a:endParaRPr sz="2400" b="1" i="0" u="none" strike="noStrike" cap="none">
                <a:solidFill>
                  <a:srgbClr val="F98695"/>
                </a:solidFill>
                <a:latin typeface="Arial"/>
                <a:ea typeface="Arial"/>
                <a:cs typeface="Arial"/>
                <a:sym typeface="Arial"/>
              </a:endParaRPr>
            </a:p>
          </p:txBody>
        </p:sp>
        <p:sp>
          <p:nvSpPr>
            <p:cNvPr id="1442" name="Google Shape;1442;p60"/>
            <p:cNvSpPr txBox="1"/>
            <p:nvPr/>
          </p:nvSpPr>
          <p:spPr>
            <a:xfrm>
              <a:off x="8723938" y="2168281"/>
              <a:ext cx="1402833"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i="0" u="none" strike="noStrike" cap="none">
                  <a:solidFill>
                    <a:srgbClr val="156082"/>
                  </a:solidFill>
                  <a:latin typeface="Arial"/>
                  <a:ea typeface="Arial"/>
                  <a:cs typeface="Arial"/>
                  <a:sym typeface="Arial"/>
                </a:rPr>
                <a:t>más efectiva</a:t>
              </a:r>
              <a:endParaRPr sz="1400" b="1" i="0" u="none" strike="noStrike" cap="none">
                <a:solidFill>
                  <a:srgbClr val="156082"/>
                </a:solidFill>
                <a:latin typeface="Arial"/>
                <a:ea typeface="Arial"/>
                <a:cs typeface="Arial"/>
                <a:sym typeface="Arial"/>
              </a:endParaRPr>
            </a:p>
          </p:txBody>
        </p:sp>
        <p:sp>
          <p:nvSpPr>
            <p:cNvPr id="1443" name="Google Shape;1443;p60"/>
            <p:cNvSpPr/>
            <p:nvPr/>
          </p:nvSpPr>
          <p:spPr>
            <a:xfrm>
              <a:off x="7806139" y="2509499"/>
              <a:ext cx="733469" cy="626348"/>
            </a:xfrm>
            <a:prstGeom prst="ellipse">
              <a:avLst/>
            </a:prstGeom>
            <a:solidFill>
              <a:srgbClr val="E2F3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444" name="Google Shape;1444;p60"/>
            <p:cNvSpPr/>
            <p:nvPr/>
          </p:nvSpPr>
          <p:spPr>
            <a:xfrm>
              <a:off x="7806139" y="3282992"/>
              <a:ext cx="733469" cy="626348"/>
            </a:xfrm>
            <a:prstGeom prst="ellipse">
              <a:avLst/>
            </a:prstGeom>
            <a:solidFill>
              <a:srgbClr val="E2F3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445" name="Google Shape;1445;p60"/>
            <p:cNvSpPr/>
            <p:nvPr/>
          </p:nvSpPr>
          <p:spPr>
            <a:xfrm>
              <a:off x="7806139" y="4035840"/>
              <a:ext cx="733469" cy="626348"/>
            </a:xfrm>
            <a:prstGeom prst="ellipse">
              <a:avLst/>
            </a:prstGeom>
            <a:solidFill>
              <a:srgbClr val="E2F3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446" name="Google Shape;1446;p60"/>
            <p:cNvSpPr/>
            <p:nvPr/>
          </p:nvSpPr>
          <p:spPr>
            <a:xfrm>
              <a:off x="7811694" y="4766292"/>
              <a:ext cx="733469" cy="626348"/>
            </a:xfrm>
            <a:prstGeom prst="ellipse">
              <a:avLst/>
            </a:prstGeom>
            <a:solidFill>
              <a:srgbClr val="E2F3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447" name="Google Shape;1447;p60"/>
            <p:cNvSpPr txBox="1"/>
            <p:nvPr/>
          </p:nvSpPr>
          <p:spPr>
            <a:xfrm>
              <a:off x="7760521" y="2700166"/>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i="0" u="none" strike="noStrike" cap="none">
                  <a:solidFill>
                    <a:srgbClr val="F98695"/>
                  </a:solidFill>
                  <a:latin typeface="Arial"/>
                  <a:ea typeface="Arial"/>
                  <a:cs typeface="Arial"/>
                  <a:sym typeface="Arial"/>
                </a:rPr>
                <a:t>71,6 %</a:t>
              </a:r>
              <a:endParaRPr sz="2400" b="1" i="0" u="none" strike="noStrike" cap="none">
                <a:solidFill>
                  <a:srgbClr val="F98695"/>
                </a:solidFill>
                <a:latin typeface="Arial"/>
                <a:ea typeface="Arial"/>
                <a:cs typeface="Arial"/>
                <a:sym typeface="Arial"/>
              </a:endParaRPr>
            </a:p>
          </p:txBody>
        </p:sp>
        <p:sp>
          <p:nvSpPr>
            <p:cNvPr id="1448" name="Google Shape;1448;p60"/>
            <p:cNvSpPr txBox="1"/>
            <p:nvPr/>
          </p:nvSpPr>
          <p:spPr>
            <a:xfrm>
              <a:off x="8723939" y="2831339"/>
              <a:ext cx="2167196"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i="0" u="none" strike="noStrike" cap="none">
                  <a:solidFill>
                    <a:srgbClr val="156082"/>
                  </a:solidFill>
                  <a:latin typeface="Arial"/>
                  <a:ea typeface="Arial"/>
                  <a:cs typeface="Arial"/>
                  <a:sym typeface="Arial"/>
                </a:rPr>
                <a:t>más fácil de usar</a:t>
              </a:r>
              <a:endParaRPr sz="1400" b="1" i="0" u="none" strike="noStrike" cap="none">
                <a:solidFill>
                  <a:srgbClr val="156082"/>
                </a:solidFill>
                <a:latin typeface="Arial"/>
                <a:ea typeface="Arial"/>
                <a:cs typeface="Arial"/>
                <a:sym typeface="Arial"/>
              </a:endParaRPr>
            </a:p>
          </p:txBody>
        </p:sp>
        <p:sp>
          <p:nvSpPr>
            <p:cNvPr id="1449" name="Google Shape;1449;p60"/>
            <p:cNvSpPr txBox="1"/>
            <p:nvPr/>
          </p:nvSpPr>
          <p:spPr>
            <a:xfrm>
              <a:off x="7760521" y="3370246"/>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i="0" u="none" strike="noStrike" cap="none">
                  <a:solidFill>
                    <a:srgbClr val="F98695"/>
                  </a:solidFill>
                  <a:latin typeface="Arial"/>
                  <a:ea typeface="Arial"/>
                  <a:cs typeface="Arial"/>
                  <a:sym typeface="Arial"/>
                </a:rPr>
                <a:t>70,1 %</a:t>
              </a:r>
              <a:endParaRPr sz="2400" b="1" i="0" u="none" strike="noStrike" cap="none">
                <a:solidFill>
                  <a:srgbClr val="F98695"/>
                </a:solidFill>
                <a:latin typeface="Arial"/>
                <a:ea typeface="Arial"/>
                <a:cs typeface="Arial"/>
                <a:sym typeface="Arial"/>
              </a:endParaRPr>
            </a:p>
          </p:txBody>
        </p:sp>
        <p:sp>
          <p:nvSpPr>
            <p:cNvPr id="1450" name="Google Shape;1450;p60"/>
            <p:cNvSpPr txBox="1"/>
            <p:nvPr/>
          </p:nvSpPr>
          <p:spPr>
            <a:xfrm>
              <a:off x="8723936" y="3501371"/>
              <a:ext cx="2167197"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0" i="0" u="none" strike="noStrike" cap="none">
                  <a:solidFill>
                    <a:srgbClr val="156082"/>
                  </a:solidFill>
                  <a:latin typeface="Arial"/>
                  <a:ea typeface="Arial"/>
                  <a:cs typeface="Arial"/>
                  <a:sym typeface="Arial"/>
                </a:rPr>
                <a:t>menos efectos secundarios</a:t>
              </a:r>
              <a:endParaRPr sz="1400" b="0" i="0" u="none" strike="noStrike" cap="none">
                <a:solidFill>
                  <a:srgbClr val="156082"/>
                </a:solidFill>
                <a:latin typeface="Arial"/>
                <a:ea typeface="Arial"/>
                <a:cs typeface="Arial"/>
                <a:sym typeface="Arial"/>
              </a:endParaRPr>
            </a:p>
          </p:txBody>
        </p:sp>
        <p:sp>
          <p:nvSpPr>
            <p:cNvPr id="1451" name="Google Shape;1451;p60"/>
            <p:cNvSpPr txBox="1"/>
            <p:nvPr/>
          </p:nvSpPr>
          <p:spPr>
            <a:xfrm>
              <a:off x="7760521" y="4060913"/>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i="0" u="none" strike="noStrike" cap="none">
                  <a:solidFill>
                    <a:srgbClr val="F98695"/>
                  </a:solidFill>
                  <a:latin typeface="Arial"/>
                  <a:ea typeface="Arial"/>
                  <a:cs typeface="Arial"/>
                  <a:sym typeface="Arial"/>
                </a:rPr>
                <a:t>79,1 %</a:t>
              </a:r>
              <a:endParaRPr sz="2400" b="1" i="0" u="none" strike="noStrike" cap="none">
                <a:solidFill>
                  <a:srgbClr val="F98695"/>
                </a:solidFill>
                <a:latin typeface="Arial"/>
                <a:ea typeface="Arial"/>
                <a:cs typeface="Arial"/>
                <a:sym typeface="Arial"/>
              </a:endParaRPr>
            </a:p>
          </p:txBody>
        </p:sp>
        <p:sp>
          <p:nvSpPr>
            <p:cNvPr id="1452" name="Google Shape;1452;p60"/>
            <p:cNvSpPr txBox="1"/>
            <p:nvPr/>
          </p:nvSpPr>
          <p:spPr>
            <a:xfrm>
              <a:off x="8723936" y="4199060"/>
              <a:ext cx="1591676"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0" i="0" u="none" strike="noStrike" cap="none">
                  <a:solidFill>
                    <a:srgbClr val="156082"/>
                  </a:solidFill>
                  <a:latin typeface="Arial"/>
                  <a:ea typeface="Arial"/>
                  <a:cs typeface="Arial"/>
                  <a:sym typeface="Arial"/>
                </a:rPr>
                <a:t>más tolerable</a:t>
              </a:r>
              <a:endParaRPr sz="1400" b="0" i="0" u="none" strike="noStrike" cap="none">
                <a:solidFill>
                  <a:srgbClr val="156082"/>
                </a:solidFill>
                <a:latin typeface="Arial"/>
                <a:ea typeface="Arial"/>
                <a:cs typeface="Arial"/>
                <a:sym typeface="Arial"/>
              </a:endParaRPr>
            </a:p>
          </p:txBody>
        </p:sp>
        <p:sp>
          <p:nvSpPr>
            <p:cNvPr id="1453" name="Google Shape;1453;p60"/>
            <p:cNvSpPr txBox="1"/>
            <p:nvPr/>
          </p:nvSpPr>
          <p:spPr>
            <a:xfrm>
              <a:off x="7760521" y="4760687"/>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i="0" u="none" strike="noStrike" cap="none">
                  <a:solidFill>
                    <a:srgbClr val="F98695"/>
                  </a:solidFill>
                  <a:latin typeface="Arial"/>
                  <a:ea typeface="Arial"/>
                  <a:cs typeface="Arial"/>
                  <a:sym typeface="Arial"/>
                </a:rPr>
                <a:t>82,8 %</a:t>
              </a:r>
              <a:endParaRPr sz="2400" b="1" i="0" u="none" strike="noStrike" cap="none">
                <a:solidFill>
                  <a:srgbClr val="F98695"/>
                </a:solidFill>
                <a:latin typeface="Arial"/>
                <a:ea typeface="Arial"/>
                <a:cs typeface="Arial"/>
                <a:sym typeface="Arial"/>
              </a:endParaRPr>
            </a:p>
          </p:txBody>
        </p:sp>
        <p:sp>
          <p:nvSpPr>
            <p:cNvPr id="1454" name="Google Shape;1454;p60"/>
            <p:cNvSpPr txBox="1"/>
            <p:nvPr/>
          </p:nvSpPr>
          <p:spPr>
            <a:xfrm>
              <a:off x="8723936" y="4896424"/>
              <a:ext cx="1814896"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i="0" u="none" strike="noStrike" cap="none">
                  <a:solidFill>
                    <a:srgbClr val="156082"/>
                  </a:solidFill>
                  <a:latin typeface="Arial"/>
                  <a:ea typeface="Arial"/>
                  <a:cs typeface="Arial"/>
                  <a:sym typeface="Arial"/>
                </a:rPr>
                <a:t>preferencia general</a:t>
              </a:r>
              <a:endParaRPr sz="1400" b="1" i="0" u="none" strike="noStrike" cap="none">
                <a:solidFill>
                  <a:srgbClr val="156082"/>
                </a:solidFill>
                <a:latin typeface="Arial"/>
                <a:ea typeface="Arial"/>
                <a:cs typeface="Arial"/>
                <a:sym typeface="Arial"/>
              </a:endParaRPr>
            </a:p>
          </p:txBody>
        </p:sp>
      </p:grpSp>
      <p:sp>
        <p:nvSpPr>
          <p:cNvPr id="1455" name="Google Shape;1455;p60"/>
          <p:cNvSpPr txBox="1"/>
          <p:nvPr/>
        </p:nvSpPr>
        <p:spPr>
          <a:xfrm>
            <a:off x="7643702" y="1411997"/>
            <a:ext cx="402648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dirty="0">
                <a:solidFill>
                  <a:srgbClr val="156082"/>
                </a:solidFill>
                <a:latin typeface="Arial"/>
                <a:ea typeface="Arial"/>
                <a:cs typeface="Arial"/>
                <a:sym typeface="Arial"/>
              </a:rPr>
              <a:t>La </a:t>
            </a:r>
            <a:r>
              <a:rPr lang="es-ES" sz="1200" b="1" dirty="0">
                <a:solidFill>
                  <a:srgbClr val="156082"/>
                </a:solidFill>
                <a:latin typeface="Arial"/>
                <a:ea typeface="Arial"/>
                <a:cs typeface="Arial"/>
                <a:sym typeface="Arial"/>
              </a:rPr>
              <a:t>preferencia de los pacientes por la crema CAL/BPD PAD en cuero cabelludo </a:t>
            </a:r>
            <a:r>
              <a:rPr lang="es-ES" sz="1200" u="sng" dirty="0">
                <a:solidFill>
                  <a:srgbClr val="156082"/>
                </a:solidFill>
                <a:latin typeface="Arial"/>
                <a:ea typeface="Arial"/>
                <a:cs typeface="Arial"/>
                <a:sym typeface="Arial"/>
              </a:rPr>
              <a:t>fue evidente</a:t>
            </a:r>
            <a:r>
              <a:rPr lang="es-ES" sz="1200" dirty="0">
                <a:solidFill>
                  <a:srgbClr val="156082"/>
                </a:solidFill>
                <a:latin typeface="Arial"/>
                <a:ea typeface="Arial"/>
                <a:cs typeface="Arial"/>
                <a:sym typeface="Arial"/>
              </a:rPr>
              <a:t> comparado con tratamientos anteriores (combinaciones y monoterapias (lociones, espumas,…):</a:t>
            </a:r>
            <a:endParaRPr dirty="0"/>
          </a:p>
        </p:txBody>
      </p:sp>
      <p:grpSp>
        <p:nvGrpSpPr>
          <p:cNvPr id="1456" name="Google Shape;1456;p60"/>
          <p:cNvGrpSpPr/>
          <p:nvPr/>
        </p:nvGrpSpPr>
        <p:grpSpPr>
          <a:xfrm>
            <a:off x="1363432" y="1661183"/>
            <a:ext cx="5393802" cy="3901811"/>
            <a:chOff x="577652" y="1075608"/>
            <a:chExt cx="6474166" cy="5120808"/>
          </a:xfrm>
        </p:grpSpPr>
        <p:grpSp>
          <p:nvGrpSpPr>
            <p:cNvPr id="1457" name="Google Shape;1457;p60"/>
            <p:cNvGrpSpPr/>
            <p:nvPr/>
          </p:nvGrpSpPr>
          <p:grpSpPr>
            <a:xfrm>
              <a:off x="609342" y="1075608"/>
              <a:ext cx="6442476" cy="5120808"/>
              <a:chOff x="1237785" y="-112213"/>
              <a:chExt cx="6468660" cy="5429282"/>
            </a:xfrm>
          </p:grpSpPr>
          <p:pic>
            <p:nvPicPr>
              <p:cNvPr id="1458" name="Google Shape;1458;p60"/>
              <p:cNvPicPr preferRelativeResize="0"/>
              <p:nvPr/>
            </p:nvPicPr>
            <p:blipFill rotWithShape="1">
              <a:blip r:embed="rId4">
                <a:alphaModFix/>
              </a:blip>
              <a:srcRect l="1439" t="6033" r="1984" b="30068"/>
              <a:stretch/>
            </p:blipFill>
            <p:spPr>
              <a:xfrm>
                <a:off x="1237785" y="613317"/>
                <a:ext cx="6233532" cy="3601844"/>
              </a:xfrm>
              <a:prstGeom prst="rect">
                <a:avLst/>
              </a:prstGeom>
              <a:noFill/>
              <a:ln>
                <a:noFill/>
              </a:ln>
            </p:spPr>
          </p:pic>
          <p:sp>
            <p:nvSpPr>
              <p:cNvPr id="1459" name="Google Shape;1459;p60"/>
              <p:cNvSpPr txBox="1"/>
              <p:nvPr/>
            </p:nvSpPr>
            <p:spPr>
              <a:xfrm>
                <a:off x="1921826" y="4122292"/>
                <a:ext cx="1267421" cy="342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156082"/>
                    </a:solidFill>
                    <a:latin typeface="Arial"/>
                    <a:ea typeface="Arial"/>
                    <a:cs typeface="Arial"/>
                    <a:sym typeface="Arial"/>
                  </a:rPr>
                  <a:t>Más eficaz*</a:t>
                </a:r>
                <a:endParaRPr sz="1000">
                  <a:solidFill>
                    <a:srgbClr val="156082"/>
                  </a:solidFill>
                  <a:latin typeface="Arial"/>
                  <a:ea typeface="Arial"/>
                  <a:cs typeface="Arial"/>
                  <a:sym typeface="Arial"/>
                </a:endParaRPr>
              </a:p>
            </p:txBody>
          </p:sp>
          <p:sp>
            <p:nvSpPr>
              <p:cNvPr id="1460" name="Google Shape;1460;p60"/>
              <p:cNvSpPr txBox="1"/>
              <p:nvPr/>
            </p:nvSpPr>
            <p:spPr>
              <a:xfrm>
                <a:off x="2966324" y="4124285"/>
                <a:ext cx="1267421"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156082"/>
                    </a:solidFill>
                    <a:latin typeface="Arial"/>
                    <a:ea typeface="Arial"/>
                    <a:cs typeface="Arial"/>
                    <a:sym typeface="Arial"/>
                  </a:rPr>
                  <a:t>Más fácil de usar*</a:t>
                </a:r>
                <a:endParaRPr sz="1000">
                  <a:solidFill>
                    <a:srgbClr val="156082"/>
                  </a:solidFill>
                  <a:latin typeface="Arial"/>
                  <a:ea typeface="Arial"/>
                  <a:cs typeface="Arial"/>
                  <a:sym typeface="Arial"/>
                </a:endParaRPr>
              </a:p>
            </p:txBody>
          </p:sp>
          <p:sp>
            <p:nvSpPr>
              <p:cNvPr id="1461" name="Google Shape;1461;p60"/>
              <p:cNvSpPr txBox="1"/>
              <p:nvPr/>
            </p:nvSpPr>
            <p:spPr>
              <a:xfrm>
                <a:off x="3988427" y="4122291"/>
                <a:ext cx="1379748"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156082"/>
                    </a:solidFill>
                    <a:latin typeface="Arial"/>
                    <a:ea typeface="Arial"/>
                    <a:cs typeface="Arial"/>
                    <a:sym typeface="Arial"/>
                  </a:rPr>
                  <a:t>Menos efectos secundarios*</a:t>
                </a:r>
                <a:endParaRPr sz="1000">
                  <a:solidFill>
                    <a:srgbClr val="156082"/>
                  </a:solidFill>
                  <a:latin typeface="Arial"/>
                  <a:ea typeface="Arial"/>
                  <a:cs typeface="Arial"/>
                  <a:sym typeface="Arial"/>
                </a:endParaRPr>
              </a:p>
            </p:txBody>
          </p:sp>
          <p:sp>
            <p:nvSpPr>
              <p:cNvPr id="1462" name="Google Shape;1462;p60"/>
              <p:cNvSpPr txBox="1"/>
              <p:nvPr/>
            </p:nvSpPr>
            <p:spPr>
              <a:xfrm>
                <a:off x="5253811" y="4157709"/>
                <a:ext cx="1031677"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156082"/>
                    </a:solidFill>
                    <a:latin typeface="Arial"/>
                    <a:ea typeface="Arial"/>
                    <a:cs typeface="Arial"/>
                    <a:sym typeface="Arial"/>
                  </a:rPr>
                  <a:t>Más tolerable*</a:t>
                </a:r>
                <a:endParaRPr sz="1000">
                  <a:solidFill>
                    <a:srgbClr val="156082"/>
                  </a:solidFill>
                  <a:latin typeface="Arial"/>
                  <a:ea typeface="Arial"/>
                  <a:cs typeface="Arial"/>
                  <a:sym typeface="Arial"/>
                </a:endParaRPr>
              </a:p>
            </p:txBody>
          </p:sp>
          <p:sp>
            <p:nvSpPr>
              <p:cNvPr id="1463" name="Google Shape;1463;p60"/>
              <p:cNvSpPr txBox="1"/>
              <p:nvPr/>
            </p:nvSpPr>
            <p:spPr>
              <a:xfrm>
                <a:off x="6145329" y="4157709"/>
                <a:ext cx="1384070"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156082"/>
                    </a:solidFill>
                    <a:latin typeface="Arial"/>
                    <a:ea typeface="Arial"/>
                    <a:cs typeface="Arial"/>
                    <a:sym typeface="Arial"/>
                  </a:rPr>
                  <a:t>Preferencia general*</a:t>
                </a:r>
                <a:endParaRPr sz="1000">
                  <a:solidFill>
                    <a:srgbClr val="156082"/>
                  </a:solidFill>
                  <a:latin typeface="Arial"/>
                  <a:ea typeface="Arial"/>
                  <a:cs typeface="Arial"/>
                  <a:sym typeface="Arial"/>
                </a:endParaRPr>
              </a:p>
            </p:txBody>
          </p:sp>
          <p:pic>
            <p:nvPicPr>
              <p:cNvPr id="1464" name="Google Shape;1464;p60"/>
              <p:cNvPicPr preferRelativeResize="0"/>
              <p:nvPr/>
            </p:nvPicPr>
            <p:blipFill rotWithShape="1">
              <a:blip r:embed="rId4">
                <a:alphaModFix/>
              </a:blip>
              <a:srcRect l="1439" t="88223" r="1985" b="3586"/>
              <a:stretch/>
            </p:blipFill>
            <p:spPr>
              <a:xfrm>
                <a:off x="1472913" y="4855403"/>
                <a:ext cx="6233532" cy="461666"/>
              </a:xfrm>
              <a:prstGeom prst="rect">
                <a:avLst/>
              </a:prstGeom>
              <a:noFill/>
              <a:ln>
                <a:noFill/>
              </a:ln>
            </p:spPr>
          </p:pic>
          <p:sp>
            <p:nvSpPr>
              <p:cNvPr id="1465" name="Google Shape;1465;p60"/>
              <p:cNvSpPr txBox="1"/>
              <p:nvPr/>
            </p:nvSpPr>
            <p:spPr>
              <a:xfrm>
                <a:off x="1664408" y="-112213"/>
                <a:ext cx="5574657" cy="4282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a:solidFill>
                      <a:srgbClr val="156082"/>
                    </a:solidFill>
                    <a:latin typeface="Arial"/>
                    <a:ea typeface="Arial"/>
                    <a:cs typeface="Arial"/>
                    <a:sym typeface="Arial"/>
                  </a:rPr>
                  <a:t>Respuestas del cuestionario de preferencia del paciente</a:t>
                </a:r>
                <a:endParaRPr sz="1400" b="1">
                  <a:solidFill>
                    <a:srgbClr val="156082"/>
                  </a:solidFill>
                  <a:latin typeface="Arial"/>
                  <a:ea typeface="Arial"/>
                  <a:cs typeface="Arial"/>
                  <a:sym typeface="Arial"/>
                </a:endParaRPr>
              </a:p>
            </p:txBody>
          </p:sp>
        </p:grpSp>
        <p:sp>
          <p:nvSpPr>
            <p:cNvPr id="1466" name="Google Shape;1466;p60"/>
            <p:cNvSpPr txBox="1"/>
            <p:nvPr/>
          </p:nvSpPr>
          <p:spPr>
            <a:xfrm>
              <a:off x="577652" y="5260432"/>
              <a:ext cx="980306" cy="3332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a:solidFill>
                    <a:srgbClr val="002060"/>
                  </a:solidFill>
                  <a:latin typeface="Arial"/>
                  <a:ea typeface="Arial"/>
                  <a:cs typeface="Arial"/>
                  <a:sym typeface="Arial"/>
                </a:rPr>
                <a:t>N = 134</a:t>
              </a:r>
              <a:endParaRPr/>
            </a:p>
          </p:txBody>
        </p:sp>
      </p:grpSp>
      <p:sp>
        <p:nvSpPr>
          <p:cNvPr id="1467" name="Google Shape;1467;p60"/>
          <p:cNvSpPr txBox="1"/>
          <p:nvPr/>
        </p:nvSpPr>
        <p:spPr>
          <a:xfrm>
            <a:off x="947153" y="5831477"/>
            <a:ext cx="107230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rgbClr val="595959"/>
                </a:solidFill>
                <a:latin typeface="Arial"/>
                <a:ea typeface="Arial"/>
                <a:cs typeface="Arial"/>
                <a:sym typeface="Arial"/>
              </a:rPr>
              <a:t>*Vs. tratamientos tópicos previos.</a:t>
            </a:r>
            <a:br>
              <a:rPr lang="es-ES" sz="900" b="1">
                <a:solidFill>
                  <a:srgbClr val="000000"/>
                </a:solidFill>
                <a:latin typeface="Arial"/>
                <a:ea typeface="Arial"/>
                <a:cs typeface="Arial"/>
                <a:sym typeface="Arial"/>
              </a:rPr>
            </a:br>
            <a:r>
              <a:rPr lang="es-ES" sz="900" b="1">
                <a:solidFill>
                  <a:srgbClr val="595959"/>
                </a:solidFill>
                <a:latin typeface="Arial"/>
                <a:ea typeface="Arial"/>
                <a:cs typeface="Arial"/>
                <a:sym typeface="Arial"/>
              </a:rPr>
              <a:t>CAL/BDP: </a:t>
            </a:r>
            <a:r>
              <a:rPr lang="es-ES" sz="900">
                <a:solidFill>
                  <a:srgbClr val="595959"/>
                </a:solidFill>
                <a:latin typeface="Arial"/>
                <a:ea typeface="Arial"/>
                <a:cs typeface="Arial"/>
                <a:sym typeface="Arial"/>
              </a:rPr>
              <a:t>calcipotriol/betametasona dipropionato; </a:t>
            </a:r>
            <a:r>
              <a:rPr lang="es-ES" sz="900" b="1">
                <a:solidFill>
                  <a:srgbClr val="595959"/>
                </a:solidFill>
                <a:latin typeface="Arial"/>
                <a:ea typeface="Arial"/>
                <a:cs typeface="Arial"/>
                <a:sym typeface="Arial"/>
              </a:rPr>
              <a:t>PAD: </a:t>
            </a:r>
            <a:r>
              <a:rPr lang="es-ES" sz="900">
                <a:solidFill>
                  <a:srgbClr val="595959"/>
                </a:solidFill>
                <a:latin typeface="Arial"/>
                <a:ea typeface="Arial"/>
                <a:cs typeface="Arial"/>
                <a:sym typeface="Arial"/>
              </a:rPr>
              <a:t>dispersión de poliafrones.</a:t>
            </a:r>
            <a:endParaRPr/>
          </a:p>
        </p:txBody>
      </p:sp>
      <p:sp>
        <p:nvSpPr>
          <p:cNvPr id="1468" name="Google Shape;1468;p60"/>
          <p:cNvSpPr txBox="1"/>
          <p:nvPr/>
        </p:nvSpPr>
        <p:spPr>
          <a:xfrm>
            <a:off x="839458" y="6426211"/>
            <a:ext cx="1085300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rgbClr val="000000"/>
                </a:solidFill>
                <a:latin typeface="Arial"/>
                <a:ea typeface="Arial"/>
                <a:cs typeface="Arial"/>
                <a:sym typeface="Arial"/>
              </a:rPr>
              <a:t>Pinter A, </a:t>
            </a:r>
            <a:r>
              <a:rPr lang="es-ES" sz="700" i="1">
                <a:solidFill>
                  <a:srgbClr val="000000"/>
                </a:solidFill>
                <a:latin typeface="Arial"/>
                <a:ea typeface="Arial"/>
                <a:cs typeface="Arial"/>
                <a:sym typeface="Arial"/>
              </a:rPr>
              <a:t>et al.</a:t>
            </a:r>
            <a:r>
              <a:rPr lang="es-ES" sz="700" b="1" i="1">
                <a:solidFill>
                  <a:srgbClr val="000000"/>
                </a:solidFill>
                <a:latin typeface="Arial"/>
                <a:ea typeface="Arial"/>
                <a:cs typeface="Arial"/>
                <a:sym typeface="Arial"/>
              </a:rPr>
              <a:t> </a:t>
            </a:r>
            <a:r>
              <a:rPr lang="es-ES" sz="700">
                <a:solidFill>
                  <a:srgbClr val="000000"/>
                </a:solidFill>
                <a:latin typeface="Arial"/>
                <a:ea typeface="Arial"/>
                <a:cs typeface="Arial"/>
                <a:sym typeface="Arial"/>
              </a:rPr>
              <a:t>Patient preference over other topicals, perception of cream usability, treatment adherence and satisfaction among patients with mild-to-moderate scalp psoriasis using calcipotriene and betamethasone dipropionate cream with PAD Technology (CAL/BPD PAD cream) in routine clinical practices in Europe. An interim analysis of the PRO-SCALP study. Póster presentado en el congreso EADV Amsterdam, 25-28 Septiembre 2024. P321.</a:t>
            </a:r>
            <a:endParaRPr/>
          </a:p>
        </p:txBody>
      </p:sp>
      <p:sp>
        <p:nvSpPr>
          <p:cNvPr id="1469" name="Google Shape;1469;p60"/>
          <p:cNvSpPr/>
          <p:nvPr/>
        </p:nvSpPr>
        <p:spPr>
          <a:xfrm>
            <a:off x="1106957" y="1540083"/>
            <a:ext cx="5911177" cy="4022911"/>
          </a:xfrm>
          <a:prstGeom prst="roundRect">
            <a:avLst>
              <a:gd name="adj" fmla="val 7554"/>
            </a:avLst>
          </a:prstGeom>
          <a:noFill/>
          <a:ln w="15875" cap="flat" cmpd="sng">
            <a:solidFill>
              <a:srgbClr val="084F6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470" name="Google Shape;1470;p60"/>
          <p:cNvPicPr preferRelativeResize="0"/>
          <p:nvPr/>
        </p:nvPicPr>
        <p:blipFill rotWithShape="1">
          <a:blip r:embed="rId5">
            <a:alphaModFix/>
          </a:blip>
          <a:srcRect/>
          <a:stretch/>
        </p:blipFill>
        <p:spPr>
          <a:xfrm rot="10643314" flipH="1">
            <a:off x="6576513" y="3339410"/>
            <a:ext cx="1000123" cy="4625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00F465F5-147C-26D1-7D49-A98984426FB6}"/>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7B37EF01-4A99-83A3-7C88-7B6BC840B527}"/>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1: Cuero Cabelludo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907B3FD3-7CB6-DA63-344F-F909E85F6449}"/>
              </a:ext>
            </a:extLst>
          </p:cNvPr>
          <p:cNvSpPr txBox="1"/>
          <p:nvPr/>
        </p:nvSpPr>
        <p:spPr>
          <a:xfrm>
            <a:off x="1764252" y="1404242"/>
            <a:ext cx="9538503" cy="4908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Anamnesis</a:t>
            </a:r>
            <a:endParaRPr lang="es-ES_tradnl" sz="2400" dirty="0">
              <a:solidFill>
                <a:srgbClr val="002060"/>
              </a:solidFill>
              <a:ea typeface="Montserrat"/>
            </a:endParaRPr>
          </a:p>
          <a:p>
            <a:pPr marL="0" marR="0" lvl="0" indent="0" algn="l" rtl="0">
              <a:lnSpc>
                <a:spcPct val="100000"/>
              </a:lnSpc>
              <a:spcBef>
                <a:spcPts val="0"/>
              </a:spcBef>
              <a:spcAft>
                <a:spcPts val="0"/>
              </a:spcAft>
              <a:buClr>
                <a:srgbClr val="009193"/>
              </a:buClr>
              <a:buSzPts val="1400"/>
              <a:buFont typeface="Montserrat"/>
              <a:buNone/>
            </a:pPr>
            <a:endParaRPr lang="es-ES_tradnl" sz="2400" b="0" i="0" u="none" strike="noStrike" cap="none" dirty="0">
              <a:solidFill>
                <a:schemeClr val="accent1">
                  <a:lumMod val="50000"/>
                </a:schemeClr>
              </a:solidFill>
              <a:latin typeface="Montserrat" panose="00000500000000000000" pitchFamily="2" charset="0"/>
              <a:ea typeface="Montserrat"/>
              <a:cs typeface="Montserrat"/>
              <a:sym typeface="Montserrat"/>
            </a:endParaRPr>
          </a:p>
          <a:p>
            <a:pPr marL="285750" indent="-285750">
              <a:spcBef>
                <a:spcPts val="0"/>
              </a:spcBef>
              <a:spcAft>
                <a:spcPts val="6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effectLst/>
                <a:latin typeface="Montserrat" panose="00000500000000000000" pitchFamily="2" charset="0"/>
                <a:cs typeface="Arial" panose="020B0604020202020204" pitchFamily="34" charset="0"/>
              </a:rPr>
              <a:t>Mujer de 18 años </a:t>
            </a:r>
            <a:r>
              <a:rPr lang="es-ES" sz="1400" dirty="0">
                <a:solidFill>
                  <a:schemeClr val="accent1">
                    <a:lumMod val="50000"/>
                  </a:schemeClr>
                </a:solidFill>
                <a:effectLst/>
                <a:latin typeface="Montserrat" panose="00000500000000000000" pitchFamily="2" charset="0"/>
                <a:cs typeface="Arial" panose="020B0604020202020204" pitchFamily="34" charset="0"/>
              </a:rPr>
              <a:t>que ha realizado múltiples tratamientos tópicos durante 3 años por una </a:t>
            </a:r>
            <a:r>
              <a:rPr lang="es-ES" sz="1400" b="1" dirty="0">
                <a:solidFill>
                  <a:schemeClr val="accent1">
                    <a:lumMod val="50000"/>
                  </a:schemeClr>
                </a:solidFill>
                <a:effectLst/>
                <a:latin typeface="Montserrat" panose="00000500000000000000" pitchFamily="2" charset="0"/>
                <a:cs typeface="Arial" panose="020B0604020202020204" pitchFamily="34" charset="0"/>
              </a:rPr>
              <a:t>dermatitis seborreica </a:t>
            </a:r>
            <a:r>
              <a:rPr lang="es-ES" sz="1400" b="1" dirty="0" err="1">
                <a:solidFill>
                  <a:schemeClr val="accent1">
                    <a:lumMod val="50000"/>
                  </a:schemeClr>
                </a:solidFill>
                <a:effectLst/>
                <a:latin typeface="Montserrat" panose="00000500000000000000" pitchFamily="2" charset="0"/>
                <a:cs typeface="Arial" panose="020B0604020202020204" pitchFamily="34" charset="0"/>
              </a:rPr>
              <a:t>psoriasiforme</a:t>
            </a:r>
            <a:r>
              <a:rPr lang="es-ES" sz="1400" b="1" dirty="0">
                <a:solidFill>
                  <a:schemeClr val="accent1">
                    <a:lumMod val="50000"/>
                  </a:schemeClr>
                </a:solidFill>
                <a:effectLst/>
                <a:latin typeface="Montserrat" panose="00000500000000000000" pitchFamily="2" charset="0"/>
                <a:cs typeface="Arial" panose="020B0604020202020204" pitchFamily="34" charset="0"/>
              </a:rPr>
              <a:t> diagnosticada </a:t>
            </a:r>
            <a:r>
              <a:rPr lang="es-ES" sz="1400" dirty="0">
                <a:solidFill>
                  <a:schemeClr val="accent1">
                    <a:lumMod val="50000"/>
                  </a:schemeClr>
                </a:solidFill>
                <a:effectLst/>
                <a:latin typeface="Montserrat" panose="00000500000000000000" pitchFamily="2" charset="0"/>
                <a:cs typeface="Arial" panose="020B0604020202020204" pitchFamily="34" charset="0"/>
              </a:rPr>
              <a:t>en un centro privado </a:t>
            </a:r>
            <a:r>
              <a:rPr lang="es-ES" sz="1400" b="1" dirty="0">
                <a:solidFill>
                  <a:schemeClr val="accent1">
                    <a:lumMod val="50000"/>
                  </a:schemeClr>
                </a:solidFill>
                <a:effectLst/>
                <a:latin typeface="Montserrat" panose="00000500000000000000" pitchFamily="2" charset="0"/>
                <a:cs typeface="Arial" panose="020B0604020202020204" pitchFamily="34" charset="0"/>
              </a:rPr>
              <a:t>sin mejoría</a:t>
            </a:r>
            <a:r>
              <a:rPr lang="es-ES" sz="1400" dirty="0">
                <a:solidFill>
                  <a:schemeClr val="accent1">
                    <a:lumMod val="50000"/>
                  </a:schemeClr>
                </a:solidFill>
                <a:effectLst/>
                <a:latin typeface="Montserrat" panose="00000500000000000000" pitchFamily="2" charset="0"/>
                <a:cs typeface="Arial" panose="020B0604020202020204" pitchFamily="34" charset="0"/>
              </a:rPr>
              <a:t>.</a:t>
            </a:r>
          </a:p>
          <a:p>
            <a:pPr marL="285750" indent="-285750">
              <a:spcBef>
                <a:spcPts val="0"/>
              </a:spcBef>
              <a:spcAft>
                <a:spcPts val="6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effectLst/>
                <a:latin typeface="Montserrat" panose="00000500000000000000" pitchFamily="2" charset="0"/>
                <a:cs typeface="Arial" panose="020B0604020202020204" pitchFamily="34" charset="0"/>
              </a:rPr>
              <a:t>Entre sus </a:t>
            </a:r>
            <a:r>
              <a:rPr lang="es-ES" sz="1400" b="1" dirty="0">
                <a:solidFill>
                  <a:schemeClr val="accent1">
                    <a:lumMod val="50000"/>
                  </a:schemeClr>
                </a:solidFill>
                <a:effectLst/>
                <a:latin typeface="Montserrat" panose="00000500000000000000" pitchFamily="2" charset="0"/>
                <a:cs typeface="Arial" panose="020B0604020202020204" pitchFamily="34" charset="0"/>
              </a:rPr>
              <a:t>antecedentes familiares</a:t>
            </a:r>
            <a:r>
              <a:rPr lang="es-ES" sz="1400" dirty="0">
                <a:solidFill>
                  <a:schemeClr val="accent1">
                    <a:lumMod val="50000"/>
                  </a:schemeClr>
                </a:solidFill>
                <a:effectLst/>
                <a:latin typeface="Montserrat" panose="00000500000000000000" pitchFamily="2" charset="0"/>
                <a:cs typeface="Arial" panose="020B0604020202020204" pitchFamily="34" charset="0"/>
              </a:rPr>
              <a:t> destaca, </a:t>
            </a:r>
            <a:r>
              <a:rPr lang="es-ES" sz="1400" b="1" dirty="0">
                <a:solidFill>
                  <a:schemeClr val="accent1">
                    <a:lumMod val="50000"/>
                  </a:schemeClr>
                </a:solidFill>
                <a:effectLst/>
                <a:latin typeface="Montserrat" panose="00000500000000000000" pitchFamily="2" charset="0"/>
                <a:cs typeface="Arial" panose="020B0604020202020204" pitchFamily="34" charset="0"/>
              </a:rPr>
              <a:t>psoriasis en placas en el padre</a:t>
            </a:r>
            <a:r>
              <a:rPr lang="es-ES" sz="1400" b="1" dirty="0">
                <a:solidFill>
                  <a:schemeClr val="accent1">
                    <a:lumMod val="50000"/>
                  </a:schemeClr>
                </a:solidFill>
                <a:latin typeface="Montserrat" panose="00000500000000000000" pitchFamily="2" charset="0"/>
                <a:cs typeface="Arial" panose="020B0604020202020204" pitchFamily="34" charset="0"/>
              </a:rPr>
              <a:t>. </a:t>
            </a:r>
          </a:p>
          <a:p>
            <a:pPr marL="285750" indent="-285750">
              <a:spcBef>
                <a:spcPts val="0"/>
              </a:spcBef>
              <a:spcAft>
                <a:spcPts val="6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effectLst/>
                <a:latin typeface="Montserrat" panose="00000500000000000000" pitchFamily="2" charset="0"/>
                <a:cs typeface="Arial" panose="020B0604020202020204" pitchFamily="34" charset="0"/>
              </a:rPr>
              <a:t>Ha aplicado </a:t>
            </a:r>
            <a:r>
              <a:rPr lang="es-ES" sz="1400" b="1" dirty="0">
                <a:solidFill>
                  <a:schemeClr val="accent1">
                    <a:lumMod val="50000"/>
                  </a:schemeClr>
                </a:solidFill>
                <a:effectLst/>
                <a:latin typeface="Montserrat" panose="00000500000000000000" pitchFamily="2" charset="0"/>
                <a:cs typeface="Arial" panose="020B0604020202020204" pitchFamily="34" charset="0"/>
              </a:rPr>
              <a:t>múltiples tratamientos</a:t>
            </a:r>
            <a:r>
              <a:rPr lang="es-ES" sz="1400" dirty="0">
                <a:solidFill>
                  <a:schemeClr val="accent1">
                    <a:lumMod val="50000"/>
                  </a:schemeClr>
                </a:solidFill>
                <a:effectLst/>
                <a:latin typeface="Montserrat" panose="00000500000000000000" pitchFamily="2" charset="0"/>
                <a:cs typeface="Arial" panose="020B0604020202020204" pitchFamily="34" charset="0"/>
              </a:rPr>
              <a:t>, inicialmente aplicó champús destinados a la </a:t>
            </a:r>
            <a:r>
              <a:rPr lang="es-ES" sz="1400" dirty="0" err="1">
                <a:solidFill>
                  <a:schemeClr val="accent1">
                    <a:lumMod val="50000"/>
                  </a:schemeClr>
                </a:solidFill>
                <a:effectLst/>
                <a:latin typeface="Montserrat" panose="00000500000000000000" pitchFamily="2" charset="0"/>
                <a:cs typeface="Arial" panose="020B0604020202020204" pitchFamily="34" charset="0"/>
              </a:rPr>
              <a:t>hiperseborrea</a:t>
            </a:r>
            <a:r>
              <a:rPr lang="es-ES" sz="1400" dirty="0">
                <a:solidFill>
                  <a:schemeClr val="accent1">
                    <a:lumMod val="50000"/>
                  </a:schemeClr>
                </a:solidFill>
                <a:effectLst/>
                <a:latin typeface="Montserrat" panose="00000500000000000000" pitchFamily="2" charset="0"/>
                <a:cs typeface="Arial" panose="020B0604020202020204" pitchFamily="34" charset="0"/>
              </a:rPr>
              <a:t> sin respuesta.</a:t>
            </a:r>
          </a:p>
          <a:p>
            <a:pPr marL="285750" indent="-285750">
              <a:spcBef>
                <a:spcPts val="0"/>
              </a:spcBef>
              <a:spcAft>
                <a:spcPts val="6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Tratamiento actual</a:t>
            </a:r>
            <a:r>
              <a:rPr lang="es-ES" sz="1400" dirty="0">
                <a:solidFill>
                  <a:schemeClr val="accent1">
                    <a:lumMod val="50000"/>
                  </a:schemeClr>
                </a:solidFill>
                <a:latin typeface="Montserrat" panose="00000500000000000000" pitchFamily="2" charset="0"/>
                <a:cs typeface="Arial" panose="020B0604020202020204" pitchFamily="34" charset="0"/>
              </a:rPr>
              <a:t>: C</a:t>
            </a:r>
            <a:r>
              <a:rPr lang="es-ES" sz="1400" dirty="0">
                <a:solidFill>
                  <a:schemeClr val="accent1">
                    <a:lumMod val="50000"/>
                  </a:schemeClr>
                </a:solidFill>
                <a:effectLst/>
                <a:latin typeface="Montserrat" panose="00000500000000000000" pitchFamily="2" charset="0"/>
                <a:cs typeface="Arial" panose="020B0604020202020204" pitchFamily="34" charset="0"/>
              </a:rPr>
              <a:t>hampú de brea de hulla y ácido salicílico 1 aplicación a la semana</a:t>
            </a:r>
            <a:r>
              <a:rPr lang="es-ES" sz="1400" dirty="0">
                <a:solidFill>
                  <a:schemeClr val="accent1">
                    <a:lumMod val="50000"/>
                  </a:schemeClr>
                </a:solidFill>
                <a:latin typeface="Montserrat" panose="00000500000000000000" pitchFamily="2" charset="0"/>
                <a:cs typeface="Arial" panose="020B0604020202020204" pitchFamily="34" charset="0"/>
              </a:rPr>
              <a:t> + </a:t>
            </a:r>
            <a:r>
              <a:rPr lang="es-ES" sz="1400" dirty="0">
                <a:solidFill>
                  <a:schemeClr val="accent1">
                    <a:lumMod val="50000"/>
                  </a:schemeClr>
                </a:solidFill>
                <a:effectLst/>
                <a:latin typeface="Montserrat" panose="00000500000000000000" pitchFamily="2" charset="0"/>
                <a:cs typeface="Arial" panose="020B0604020202020204" pitchFamily="34" charset="0"/>
              </a:rPr>
              <a:t>solución de propionato de </a:t>
            </a:r>
            <a:r>
              <a:rPr lang="es-ES" sz="1400" dirty="0" err="1">
                <a:solidFill>
                  <a:schemeClr val="accent1">
                    <a:lumMod val="50000"/>
                  </a:schemeClr>
                </a:solidFill>
                <a:effectLst/>
                <a:latin typeface="Montserrat" panose="00000500000000000000" pitchFamily="2" charset="0"/>
                <a:cs typeface="Arial" panose="020B0604020202020204" pitchFamily="34" charset="0"/>
              </a:rPr>
              <a:t>clobetasol</a:t>
            </a:r>
            <a:r>
              <a:rPr lang="es-ES" sz="1400" dirty="0">
                <a:solidFill>
                  <a:schemeClr val="accent1">
                    <a:lumMod val="50000"/>
                  </a:schemeClr>
                </a:solidFill>
                <a:effectLst/>
                <a:latin typeface="Montserrat" panose="00000500000000000000" pitchFamily="2" charset="0"/>
                <a:cs typeface="Arial" panose="020B0604020202020204" pitchFamily="34" charset="0"/>
              </a:rPr>
              <a:t> 2 veces a la semana con escasa mejoría.</a:t>
            </a:r>
          </a:p>
          <a:p>
            <a:pPr>
              <a:spcBef>
                <a:spcPts val="0"/>
              </a:spcBef>
              <a:spcAft>
                <a:spcPts val="600"/>
              </a:spcAft>
            </a:pPr>
            <a:endParaRPr lang="es-ES" dirty="0">
              <a:solidFill>
                <a:srgbClr val="002060"/>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Exploración</a:t>
            </a:r>
          </a:p>
          <a:p>
            <a:pPr marL="285750" indent="-285750">
              <a:spcBef>
                <a:spcPts val="600"/>
              </a:spcBef>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A la exploración se aprecian </a:t>
            </a:r>
            <a:r>
              <a:rPr lang="es-ES" sz="1400" b="1" dirty="0">
                <a:solidFill>
                  <a:schemeClr val="accent1">
                    <a:lumMod val="50000"/>
                  </a:schemeClr>
                </a:solidFill>
                <a:latin typeface="Montserrat" panose="00000500000000000000" pitchFamily="2" charset="0"/>
                <a:cs typeface="Arial" panose="020B0604020202020204" pitchFamily="34" charset="0"/>
              </a:rPr>
              <a:t>placas </a:t>
            </a:r>
            <a:r>
              <a:rPr lang="es-ES" sz="1400" b="1" dirty="0" err="1">
                <a:solidFill>
                  <a:schemeClr val="accent1">
                    <a:lumMod val="50000"/>
                  </a:schemeClr>
                </a:solidFill>
                <a:latin typeface="Montserrat" panose="00000500000000000000" pitchFamily="2" charset="0"/>
                <a:cs typeface="Arial" panose="020B0604020202020204" pitchFamily="34" charset="0"/>
              </a:rPr>
              <a:t>eritematodescamativas</a:t>
            </a:r>
            <a:r>
              <a:rPr lang="es-ES" sz="1400" b="1" dirty="0">
                <a:solidFill>
                  <a:schemeClr val="accent1">
                    <a:lumMod val="50000"/>
                  </a:schemeClr>
                </a:solidFill>
                <a:latin typeface="Montserrat" panose="00000500000000000000" pitchFamily="2" charset="0"/>
                <a:cs typeface="Arial" panose="020B0604020202020204" pitchFamily="34" charset="0"/>
              </a:rPr>
              <a:t> con escamas nacaradas</a:t>
            </a:r>
            <a:r>
              <a:rPr lang="es-ES" sz="1400" dirty="0">
                <a:solidFill>
                  <a:schemeClr val="accent1">
                    <a:lumMod val="50000"/>
                  </a:schemeClr>
                </a:solidFill>
                <a:latin typeface="Montserrat" panose="00000500000000000000" pitchFamily="2" charset="0"/>
                <a:cs typeface="Arial" panose="020B0604020202020204" pitchFamily="34" charset="0"/>
              </a:rPr>
              <a:t>, bien </a:t>
            </a:r>
            <a:r>
              <a:rPr lang="es-ES" sz="1400" b="1" dirty="0">
                <a:solidFill>
                  <a:schemeClr val="accent1">
                    <a:lumMod val="50000"/>
                  </a:schemeClr>
                </a:solidFill>
                <a:latin typeface="Montserrat" panose="00000500000000000000" pitchFamily="2" charset="0"/>
                <a:cs typeface="Arial" panose="020B0604020202020204" pitchFamily="34" charset="0"/>
              </a:rPr>
              <a:t>delimitadas</a:t>
            </a:r>
            <a:r>
              <a:rPr lang="es-ES" sz="1400" dirty="0">
                <a:solidFill>
                  <a:schemeClr val="accent1">
                    <a:lumMod val="50000"/>
                  </a:schemeClr>
                </a:solidFill>
                <a:latin typeface="Montserrat" panose="00000500000000000000" pitchFamily="2" charset="0"/>
                <a:cs typeface="Arial" panose="020B0604020202020204" pitchFamily="34" charset="0"/>
              </a:rPr>
              <a:t>, ligeramente </a:t>
            </a:r>
            <a:r>
              <a:rPr lang="es-ES" sz="1400" b="1" dirty="0">
                <a:solidFill>
                  <a:schemeClr val="accent1">
                    <a:lumMod val="50000"/>
                  </a:schemeClr>
                </a:solidFill>
                <a:latin typeface="Montserrat" panose="00000500000000000000" pitchFamily="2" charset="0"/>
                <a:cs typeface="Arial" panose="020B0604020202020204" pitchFamily="34" charset="0"/>
              </a:rPr>
              <a:t>pruriginosas</a:t>
            </a:r>
            <a:r>
              <a:rPr lang="es-ES" sz="1400" dirty="0">
                <a:solidFill>
                  <a:schemeClr val="accent1">
                    <a:lumMod val="50000"/>
                  </a:schemeClr>
                </a:solidFill>
                <a:latin typeface="Montserrat" panose="00000500000000000000" pitchFamily="2" charset="0"/>
                <a:cs typeface="Arial" panose="020B0604020202020204" pitchFamily="34" charset="0"/>
              </a:rPr>
              <a:t>, que afectan a prácticamente la </a:t>
            </a:r>
            <a:r>
              <a:rPr lang="es-ES" sz="1400" b="1" dirty="0">
                <a:solidFill>
                  <a:schemeClr val="accent1">
                    <a:lumMod val="50000"/>
                  </a:schemeClr>
                </a:solidFill>
                <a:latin typeface="Montserrat" panose="00000500000000000000" pitchFamily="2" charset="0"/>
                <a:cs typeface="Arial" panose="020B0604020202020204" pitchFamily="34" charset="0"/>
              </a:rPr>
              <a:t>totalidad del cuero cabelludo</a:t>
            </a:r>
            <a:r>
              <a:rPr lang="es-ES" sz="1400" dirty="0">
                <a:solidFill>
                  <a:schemeClr val="accent1">
                    <a:lumMod val="50000"/>
                  </a:schemeClr>
                </a:solidFill>
                <a:latin typeface="Montserrat" panose="00000500000000000000" pitchFamily="2" charset="0"/>
                <a:cs typeface="Arial" panose="020B0604020202020204" pitchFamily="34" charset="0"/>
              </a:rPr>
              <a:t>. </a:t>
            </a:r>
          </a:p>
          <a:p>
            <a:pPr marL="285750" indent="-285750">
              <a:spcBef>
                <a:spcPts val="600"/>
              </a:spcBef>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A nivel </a:t>
            </a:r>
            <a:r>
              <a:rPr lang="es-ES" sz="1400" b="1" dirty="0">
                <a:solidFill>
                  <a:schemeClr val="accent1">
                    <a:lumMod val="50000"/>
                  </a:schemeClr>
                </a:solidFill>
                <a:latin typeface="Montserrat" panose="00000500000000000000" pitchFamily="2" charset="0"/>
                <a:cs typeface="Arial" panose="020B0604020202020204" pitchFamily="34" charset="0"/>
              </a:rPr>
              <a:t>interparietal</a:t>
            </a:r>
            <a:r>
              <a:rPr lang="es-ES" sz="1400" dirty="0">
                <a:solidFill>
                  <a:schemeClr val="accent1">
                    <a:lumMod val="50000"/>
                  </a:schemeClr>
                </a:solidFill>
                <a:latin typeface="Montserrat" panose="00000500000000000000" pitchFamily="2" charset="0"/>
                <a:cs typeface="Arial" panose="020B0604020202020204" pitchFamily="34" charset="0"/>
              </a:rPr>
              <a:t> y </a:t>
            </a:r>
            <a:r>
              <a:rPr lang="es-ES" sz="1400" b="1" dirty="0">
                <a:solidFill>
                  <a:schemeClr val="accent1">
                    <a:lumMod val="50000"/>
                  </a:schemeClr>
                </a:solidFill>
                <a:latin typeface="Montserrat" panose="00000500000000000000" pitchFamily="2" charset="0"/>
                <a:cs typeface="Arial" panose="020B0604020202020204" pitchFamily="34" charset="0"/>
              </a:rPr>
              <a:t>retroauricular</a:t>
            </a:r>
            <a:r>
              <a:rPr lang="es-ES" sz="1400" dirty="0">
                <a:solidFill>
                  <a:schemeClr val="accent1">
                    <a:lumMod val="50000"/>
                  </a:schemeClr>
                </a:solidFill>
                <a:latin typeface="Montserrat" panose="00000500000000000000" pitchFamily="2" charset="0"/>
                <a:cs typeface="Arial" panose="020B0604020202020204" pitchFamily="34" charset="0"/>
              </a:rPr>
              <a:t> se aprecia </a:t>
            </a:r>
            <a:r>
              <a:rPr lang="es-ES" sz="1400" b="1" dirty="0">
                <a:solidFill>
                  <a:schemeClr val="accent1">
                    <a:lumMod val="50000"/>
                  </a:schemeClr>
                </a:solidFill>
                <a:latin typeface="Montserrat" panose="00000500000000000000" pitchFamily="2" charset="0"/>
                <a:cs typeface="Arial" panose="020B0604020202020204" pitchFamily="34" charset="0"/>
              </a:rPr>
              <a:t>una mayor infiltración de las lesiones</a:t>
            </a:r>
            <a:r>
              <a:rPr lang="es-ES" sz="1400" dirty="0">
                <a:solidFill>
                  <a:schemeClr val="accent1">
                    <a:lumMod val="50000"/>
                  </a:schemeClr>
                </a:solidFill>
                <a:latin typeface="Montserrat" panose="00000500000000000000" pitchFamily="2" charset="0"/>
                <a:cs typeface="Arial" panose="020B0604020202020204" pitchFamily="34" charset="0"/>
              </a:rPr>
              <a:t>. </a:t>
            </a:r>
          </a:p>
          <a:p>
            <a:pPr marL="285750" indent="-285750">
              <a:spcBef>
                <a:spcPts val="600"/>
              </a:spcBef>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No presenta lesiones a nivel </a:t>
            </a:r>
            <a:r>
              <a:rPr lang="es-ES" sz="1400" dirty="0" err="1">
                <a:solidFill>
                  <a:schemeClr val="accent1">
                    <a:lumMod val="50000"/>
                  </a:schemeClr>
                </a:solidFill>
                <a:latin typeface="Montserrat" panose="00000500000000000000" pitchFamily="2" charset="0"/>
                <a:cs typeface="Arial" panose="020B0604020202020204" pitchFamily="34" charset="0"/>
              </a:rPr>
              <a:t>palmoplantar</a:t>
            </a:r>
            <a:r>
              <a:rPr lang="es-ES" sz="1400" dirty="0">
                <a:solidFill>
                  <a:schemeClr val="accent1">
                    <a:lumMod val="50000"/>
                  </a:schemeClr>
                </a:solidFill>
                <a:latin typeface="Montserrat" panose="00000500000000000000" pitchFamily="2" charset="0"/>
                <a:cs typeface="Arial" panose="020B0604020202020204" pitchFamily="34" charset="0"/>
              </a:rPr>
              <a:t>, ungueales, pliegues ni zona lumbar o extensoras.</a:t>
            </a:r>
            <a:endParaRPr sz="1400" b="0" i="0" u="none" strike="noStrike" cap="none" dirty="0">
              <a:solidFill>
                <a:schemeClr val="accent1">
                  <a:lumMod val="50000"/>
                </a:schemeClr>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Light"/>
              <a:ea typeface="Montserrat Light"/>
              <a:cs typeface="Montserrat Light"/>
              <a:sym typeface="Montserrat Light"/>
            </a:endParaRPr>
          </a:p>
        </p:txBody>
      </p:sp>
      <p:pic>
        <p:nvPicPr>
          <p:cNvPr id="253" name="Google Shape;253;p15">
            <a:extLst>
              <a:ext uri="{FF2B5EF4-FFF2-40B4-BE49-F238E27FC236}">
                <a16:creationId xmlns:a16="http://schemas.microsoft.com/office/drawing/2014/main" id="{0D184D8C-7A09-CD08-4AEE-12E2416CC2D4}"/>
              </a:ext>
            </a:extLst>
          </p:cNvPr>
          <p:cNvPicPr preferRelativeResize="0"/>
          <p:nvPr/>
        </p:nvPicPr>
        <p:blipFill rotWithShape="1">
          <a:blip r:embed="rId3">
            <a:alphaModFix amt="35000"/>
          </a:blip>
          <a:srcRect/>
          <a:stretch/>
        </p:blipFill>
        <p:spPr>
          <a:xfrm>
            <a:off x="10492703" y="846517"/>
            <a:ext cx="895161" cy="1115451"/>
          </a:xfrm>
          <a:prstGeom prst="rect">
            <a:avLst/>
          </a:prstGeom>
          <a:noFill/>
          <a:ln>
            <a:noFill/>
          </a:ln>
        </p:spPr>
      </p:pic>
      <p:grpSp>
        <p:nvGrpSpPr>
          <p:cNvPr id="2" name="Grupo 1">
            <a:extLst>
              <a:ext uri="{FF2B5EF4-FFF2-40B4-BE49-F238E27FC236}">
                <a16:creationId xmlns:a16="http://schemas.microsoft.com/office/drawing/2014/main" id="{D3E799EB-DD6D-A26C-0339-5CC4766AF8E8}"/>
              </a:ext>
            </a:extLst>
          </p:cNvPr>
          <p:cNvGrpSpPr/>
          <p:nvPr/>
        </p:nvGrpSpPr>
        <p:grpSpPr>
          <a:xfrm>
            <a:off x="984709" y="1342188"/>
            <a:ext cx="694434" cy="684062"/>
            <a:chOff x="202560" y="1353218"/>
            <a:chExt cx="1030567" cy="1022921"/>
          </a:xfrm>
        </p:grpSpPr>
        <p:grpSp>
          <p:nvGrpSpPr>
            <p:cNvPr id="3" name="Grupo 2">
              <a:extLst>
                <a:ext uri="{FF2B5EF4-FFF2-40B4-BE49-F238E27FC236}">
                  <a16:creationId xmlns:a16="http://schemas.microsoft.com/office/drawing/2014/main" id="{B978A903-B8F4-D4F0-225C-EB7934D452A8}"/>
                </a:ext>
              </a:extLst>
            </p:cNvPr>
            <p:cNvGrpSpPr/>
            <p:nvPr/>
          </p:nvGrpSpPr>
          <p:grpSpPr>
            <a:xfrm>
              <a:off x="202560" y="1353218"/>
              <a:ext cx="1030567" cy="1022921"/>
              <a:chOff x="-54403" y="1241207"/>
              <a:chExt cx="1030567" cy="1022921"/>
            </a:xfrm>
          </p:grpSpPr>
          <p:sp>
            <p:nvSpPr>
              <p:cNvPr id="5" name="Freeform: Shape 63">
                <a:extLst>
                  <a:ext uri="{FF2B5EF4-FFF2-40B4-BE49-F238E27FC236}">
                    <a16:creationId xmlns:a16="http://schemas.microsoft.com/office/drawing/2014/main" id="{60B35DF0-42AD-C1DA-874F-EE1AB8B25C90}"/>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32E73115-FD2B-9A9C-CF2C-491245952240}"/>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áfico 3" descr="Usuario contorno">
              <a:extLst>
                <a:ext uri="{FF2B5EF4-FFF2-40B4-BE49-F238E27FC236}">
                  <a16:creationId xmlns:a16="http://schemas.microsoft.com/office/drawing/2014/main" id="{9751E8D4-5D88-2ECA-5187-F0EA570522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091" y="1602035"/>
              <a:ext cx="482830" cy="482830"/>
            </a:xfrm>
            <a:prstGeom prst="rect">
              <a:avLst/>
            </a:prstGeom>
          </p:spPr>
        </p:pic>
      </p:grpSp>
      <p:grpSp>
        <p:nvGrpSpPr>
          <p:cNvPr id="7" name="Grupo 6">
            <a:extLst>
              <a:ext uri="{FF2B5EF4-FFF2-40B4-BE49-F238E27FC236}">
                <a16:creationId xmlns:a16="http://schemas.microsoft.com/office/drawing/2014/main" id="{883AB5C0-EEC1-8467-744C-3955AD570BEA}"/>
              </a:ext>
            </a:extLst>
          </p:cNvPr>
          <p:cNvGrpSpPr/>
          <p:nvPr/>
        </p:nvGrpSpPr>
        <p:grpSpPr>
          <a:xfrm>
            <a:off x="1007943" y="4065349"/>
            <a:ext cx="729921" cy="713685"/>
            <a:chOff x="279716" y="4270383"/>
            <a:chExt cx="1030567" cy="1022921"/>
          </a:xfrm>
        </p:grpSpPr>
        <p:grpSp>
          <p:nvGrpSpPr>
            <p:cNvPr id="8" name="Grupo 7">
              <a:extLst>
                <a:ext uri="{FF2B5EF4-FFF2-40B4-BE49-F238E27FC236}">
                  <a16:creationId xmlns:a16="http://schemas.microsoft.com/office/drawing/2014/main" id="{1D34B16D-5B11-DAA2-1DB8-4F0817C9A709}"/>
                </a:ext>
              </a:extLst>
            </p:cNvPr>
            <p:cNvGrpSpPr/>
            <p:nvPr/>
          </p:nvGrpSpPr>
          <p:grpSpPr>
            <a:xfrm>
              <a:off x="279716" y="4270383"/>
              <a:ext cx="1030567" cy="1022921"/>
              <a:chOff x="-54403" y="1241207"/>
              <a:chExt cx="1030567" cy="1022921"/>
            </a:xfrm>
          </p:grpSpPr>
          <p:sp>
            <p:nvSpPr>
              <p:cNvPr id="10" name="Freeform: Shape 63">
                <a:extLst>
                  <a:ext uri="{FF2B5EF4-FFF2-40B4-BE49-F238E27FC236}">
                    <a16:creationId xmlns:a16="http://schemas.microsoft.com/office/drawing/2014/main" id="{1AFEE943-9F97-9B14-6568-ED236A4E8729}"/>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7A3E2AFA-8978-85A3-2EDA-F8BC08D48744}"/>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áfico 8" descr="Lupa contorno">
              <a:extLst>
                <a:ext uri="{FF2B5EF4-FFF2-40B4-BE49-F238E27FC236}">
                  <a16:creationId xmlns:a16="http://schemas.microsoft.com/office/drawing/2014/main" id="{8033C3B9-D302-C494-9950-E425495A69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348" y="4557538"/>
              <a:ext cx="457200" cy="457200"/>
            </a:xfrm>
            <a:prstGeom prst="rect">
              <a:avLst/>
            </a:prstGeom>
          </p:spPr>
        </p:pic>
      </p:grpSp>
    </p:spTree>
    <p:extLst>
      <p:ext uri="{BB962C8B-B14F-4D97-AF65-F5344CB8AC3E}">
        <p14:creationId xmlns:p14="http://schemas.microsoft.com/office/powerpoint/2010/main" val="2855006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8D41B147-E1D0-D8D5-53AF-5E75B99F7467}"/>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1E67C770-9679-A766-112E-84CA479E62A4}"/>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1: Cuero Cabelludo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B159CE10-8229-079A-1A68-50B43845CF41}"/>
              </a:ext>
            </a:extLst>
          </p:cNvPr>
          <p:cNvSpPr txBox="1"/>
          <p:nvPr/>
        </p:nvSpPr>
        <p:spPr>
          <a:xfrm>
            <a:off x="1863687" y="1354824"/>
            <a:ext cx="5197264" cy="46679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Exploración</a:t>
            </a:r>
            <a:endParaRPr lang="es-ES_tradnl" sz="2400" dirty="0">
              <a:solidFill>
                <a:srgbClr val="002060"/>
              </a:solidFill>
              <a:ea typeface="Montserrat"/>
            </a:endParaRPr>
          </a:p>
          <a:p>
            <a:pPr marL="0" marR="0" lvl="0" indent="0" algn="l" rtl="0">
              <a:lnSpc>
                <a:spcPct val="100000"/>
              </a:lnSpc>
              <a:spcBef>
                <a:spcPts val="0"/>
              </a:spcBef>
              <a:spcAft>
                <a:spcPts val="0"/>
              </a:spcAft>
              <a:buClr>
                <a:srgbClr val="009193"/>
              </a:buClr>
              <a:buSzPts val="1400"/>
              <a:buFont typeface="Montserrat"/>
              <a:buNone/>
            </a:pPr>
            <a:endParaRPr lang="es-ES_tradnl" sz="2400" b="0" i="0" u="none" strike="noStrike" cap="none" dirty="0">
              <a:solidFill>
                <a:srgbClr val="002060"/>
              </a:solidFill>
              <a:latin typeface="Montserrat" panose="00000500000000000000" pitchFamily="2" charset="0"/>
              <a:ea typeface="Montserrat"/>
              <a:cs typeface="Montserrat"/>
              <a:sym typeface="Montserrat"/>
            </a:endParaRPr>
          </a:p>
          <a:p>
            <a:pPr marL="285750" indent="-285750">
              <a:spcAft>
                <a:spcPts val="600"/>
              </a:spcAft>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A la exploración se aprecian </a:t>
            </a:r>
            <a:r>
              <a:rPr lang="es-ES" sz="1400" b="1" dirty="0">
                <a:solidFill>
                  <a:schemeClr val="accent1">
                    <a:lumMod val="50000"/>
                  </a:schemeClr>
                </a:solidFill>
                <a:latin typeface="Montserrat" panose="00000500000000000000" pitchFamily="2" charset="0"/>
                <a:cs typeface="Arial" panose="020B0604020202020204" pitchFamily="34" charset="0"/>
              </a:rPr>
              <a:t>placas </a:t>
            </a:r>
            <a:r>
              <a:rPr lang="es-ES" sz="1400" b="1" dirty="0" err="1">
                <a:solidFill>
                  <a:schemeClr val="accent1">
                    <a:lumMod val="50000"/>
                  </a:schemeClr>
                </a:solidFill>
                <a:latin typeface="Montserrat" panose="00000500000000000000" pitchFamily="2" charset="0"/>
                <a:cs typeface="Arial" panose="020B0604020202020204" pitchFamily="34" charset="0"/>
              </a:rPr>
              <a:t>eritematodescamativas</a:t>
            </a:r>
            <a:r>
              <a:rPr lang="es-ES" sz="1400" b="1" dirty="0">
                <a:solidFill>
                  <a:schemeClr val="accent1">
                    <a:lumMod val="50000"/>
                  </a:schemeClr>
                </a:solidFill>
                <a:latin typeface="Montserrat" panose="00000500000000000000" pitchFamily="2" charset="0"/>
                <a:cs typeface="Arial" panose="020B0604020202020204" pitchFamily="34" charset="0"/>
              </a:rPr>
              <a:t> con escamas nacaradas</a:t>
            </a:r>
            <a:r>
              <a:rPr lang="es-ES" sz="1400" dirty="0">
                <a:solidFill>
                  <a:schemeClr val="accent1">
                    <a:lumMod val="50000"/>
                  </a:schemeClr>
                </a:solidFill>
                <a:latin typeface="Montserrat" panose="00000500000000000000" pitchFamily="2" charset="0"/>
                <a:cs typeface="Arial" panose="020B0604020202020204" pitchFamily="34" charset="0"/>
              </a:rPr>
              <a:t>, bien </a:t>
            </a:r>
            <a:r>
              <a:rPr lang="es-ES" sz="1400" b="1" dirty="0">
                <a:solidFill>
                  <a:schemeClr val="accent1">
                    <a:lumMod val="50000"/>
                  </a:schemeClr>
                </a:solidFill>
                <a:latin typeface="Montserrat" panose="00000500000000000000" pitchFamily="2" charset="0"/>
                <a:cs typeface="Arial" panose="020B0604020202020204" pitchFamily="34" charset="0"/>
              </a:rPr>
              <a:t>delimitadas</a:t>
            </a:r>
            <a:r>
              <a:rPr lang="es-ES" sz="1400" dirty="0">
                <a:solidFill>
                  <a:schemeClr val="accent1">
                    <a:lumMod val="50000"/>
                  </a:schemeClr>
                </a:solidFill>
                <a:latin typeface="Montserrat" panose="00000500000000000000" pitchFamily="2" charset="0"/>
                <a:cs typeface="Arial" panose="020B0604020202020204" pitchFamily="34" charset="0"/>
              </a:rPr>
              <a:t>, ligeramente </a:t>
            </a:r>
            <a:r>
              <a:rPr lang="es-ES" sz="1400" b="1" dirty="0">
                <a:solidFill>
                  <a:schemeClr val="accent1">
                    <a:lumMod val="50000"/>
                  </a:schemeClr>
                </a:solidFill>
                <a:latin typeface="Montserrat" panose="00000500000000000000" pitchFamily="2" charset="0"/>
                <a:cs typeface="Arial" panose="020B0604020202020204" pitchFamily="34" charset="0"/>
              </a:rPr>
              <a:t>pruriginosas</a:t>
            </a:r>
            <a:r>
              <a:rPr lang="es-ES" sz="1400" dirty="0">
                <a:solidFill>
                  <a:schemeClr val="accent1">
                    <a:lumMod val="50000"/>
                  </a:schemeClr>
                </a:solidFill>
                <a:latin typeface="Montserrat" panose="00000500000000000000" pitchFamily="2" charset="0"/>
                <a:cs typeface="Arial" panose="020B0604020202020204" pitchFamily="34" charset="0"/>
              </a:rPr>
              <a:t>, que afectan a prácticamente la </a:t>
            </a:r>
            <a:r>
              <a:rPr lang="es-ES" sz="1400" b="1" dirty="0">
                <a:solidFill>
                  <a:schemeClr val="accent1">
                    <a:lumMod val="50000"/>
                  </a:schemeClr>
                </a:solidFill>
                <a:latin typeface="Montserrat" panose="00000500000000000000" pitchFamily="2" charset="0"/>
                <a:cs typeface="Arial" panose="020B0604020202020204" pitchFamily="34" charset="0"/>
              </a:rPr>
              <a:t>totalidad del cuero cabelludo</a:t>
            </a:r>
            <a:r>
              <a:rPr lang="es-ES" sz="1400" dirty="0">
                <a:solidFill>
                  <a:schemeClr val="accent1">
                    <a:lumMod val="50000"/>
                  </a:schemeClr>
                </a:solidFill>
                <a:latin typeface="Montserrat" panose="00000500000000000000" pitchFamily="2" charset="0"/>
                <a:cs typeface="Arial" panose="020B0604020202020204" pitchFamily="34" charset="0"/>
              </a:rPr>
              <a:t>. </a:t>
            </a:r>
          </a:p>
          <a:p>
            <a:pPr marL="285750" indent="-285750">
              <a:spcAft>
                <a:spcPts val="600"/>
              </a:spcAft>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A nivel </a:t>
            </a:r>
            <a:r>
              <a:rPr lang="es-ES" sz="1400" b="1" dirty="0">
                <a:solidFill>
                  <a:schemeClr val="accent1">
                    <a:lumMod val="50000"/>
                  </a:schemeClr>
                </a:solidFill>
                <a:latin typeface="Montserrat" panose="00000500000000000000" pitchFamily="2" charset="0"/>
                <a:cs typeface="Arial" panose="020B0604020202020204" pitchFamily="34" charset="0"/>
              </a:rPr>
              <a:t>interparietal</a:t>
            </a:r>
            <a:r>
              <a:rPr lang="es-ES" sz="1400" dirty="0">
                <a:solidFill>
                  <a:schemeClr val="accent1">
                    <a:lumMod val="50000"/>
                  </a:schemeClr>
                </a:solidFill>
                <a:latin typeface="Montserrat" panose="00000500000000000000" pitchFamily="2" charset="0"/>
                <a:cs typeface="Arial" panose="020B0604020202020204" pitchFamily="34" charset="0"/>
              </a:rPr>
              <a:t> y </a:t>
            </a:r>
            <a:r>
              <a:rPr lang="es-ES" sz="1400" b="1" dirty="0">
                <a:solidFill>
                  <a:schemeClr val="accent1">
                    <a:lumMod val="50000"/>
                  </a:schemeClr>
                </a:solidFill>
                <a:latin typeface="Montserrat" panose="00000500000000000000" pitchFamily="2" charset="0"/>
                <a:cs typeface="Arial" panose="020B0604020202020204" pitchFamily="34" charset="0"/>
              </a:rPr>
              <a:t>retroauricular</a:t>
            </a:r>
            <a:r>
              <a:rPr lang="es-ES" sz="1400" dirty="0">
                <a:solidFill>
                  <a:schemeClr val="accent1">
                    <a:lumMod val="50000"/>
                  </a:schemeClr>
                </a:solidFill>
                <a:latin typeface="Montserrat" panose="00000500000000000000" pitchFamily="2" charset="0"/>
                <a:cs typeface="Arial" panose="020B0604020202020204" pitchFamily="34" charset="0"/>
              </a:rPr>
              <a:t> se aprecia </a:t>
            </a:r>
            <a:r>
              <a:rPr lang="es-ES" sz="1400" b="1" dirty="0">
                <a:solidFill>
                  <a:schemeClr val="accent1">
                    <a:lumMod val="50000"/>
                  </a:schemeClr>
                </a:solidFill>
                <a:latin typeface="Montserrat" panose="00000500000000000000" pitchFamily="2" charset="0"/>
                <a:cs typeface="Arial" panose="020B0604020202020204" pitchFamily="34" charset="0"/>
              </a:rPr>
              <a:t>una mayor infiltración de las lesiones</a:t>
            </a:r>
            <a:r>
              <a:rPr lang="es-ES" sz="1400" dirty="0">
                <a:solidFill>
                  <a:schemeClr val="accent1">
                    <a:lumMod val="50000"/>
                  </a:schemeClr>
                </a:solidFill>
                <a:latin typeface="Montserrat" panose="00000500000000000000" pitchFamily="2" charset="0"/>
                <a:cs typeface="Arial" panose="020B0604020202020204" pitchFamily="34" charset="0"/>
              </a:rPr>
              <a:t>. </a:t>
            </a:r>
          </a:p>
          <a:p>
            <a:pPr marL="285750" indent="-285750">
              <a:spcAft>
                <a:spcPts val="600"/>
              </a:spcAft>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No presenta lesiones a nivel </a:t>
            </a:r>
            <a:r>
              <a:rPr lang="es-ES" sz="1400" dirty="0" err="1">
                <a:solidFill>
                  <a:schemeClr val="accent1">
                    <a:lumMod val="50000"/>
                  </a:schemeClr>
                </a:solidFill>
                <a:latin typeface="Montserrat" panose="00000500000000000000" pitchFamily="2" charset="0"/>
                <a:cs typeface="Arial" panose="020B0604020202020204" pitchFamily="34" charset="0"/>
              </a:rPr>
              <a:t>palmoplantar</a:t>
            </a:r>
            <a:r>
              <a:rPr lang="es-ES" sz="1400" dirty="0">
                <a:solidFill>
                  <a:schemeClr val="accent1">
                    <a:lumMod val="50000"/>
                  </a:schemeClr>
                </a:solidFill>
                <a:latin typeface="Montserrat" panose="00000500000000000000" pitchFamily="2" charset="0"/>
                <a:cs typeface="Arial" panose="020B0604020202020204" pitchFamily="34" charset="0"/>
              </a:rPr>
              <a:t>, ungueales, pliegues ni zona lumbar o extensoras.</a:t>
            </a:r>
          </a:p>
          <a:p>
            <a:pPr>
              <a:spcBef>
                <a:spcPts val="0"/>
              </a:spcBef>
              <a:spcAft>
                <a:spcPts val="600"/>
              </a:spcAft>
            </a:pPr>
            <a:endParaRPr lang="es-ES" dirty="0">
              <a:solidFill>
                <a:srgbClr val="002060"/>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Diagnóstico</a:t>
            </a:r>
          </a:p>
          <a:p>
            <a:pPr marL="285750" indent="-285750">
              <a:spcBef>
                <a:spcPts val="984"/>
              </a:spcBef>
              <a:spcAft>
                <a:spcPts val="600"/>
              </a:spcAft>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Psoriasis en cuero cabelludo. </a:t>
            </a:r>
          </a:p>
          <a:p>
            <a:pPr marL="285750" indent="-285750">
              <a:spcAft>
                <a:spcPts val="600"/>
              </a:spcAft>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PASI: 3,2, BSA: 4,5 % </a:t>
            </a:r>
            <a:r>
              <a:rPr lang="es-ES" sz="1400" dirty="0">
                <a:solidFill>
                  <a:schemeClr val="accent1">
                    <a:lumMod val="50000"/>
                  </a:schemeClr>
                </a:solidFill>
                <a:latin typeface="Montserrat" panose="00000500000000000000" pitchFamily="2" charset="0"/>
                <a:cs typeface="Arial" panose="020B0604020202020204" pitchFamily="34" charset="0"/>
                <a:sym typeface="Wingdings" pitchFamily="2" charset="2"/>
              </a:rPr>
              <a:t> </a:t>
            </a:r>
            <a:r>
              <a:rPr lang="es-ES" sz="1400" dirty="0">
                <a:solidFill>
                  <a:schemeClr val="accent1">
                    <a:lumMod val="50000"/>
                  </a:schemeClr>
                </a:solidFill>
                <a:latin typeface="Montserrat" panose="00000500000000000000" pitchFamily="2" charset="0"/>
                <a:cs typeface="Arial" panose="020B0604020202020204" pitchFamily="34" charset="0"/>
              </a:rPr>
              <a:t>Podemos clasificarla, según su gravedad, en psoriasis leve.</a:t>
            </a:r>
            <a:endParaRPr lang="es-ES" sz="1400" dirty="0">
              <a:solidFill>
                <a:schemeClr val="accent1">
                  <a:lumMod val="50000"/>
                </a:schemeClr>
              </a:solidFill>
              <a:latin typeface="Montserrat" panose="00000500000000000000" pitchFamily="2" charset="0"/>
            </a:endParaRPr>
          </a:p>
        </p:txBody>
      </p:sp>
      <p:grpSp>
        <p:nvGrpSpPr>
          <p:cNvPr id="18" name="Grupo 17">
            <a:extLst>
              <a:ext uri="{FF2B5EF4-FFF2-40B4-BE49-F238E27FC236}">
                <a16:creationId xmlns:a16="http://schemas.microsoft.com/office/drawing/2014/main" id="{A14B3FDD-96B3-503E-12C6-CD64306C6ADD}"/>
              </a:ext>
            </a:extLst>
          </p:cNvPr>
          <p:cNvGrpSpPr/>
          <p:nvPr/>
        </p:nvGrpSpPr>
        <p:grpSpPr>
          <a:xfrm>
            <a:off x="971862" y="1248283"/>
            <a:ext cx="729921" cy="713685"/>
            <a:chOff x="279716" y="4270383"/>
            <a:chExt cx="1030567" cy="1022921"/>
          </a:xfrm>
        </p:grpSpPr>
        <p:grpSp>
          <p:nvGrpSpPr>
            <p:cNvPr id="19" name="Grupo 18">
              <a:extLst>
                <a:ext uri="{FF2B5EF4-FFF2-40B4-BE49-F238E27FC236}">
                  <a16:creationId xmlns:a16="http://schemas.microsoft.com/office/drawing/2014/main" id="{64323097-8982-AE61-5F37-806C3902C6DE}"/>
                </a:ext>
              </a:extLst>
            </p:cNvPr>
            <p:cNvGrpSpPr/>
            <p:nvPr/>
          </p:nvGrpSpPr>
          <p:grpSpPr>
            <a:xfrm>
              <a:off x="279716" y="4270383"/>
              <a:ext cx="1030567" cy="1022921"/>
              <a:chOff x="-54403" y="1241207"/>
              <a:chExt cx="1030567" cy="1022921"/>
            </a:xfrm>
          </p:grpSpPr>
          <p:sp>
            <p:nvSpPr>
              <p:cNvPr id="21" name="Freeform: Shape 63">
                <a:extLst>
                  <a:ext uri="{FF2B5EF4-FFF2-40B4-BE49-F238E27FC236}">
                    <a16:creationId xmlns:a16="http://schemas.microsoft.com/office/drawing/2014/main" id="{8A3E4BB5-3F09-5AA0-B5D7-5E59EC2312D6}"/>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63">
                <a:extLst>
                  <a:ext uri="{FF2B5EF4-FFF2-40B4-BE49-F238E27FC236}">
                    <a16:creationId xmlns:a16="http://schemas.microsoft.com/office/drawing/2014/main" id="{BCA98D4F-BFC8-FFF9-E07B-9899940A2DE8}"/>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Gráfico 19" descr="Lupa contorno">
              <a:extLst>
                <a:ext uri="{FF2B5EF4-FFF2-40B4-BE49-F238E27FC236}">
                  <a16:creationId xmlns:a16="http://schemas.microsoft.com/office/drawing/2014/main" id="{B5F4B1D0-DF18-C6C7-F8F9-60A4B3FDF0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348" y="4557538"/>
              <a:ext cx="457200" cy="457200"/>
            </a:xfrm>
            <a:prstGeom prst="rect">
              <a:avLst/>
            </a:prstGeom>
          </p:spPr>
        </p:pic>
      </p:grpSp>
      <p:grpSp>
        <p:nvGrpSpPr>
          <p:cNvPr id="23" name="Grupo 22">
            <a:extLst>
              <a:ext uri="{FF2B5EF4-FFF2-40B4-BE49-F238E27FC236}">
                <a16:creationId xmlns:a16="http://schemas.microsoft.com/office/drawing/2014/main" id="{33CE8BD1-E7B2-92E3-7203-48DB608006B7}"/>
              </a:ext>
            </a:extLst>
          </p:cNvPr>
          <p:cNvGrpSpPr/>
          <p:nvPr/>
        </p:nvGrpSpPr>
        <p:grpSpPr>
          <a:xfrm>
            <a:off x="7574855" y="1277905"/>
            <a:ext cx="4109424" cy="4169561"/>
            <a:chOff x="5839200" y="1798185"/>
            <a:chExt cx="3679200" cy="3733042"/>
          </a:xfrm>
        </p:grpSpPr>
        <p:pic>
          <p:nvPicPr>
            <p:cNvPr id="24" name="Imagen 23">
              <a:extLst>
                <a:ext uri="{FF2B5EF4-FFF2-40B4-BE49-F238E27FC236}">
                  <a16:creationId xmlns:a16="http://schemas.microsoft.com/office/drawing/2014/main" id="{4732DF4B-9242-C14B-671E-D6D9586ADBE1}"/>
                </a:ext>
              </a:extLst>
            </p:cNvPr>
            <p:cNvPicPr>
              <a:picLocks noChangeAspect="1"/>
            </p:cNvPicPr>
            <p:nvPr/>
          </p:nvPicPr>
          <p:blipFill rotWithShape="1">
            <a:blip r:embed="rId5"/>
            <a:srcRect l="3934" t="18512" r="72186" b="22045"/>
            <a:stretch/>
          </p:blipFill>
          <p:spPr>
            <a:xfrm>
              <a:off x="5839200" y="1798185"/>
              <a:ext cx="1807200" cy="1849194"/>
            </a:xfrm>
            <a:prstGeom prst="rect">
              <a:avLst/>
            </a:prstGeom>
          </p:spPr>
        </p:pic>
        <p:pic>
          <p:nvPicPr>
            <p:cNvPr id="25" name="Imagen 24">
              <a:extLst>
                <a:ext uri="{FF2B5EF4-FFF2-40B4-BE49-F238E27FC236}">
                  <a16:creationId xmlns:a16="http://schemas.microsoft.com/office/drawing/2014/main" id="{A30E4877-D1D1-1881-949E-21001DAE3756}"/>
                </a:ext>
              </a:extLst>
            </p:cNvPr>
            <p:cNvPicPr>
              <a:picLocks noChangeAspect="1"/>
            </p:cNvPicPr>
            <p:nvPr/>
          </p:nvPicPr>
          <p:blipFill rotWithShape="1">
            <a:blip r:embed="rId5"/>
            <a:srcRect l="28385" t="18512" r="47354" b="22045"/>
            <a:stretch/>
          </p:blipFill>
          <p:spPr>
            <a:xfrm>
              <a:off x="7682400" y="1798185"/>
              <a:ext cx="1836000" cy="1849194"/>
            </a:xfrm>
            <a:prstGeom prst="rect">
              <a:avLst/>
            </a:prstGeom>
          </p:spPr>
        </p:pic>
        <p:pic>
          <p:nvPicPr>
            <p:cNvPr id="26" name="Imagen 25">
              <a:extLst>
                <a:ext uri="{FF2B5EF4-FFF2-40B4-BE49-F238E27FC236}">
                  <a16:creationId xmlns:a16="http://schemas.microsoft.com/office/drawing/2014/main" id="{F1BC752D-6027-06BE-2600-DDD2A8717700}"/>
                </a:ext>
              </a:extLst>
            </p:cNvPr>
            <p:cNvPicPr>
              <a:picLocks noChangeAspect="1"/>
            </p:cNvPicPr>
            <p:nvPr/>
          </p:nvPicPr>
          <p:blipFill rotWithShape="1">
            <a:blip r:embed="rId5"/>
            <a:srcRect l="53312" t="11164" r="25567" b="36261"/>
            <a:stretch/>
          </p:blipFill>
          <p:spPr>
            <a:xfrm>
              <a:off x="5842604" y="3682033"/>
              <a:ext cx="1807200" cy="1849194"/>
            </a:xfrm>
            <a:prstGeom prst="rect">
              <a:avLst/>
            </a:prstGeom>
          </p:spPr>
        </p:pic>
        <p:pic>
          <p:nvPicPr>
            <p:cNvPr id="27" name="Imagen 26">
              <a:extLst>
                <a:ext uri="{FF2B5EF4-FFF2-40B4-BE49-F238E27FC236}">
                  <a16:creationId xmlns:a16="http://schemas.microsoft.com/office/drawing/2014/main" id="{6DB848FC-E5AC-98DB-AD91-C6FFB84705CD}"/>
                </a:ext>
              </a:extLst>
            </p:cNvPr>
            <p:cNvPicPr>
              <a:picLocks noChangeAspect="1"/>
            </p:cNvPicPr>
            <p:nvPr/>
          </p:nvPicPr>
          <p:blipFill rotWithShape="1">
            <a:blip r:embed="rId5"/>
            <a:srcRect l="74861" t="10289" r="4019" b="37961"/>
            <a:stretch/>
          </p:blipFill>
          <p:spPr>
            <a:xfrm>
              <a:off x="7682400" y="3676851"/>
              <a:ext cx="1836000" cy="1849194"/>
            </a:xfrm>
            <a:prstGeom prst="rect">
              <a:avLst/>
            </a:prstGeom>
          </p:spPr>
        </p:pic>
      </p:grpSp>
      <p:sp>
        <p:nvSpPr>
          <p:cNvPr id="28" name="CuadroTexto 27">
            <a:extLst>
              <a:ext uri="{FF2B5EF4-FFF2-40B4-BE49-F238E27FC236}">
                <a16:creationId xmlns:a16="http://schemas.microsoft.com/office/drawing/2014/main" id="{C2D2030E-4184-D4F7-EFD0-05D439E0FE4E}"/>
              </a:ext>
            </a:extLst>
          </p:cNvPr>
          <p:cNvSpPr txBox="1"/>
          <p:nvPr/>
        </p:nvSpPr>
        <p:spPr>
          <a:xfrm>
            <a:off x="7574855" y="5580095"/>
            <a:ext cx="4294283" cy="400110"/>
          </a:xfrm>
          <a:prstGeom prst="rect">
            <a:avLst/>
          </a:prstGeom>
          <a:noFill/>
        </p:spPr>
        <p:txBody>
          <a:bodyPr wrap="square">
            <a:spAutoFit/>
          </a:bodyPr>
          <a:lstStyle/>
          <a:p>
            <a:r>
              <a:rPr lang="es-ES" sz="1000" dirty="0">
                <a:solidFill>
                  <a:srgbClr val="1D2C4F"/>
                </a:solidFill>
                <a:latin typeface="Century Gothic" panose="020B0502020202020204" pitchFamily="34" charset="0"/>
              </a:rPr>
              <a:t>Placas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con escamas nacaradas, que afectan a prácticamente la totalidad del cuero cabelludo.</a:t>
            </a:r>
          </a:p>
        </p:txBody>
      </p:sp>
      <p:grpSp>
        <p:nvGrpSpPr>
          <p:cNvPr id="31" name="Grupo 30">
            <a:extLst>
              <a:ext uri="{FF2B5EF4-FFF2-40B4-BE49-F238E27FC236}">
                <a16:creationId xmlns:a16="http://schemas.microsoft.com/office/drawing/2014/main" id="{9510F14B-DF50-FA76-C790-E1640CA1511E}"/>
              </a:ext>
            </a:extLst>
          </p:cNvPr>
          <p:cNvGrpSpPr/>
          <p:nvPr/>
        </p:nvGrpSpPr>
        <p:grpSpPr>
          <a:xfrm>
            <a:off x="1108466" y="4451723"/>
            <a:ext cx="694434" cy="684063"/>
            <a:chOff x="-54403" y="1241207"/>
            <a:chExt cx="1030567" cy="1022921"/>
          </a:xfrm>
        </p:grpSpPr>
        <p:sp>
          <p:nvSpPr>
            <p:cNvPr id="32" name="Freeform: Shape 63">
              <a:extLst>
                <a:ext uri="{FF2B5EF4-FFF2-40B4-BE49-F238E27FC236}">
                  <a16:creationId xmlns:a16="http://schemas.microsoft.com/office/drawing/2014/main" id="{DE6F732E-0273-589A-B41C-2FB1C2047074}"/>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63">
              <a:extLst>
                <a:ext uri="{FF2B5EF4-FFF2-40B4-BE49-F238E27FC236}">
                  <a16:creationId xmlns:a16="http://schemas.microsoft.com/office/drawing/2014/main" id="{B2CD6435-988A-6A73-880B-C852E9BDFBAF}"/>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4" name="Gráfico 33" descr="Marca de insignia1 contorno">
            <a:extLst>
              <a:ext uri="{FF2B5EF4-FFF2-40B4-BE49-F238E27FC236}">
                <a16:creationId xmlns:a16="http://schemas.microsoft.com/office/drawing/2014/main" id="{59A0CEF1-2679-419B-0B7E-835390F654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9805" y="4585910"/>
            <a:ext cx="415690" cy="415690"/>
          </a:xfrm>
          <a:prstGeom prst="rect">
            <a:avLst/>
          </a:prstGeom>
        </p:spPr>
      </p:pic>
      <p:sp>
        <p:nvSpPr>
          <p:cNvPr id="35" name="Marcador de contenido 12">
            <a:extLst>
              <a:ext uri="{FF2B5EF4-FFF2-40B4-BE49-F238E27FC236}">
                <a16:creationId xmlns:a16="http://schemas.microsoft.com/office/drawing/2014/main" id="{BB66E054-57F5-C680-87E6-AB192F9BED4A}"/>
              </a:ext>
            </a:extLst>
          </p:cNvPr>
          <p:cNvSpPr txBox="1">
            <a:spLocks/>
          </p:cNvSpPr>
          <p:nvPr/>
        </p:nvSpPr>
        <p:spPr>
          <a:xfrm>
            <a:off x="1682739" y="6410764"/>
            <a:ext cx="9960797" cy="25178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800" b="1" noProof="1">
                <a:solidFill>
                  <a:srgbClr val="BFBFBF"/>
                </a:solidFill>
                <a:latin typeface="+mj-lt"/>
                <a:cs typeface="Calibri" panose="020F0502020204030204" pitchFamily="34" charset="0"/>
              </a:rPr>
              <a:t>BSA: </a:t>
            </a:r>
            <a:r>
              <a:rPr lang="es-ES" sz="800" noProof="1">
                <a:solidFill>
                  <a:srgbClr val="BFBFBF"/>
                </a:solidFill>
                <a:latin typeface="+mj-lt"/>
                <a:cs typeface="Calibri" panose="020F0502020204030204" pitchFamily="34" charset="0"/>
              </a:rPr>
              <a:t>á</a:t>
            </a:r>
            <a:r>
              <a:rPr lang="es-ES" sz="800">
                <a:solidFill>
                  <a:srgbClr val="BFBFBF"/>
                </a:solidFill>
                <a:latin typeface="+mj-lt"/>
                <a:cs typeface="Calibri" panose="020F0502020204030204" pitchFamily="34" charset="0"/>
              </a:rPr>
              <a:t>rea de superficie corporal, </a:t>
            </a:r>
            <a:r>
              <a:rPr lang="es-ES" sz="800" b="1">
                <a:solidFill>
                  <a:srgbClr val="BFBFBF"/>
                </a:solidFill>
                <a:latin typeface="+mj-lt"/>
                <a:cs typeface="Calibri" panose="020F0502020204030204" pitchFamily="34" charset="0"/>
              </a:rPr>
              <a:t>PASI: </a:t>
            </a:r>
            <a:r>
              <a:rPr lang="es-ES" sz="800">
                <a:solidFill>
                  <a:srgbClr val="BFBFBF"/>
                </a:solidFill>
                <a:latin typeface="+mj-lt"/>
                <a:cs typeface="Calibri" panose="020F0502020204030204" pitchFamily="34" charset="0"/>
              </a:rPr>
              <a:t>índice de área y severidad de psoriasis.</a:t>
            </a:r>
            <a:endParaRPr lang="es-ES" sz="800" dirty="0">
              <a:solidFill>
                <a:srgbClr val="BFBFBF"/>
              </a:solidFill>
              <a:latin typeface="+mj-lt"/>
              <a:cs typeface="Calibri" panose="020F0502020204030204" pitchFamily="34" charset="0"/>
            </a:endParaRPr>
          </a:p>
        </p:txBody>
      </p:sp>
    </p:spTree>
    <p:extLst>
      <p:ext uri="{BB962C8B-B14F-4D97-AF65-F5344CB8AC3E}">
        <p14:creationId xmlns:p14="http://schemas.microsoft.com/office/powerpoint/2010/main" val="2781852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F0F3DCA5-DB70-07FF-E1C2-D8613132B0A9}"/>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460837D9-C288-D6F5-2284-EFCDE0D7AEE3}"/>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1: Cuero Cabelludo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D650A3A2-71AC-74D6-396F-087FE08A65D2}"/>
              </a:ext>
            </a:extLst>
          </p:cNvPr>
          <p:cNvSpPr txBox="1"/>
          <p:nvPr/>
        </p:nvSpPr>
        <p:spPr>
          <a:xfrm>
            <a:off x="1764253" y="1404242"/>
            <a:ext cx="9420398" cy="33855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Tratamiento</a:t>
            </a:r>
            <a:endParaRPr lang="es-ES_tradnl" sz="2400" dirty="0">
              <a:solidFill>
                <a:srgbClr val="002060"/>
              </a:solidFill>
              <a:ea typeface="Montserrat"/>
            </a:endParaRPr>
          </a:p>
          <a:p>
            <a:pPr marL="0" marR="0" lvl="0" indent="0" algn="l" rtl="0">
              <a:lnSpc>
                <a:spcPct val="100000"/>
              </a:lnSpc>
              <a:spcBef>
                <a:spcPts val="0"/>
              </a:spcBef>
              <a:spcAft>
                <a:spcPts val="0"/>
              </a:spcAft>
              <a:buClr>
                <a:srgbClr val="009193"/>
              </a:buClr>
              <a:buSzPts val="1400"/>
              <a:buFont typeface="Montserrat"/>
              <a:buNone/>
            </a:pPr>
            <a:endParaRPr lang="es-ES_tradnl" sz="2400" b="0" i="0" u="none" strike="noStrike" cap="none" dirty="0">
              <a:solidFill>
                <a:srgbClr val="002060"/>
              </a:solidFill>
              <a:latin typeface="Montserrat" panose="00000500000000000000" pitchFamily="2" charset="0"/>
              <a:ea typeface="Montserrat"/>
              <a:cs typeface="Montserrat"/>
              <a:sym typeface="Montserrat"/>
            </a:endParaRPr>
          </a:p>
          <a:p>
            <a:r>
              <a:rPr lang="es-ES" sz="1400" dirty="0">
                <a:solidFill>
                  <a:srgbClr val="1D2C4F"/>
                </a:solidFill>
                <a:latin typeface="Montserrat" panose="00000500000000000000" pitchFamily="2" charset="0"/>
                <a:cs typeface="Arial" panose="020B0604020202020204" pitchFamily="34" charset="0"/>
              </a:rPr>
              <a:t>Se inicia tratamiento tópico con </a:t>
            </a:r>
            <a:r>
              <a:rPr lang="es-ES" sz="1400" b="1" dirty="0">
                <a:solidFill>
                  <a:srgbClr val="1D2C4F"/>
                </a:solidFill>
                <a:effectLst/>
                <a:latin typeface="Montserrat" panose="00000500000000000000" pitchFamily="2" charset="0"/>
                <a:cs typeface="Arial" panose="020B0604020202020204" pitchFamily="34" charset="0"/>
              </a:rPr>
              <a:t>CAL/BDP crema 50 microgramos/g + 0,5 mg/g</a:t>
            </a:r>
            <a:r>
              <a:rPr lang="es-ES" sz="1400" dirty="0">
                <a:solidFill>
                  <a:srgbClr val="1D2C4F"/>
                </a:solidFill>
                <a:effectLst/>
                <a:latin typeface="Montserrat" panose="00000500000000000000" pitchFamily="2" charset="0"/>
                <a:cs typeface="Arial" panose="020B0604020202020204" pitchFamily="34" charset="0"/>
              </a:rPr>
              <a:t> una aplicación al día durante 4 semanas.</a:t>
            </a:r>
          </a:p>
          <a:p>
            <a:pPr>
              <a:spcBef>
                <a:spcPts val="0"/>
              </a:spcBef>
              <a:spcAft>
                <a:spcPts val="600"/>
              </a:spcAft>
            </a:pPr>
            <a:endParaRPr lang="es-ES" dirty="0">
              <a:solidFill>
                <a:srgbClr val="002060"/>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Evolución</a:t>
            </a:r>
          </a:p>
          <a:p>
            <a:pPr marL="285750" indent="-285750">
              <a:spcBef>
                <a:spcPts val="600"/>
              </a:spcBef>
              <a:spcAft>
                <a:spcPts val="600"/>
              </a:spcAft>
              <a:buClr>
                <a:schemeClr val="accent2">
                  <a:lumMod val="40000"/>
                  <a:lumOff val="60000"/>
                </a:schemeClr>
              </a:buClr>
              <a:buFont typeface="Arial" panose="020B0604020202020204" pitchFamily="34" charset="0"/>
              <a:buChar char="•"/>
            </a:pPr>
            <a:r>
              <a:rPr lang="es-ES" sz="1400" dirty="0">
                <a:solidFill>
                  <a:srgbClr val="1D2C4F"/>
                </a:solidFill>
                <a:latin typeface="Montserrat" panose="00000500000000000000" pitchFamily="2" charset="0"/>
                <a:cs typeface="Arial" panose="020B0604020202020204" pitchFamily="34" charset="0"/>
              </a:rPr>
              <a:t>Tras dos semanas de tratamiento tópico con CAL/BDP crema, la paciente presenta una </a:t>
            </a:r>
            <a:r>
              <a:rPr lang="es-ES" sz="1400" b="1" dirty="0">
                <a:solidFill>
                  <a:srgbClr val="1D2C4F"/>
                </a:solidFill>
                <a:latin typeface="Montserrat" panose="00000500000000000000" pitchFamily="2" charset="0"/>
                <a:cs typeface="Arial" panose="020B0604020202020204" pitchFamily="34" charset="0"/>
              </a:rPr>
              <a:t>mejoría clínica y subjetiva</a:t>
            </a:r>
            <a:r>
              <a:rPr lang="es-ES" sz="1400" dirty="0">
                <a:solidFill>
                  <a:srgbClr val="1D2C4F"/>
                </a:solidFill>
                <a:latin typeface="Montserrat" panose="00000500000000000000" pitchFamily="2" charset="0"/>
                <a:cs typeface="Arial" panose="020B0604020202020204" pitchFamily="34" charset="0"/>
              </a:rPr>
              <a:t>, alcanzando un </a:t>
            </a:r>
            <a:r>
              <a:rPr lang="es-ES" sz="1400" b="1" dirty="0">
                <a:solidFill>
                  <a:srgbClr val="1D2C4F"/>
                </a:solidFill>
                <a:latin typeface="Montserrat" panose="00000500000000000000" pitchFamily="2" charset="0"/>
                <a:cs typeface="Arial" panose="020B0604020202020204" pitchFamily="34" charset="0"/>
              </a:rPr>
              <a:t>PASI: 75 a las 2 semanas.</a:t>
            </a:r>
          </a:p>
          <a:p>
            <a:pPr marL="285750" indent="-285750">
              <a:spcBef>
                <a:spcPts val="600"/>
              </a:spcBef>
              <a:spcAft>
                <a:spcPts val="600"/>
              </a:spcAft>
              <a:buClr>
                <a:schemeClr val="accent2">
                  <a:lumMod val="40000"/>
                  <a:lumOff val="60000"/>
                </a:schemeClr>
              </a:buClr>
              <a:buFont typeface="Arial" panose="020B0604020202020204" pitchFamily="34" charset="0"/>
              <a:buChar char="•"/>
            </a:pPr>
            <a:r>
              <a:rPr lang="es-ES" sz="1400" dirty="0">
                <a:solidFill>
                  <a:srgbClr val="1D2C4F"/>
                </a:solidFill>
                <a:latin typeface="Montserrat" panose="00000500000000000000" pitchFamily="2" charset="0"/>
                <a:cs typeface="Arial" panose="020B0604020202020204" pitchFamily="34" charset="0"/>
              </a:rPr>
              <a:t>Se observa </a:t>
            </a:r>
            <a:r>
              <a:rPr lang="es-ES" sz="1400" b="1" dirty="0">
                <a:solidFill>
                  <a:srgbClr val="1D2C4F"/>
                </a:solidFill>
                <a:latin typeface="Montserrat" panose="00000500000000000000" pitchFamily="2" charset="0"/>
                <a:cs typeface="Arial" panose="020B0604020202020204" pitchFamily="34" charset="0"/>
              </a:rPr>
              <a:t>disminución en el número y tamaño de lesiones en cuero cabelludo</a:t>
            </a:r>
            <a:r>
              <a:rPr lang="es-ES" sz="1400" dirty="0">
                <a:solidFill>
                  <a:srgbClr val="1D2C4F"/>
                </a:solidFill>
                <a:latin typeface="Montserrat" panose="00000500000000000000" pitchFamily="2" charset="0"/>
                <a:cs typeface="Arial" panose="020B0604020202020204" pitchFamily="34" charset="0"/>
              </a:rPr>
              <a:t>, apreciándose pequeñas placas escasamente descamativas no infiltradas localizadas principalmente en zona biparietal y retroauricular.</a:t>
            </a:r>
          </a:p>
        </p:txBody>
      </p:sp>
      <p:grpSp>
        <p:nvGrpSpPr>
          <p:cNvPr id="2" name="Grupo 1">
            <a:extLst>
              <a:ext uri="{FF2B5EF4-FFF2-40B4-BE49-F238E27FC236}">
                <a16:creationId xmlns:a16="http://schemas.microsoft.com/office/drawing/2014/main" id="{3E1629D0-A6D4-29B9-3A99-3E1255854DAD}"/>
              </a:ext>
            </a:extLst>
          </p:cNvPr>
          <p:cNvGrpSpPr/>
          <p:nvPr/>
        </p:nvGrpSpPr>
        <p:grpSpPr>
          <a:xfrm>
            <a:off x="876116" y="1274205"/>
            <a:ext cx="804789" cy="768962"/>
            <a:chOff x="-54403" y="1241207"/>
            <a:chExt cx="1030567" cy="1022921"/>
          </a:xfrm>
        </p:grpSpPr>
        <p:sp>
          <p:nvSpPr>
            <p:cNvPr id="3" name="Freeform: Shape 63">
              <a:extLst>
                <a:ext uri="{FF2B5EF4-FFF2-40B4-BE49-F238E27FC236}">
                  <a16:creationId xmlns:a16="http://schemas.microsoft.com/office/drawing/2014/main" id="{FEC9815C-2E12-C2B2-F10B-862E564B31A3}"/>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63">
              <a:extLst>
                <a:ext uri="{FF2B5EF4-FFF2-40B4-BE49-F238E27FC236}">
                  <a16:creationId xmlns:a16="http://schemas.microsoft.com/office/drawing/2014/main" id="{82D77E90-33FB-35FA-3D95-29CBB38C36EB}"/>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Gráfico 5" descr="Gesto de doble toque contorno">
            <a:extLst>
              <a:ext uri="{FF2B5EF4-FFF2-40B4-BE49-F238E27FC236}">
                <a16:creationId xmlns:a16="http://schemas.microsoft.com/office/drawing/2014/main" id="{B6EC241A-644A-6E27-58A7-2B0E8756B4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021" y="1460696"/>
            <a:ext cx="395980" cy="395980"/>
          </a:xfrm>
          <a:prstGeom prst="rect">
            <a:avLst/>
          </a:prstGeom>
        </p:spPr>
      </p:pic>
      <p:grpSp>
        <p:nvGrpSpPr>
          <p:cNvPr id="7" name="Grupo 6">
            <a:extLst>
              <a:ext uri="{FF2B5EF4-FFF2-40B4-BE49-F238E27FC236}">
                <a16:creationId xmlns:a16="http://schemas.microsoft.com/office/drawing/2014/main" id="{73E1CBAE-F6F0-DF71-25D4-C94A9641598A}"/>
              </a:ext>
            </a:extLst>
          </p:cNvPr>
          <p:cNvGrpSpPr/>
          <p:nvPr/>
        </p:nvGrpSpPr>
        <p:grpSpPr>
          <a:xfrm>
            <a:off x="915242" y="2643459"/>
            <a:ext cx="765663" cy="737046"/>
            <a:chOff x="-54403" y="1241207"/>
            <a:chExt cx="1030567" cy="1022921"/>
          </a:xfrm>
        </p:grpSpPr>
        <p:sp>
          <p:nvSpPr>
            <p:cNvPr id="8" name="Freeform: Shape 63">
              <a:extLst>
                <a:ext uri="{FF2B5EF4-FFF2-40B4-BE49-F238E27FC236}">
                  <a16:creationId xmlns:a16="http://schemas.microsoft.com/office/drawing/2014/main" id="{C91401F1-2D51-B902-0D21-F74FA5273035}"/>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63">
              <a:extLst>
                <a:ext uri="{FF2B5EF4-FFF2-40B4-BE49-F238E27FC236}">
                  <a16:creationId xmlns:a16="http://schemas.microsoft.com/office/drawing/2014/main" id="{1AC6D9D6-A7F2-CFC1-4C27-03DA0018DF19}"/>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áfico 9" descr="Calendario contorno">
            <a:extLst>
              <a:ext uri="{FF2B5EF4-FFF2-40B4-BE49-F238E27FC236}">
                <a16:creationId xmlns:a16="http://schemas.microsoft.com/office/drawing/2014/main" id="{9E80A119-1E30-3C31-B77E-474169915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022" y="2834648"/>
            <a:ext cx="395980" cy="395980"/>
          </a:xfrm>
          <a:prstGeom prst="rect">
            <a:avLst/>
          </a:prstGeom>
        </p:spPr>
      </p:pic>
      <p:sp>
        <p:nvSpPr>
          <p:cNvPr id="11" name="Marcador de contenido 11">
            <a:extLst>
              <a:ext uri="{FF2B5EF4-FFF2-40B4-BE49-F238E27FC236}">
                <a16:creationId xmlns:a16="http://schemas.microsoft.com/office/drawing/2014/main" id="{CC134A27-8BBB-2BA1-EF5A-A4B969230A09}"/>
              </a:ext>
            </a:extLst>
          </p:cNvPr>
          <p:cNvSpPr txBox="1">
            <a:spLocks/>
          </p:cNvSpPr>
          <p:nvPr/>
        </p:nvSpPr>
        <p:spPr>
          <a:xfrm>
            <a:off x="1713887" y="6303507"/>
            <a:ext cx="9929649" cy="31617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a:solidFill>
                  <a:srgbClr val="BFBFBF"/>
                </a:solidFill>
                <a:latin typeface="+mj-lt"/>
              </a:rPr>
              <a:t>BDP:</a:t>
            </a:r>
            <a:r>
              <a:rPr lang="es-ES" sz="800">
                <a:solidFill>
                  <a:srgbClr val="BFBFBF"/>
                </a:solidFill>
                <a:latin typeface="+mj-lt"/>
              </a:rPr>
              <a:t> betametasona dipropionato,</a:t>
            </a:r>
            <a:r>
              <a:rPr lang="es-ES" sz="800" b="1">
                <a:solidFill>
                  <a:srgbClr val="BFBFBF"/>
                </a:solidFill>
                <a:latin typeface="+mj-lt"/>
              </a:rPr>
              <a:t> CAL:</a:t>
            </a:r>
            <a:r>
              <a:rPr lang="es-ES" sz="800">
                <a:solidFill>
                  <a:srgbClr val="BFBFBF"/>
                </a:solidFill>
                <a:latin typeface="+mj-lt"/>
              </a:rPr>
              <a:t> calcipotriol, </a:t>
            </a:r>
            <a:r>
              <a:rPr lang="es-ES" sz="800" b="1">
                <a:solidFill>
                  <a:srgbClr val="BFBFBF"/>
                </a:solidFill>
                <a:latin typeface="+mj-lt"/>
              </a:rPr>
              <a:t>PAD: </a:t>
            </a:r>
            <a:r>
              <a:rPr lang="es-ES" sz="800" i="1">
                <a:solidFill>
                  <a:srgbClr val="BFBFBF"/>
                </a:solidFill>
                <a:latin typeface="+mj-lt"/>
              </a:rPr>
              <a:t>poly-aphron dispersion</a:t>
            </a:r>
            <a:r>
              <a:rPr lang="es-ES" sz="800">
                <a:solidFill>
                  <a:srgbClr val="BFBFBF"/>
                </a:solidFill>
                <a:latin typeface="+mj-lt"/>
              </a:rPr>
              <a:t>, </a:t>
            </a:r>
            <a:r>
              <a:rPr lang="es-ES" sz="800" b="1">
                <a:solidFill>
                  <a:srgbClr val="BFBFBF"/>
                </a:solidFill>
                <a:latin typeface="+mj-lt"/>
              </a:rPr>
              <a:t>PASI:</a:t>
            </a:r>
            <a:r>
              <a:rPr lang="es-ES" sz="800">
                <a:solidFill>
                  <a:srgbClr val="BFBFBF"/>
                </a:solidFill>
                <a:latin typeface="+mj-lt"/>
              </a:rPr>
              <a:t> índice de área y severidad de psoriasis, </a:t>
            </a:r>
            <a:r>
              <a:rPr lang="es-ES" sz="800" b="1">
                <a:solidFill>
                  <a:srgbClr val="BFBFBF"/>
                </a:solidFill>
                <a:latin typeface="+mj-lt"/>
              </a:rPr>
              <a:t>PGA:</a:t>
            </a:r>
            <a:r>
              <a:rPr lang="es-ES" sz="800">
                <a:solidFill>
                  <a:srgbClr val="BFBFBF"/>
                </a:solidFill>
                <a:latin typeface="+mj-lt"/>
              </a:rPr>
              <a:t> evaluación global del médico.</a:t>
            </a:r>
            <a:endParaRPr lang="es-ES" sz="800" dirty="0">
              <a:solidFill>
                <a:srgbClr val="BFBFBF"/>
              </a:solidFill>
              <a:latin typeface="+mj-lt"/>
            </a:endParaRPr>
          </a:p>
        </p:txBody>
      </p:sp>
    </p:spTree>
    <p:extLst>
      <p:ext uri="{BB962C8B-B14F-4D97-AF65-F5344CB8AC3E}">
        <p14:creationId xmlns:p14="http://schemas.microsoft.com/office/powerpoint/2010/main" val="3145496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221E134E-6F0F-18FC-4819-B79D0F4721B9}"/>
            </a:ext>
          </a:extLst>
        </p:cNvPr>
        <p:cNvGrpSpPr/>
        <p:nvPr/>
      </p:nvGrpSpPr>
      <p:grpSpPr>
        <a:xfrm>
          <a:off x="0" y="0"/>
          <a:ext cx="0" cy="0"/>
          <a:chOff x="0" y="0"/>
          <a:chExt cx="0" cy="0"/>
        </a:xfrm>
      </p:grpSpPr>
      <p:sp>
        <p:nvSpPr>
          <p:cNvPr id="27" name="Rectángulo: esquinas redondeadas 26">
            <a:extLst>
              <a:ext uri="{FF2B5EF4-FFF2-40B4-BE49-F238E27FC236}">
                <a16:creationId xmlns:a16="http://schemas.microsoft.com/office/drawing/2014/main" id="{3828DEE9-AE3F-E5A0-C96E-CAA70358E084}"/>
              </a:ext>
            </a:extLst>
          </p:cNvPr>
          <p:cNvSpPr/>
          <p:nvPr/>
        </p:nvSpPr>
        <p:spPr>
          <a:xfrm>
            <a:off x="1005185" y="4106173"/>
            <a:ext cx="1942119" cy="1563350"/>
          </a:xfrm>
          <a:prstGeom prst="roundRect">
            <a:avLst/>
          </a:prstGeom>
          <a:solidFill>
            <a:srgbClr val="F4A7AD"/>
          </a:solidFill>
          <a:ln>
            <a:solidFill>
              <a:srgbClr val="F4A7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esquinas redondeadas 25">
            <a:extLst>
              <a:ext uri="{FF2B5EF4-FFF2-40B4-BE49-F238E27FC236}">
                <a16:creationId xmlns:a16="http://schemas.microsoft.com/office/drawing/2014/main" id="{003E7F26-335F-65D1-C41C-0E875000046B}"/>
              </a:ext>
            </a:extLst>
          </p:cNvPr>
          <p:cNvSpPr/>
          <p:nvPr/>
        </p:nvSpPr>
        <p:spPr>
          <a:xfrm>
            <a:off x="1005186" y="1955498"/>
            <a:ext cx="1865486" cy="107721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4" name="Google Shape;244;p15">
            <a:extLst>
              <a:ext uri="{FF2B5EF4-FFF2-40B4-BE49-F238E27FC236}">
                <a16:creationId xmlns:a16="http://schemas.microsoft.com/office/drawing/2014/main" id="{8B4598BC-E9B0-3F17-F086-AFE56BD4B67F}"/>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1: Cuero Cabelludo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5" name="CuadroTexto 4">
            <a:extLst>
              <a:ext uri="{FF2B5EF4-FFF2-40B4-BE49-F238E27FC236}">
                <a16:creationId xmlns:a16="http://schemas.microsoft.com/office/drawing/2014/main" id="{40B7AE4C-39F7-FB57-F3E7-D46E1E670359}"/>
              </a:ext>
            </a:extLst>
          </p:cNvPr>
          <p:cNvSpPr txBox="1"/>
          <p:nvPr/>
        </p:nvSpPr>
        <p:spPr>
          <a:xfrm>
            <a:off x="1067821" y="2078609"/>
            <a:ext cx="2103843" cy="830997"/>
          </a:xfrm>
          <a:prstGeom prst="rect">
            <a:avLst/>
          </a:prstGeom>
          <a:noFill/>
        </p:spPr>
        <p:txBody>
          <a:bodyPr wrap="square">
            <a:spAutoFit/>
          </a:bodyPr>
          <a:lstStyle/>
          <a:p>
            <a:r>
              <a:rPr lang="es-ES" sz="1600" b="1" dirty="0">
                <a:solidFill>
                  <a:srgbClr val="1D2C4F"/>
                </a:solidFill>
                <a:effectLst/>
                <a:latin typeface="+mj-lt"/>
              </a:rPr>
              <a:t>Antes</a:t>
            </a:r>
            <a:r>
              <a:rPr lang="es-ES" sz="1600" dirty="0">
                <a:solidFill>
                  <a:srgbClr val="1D2C4F"/>
                </a:solidFill>
                <a:effectLst/>
                <a:latin typeface="+mj-lt"/>
              </a:rPr>
              <a:t> de la aplicación de CAL/BDP crema</a:t>
            </a:r>
          </a:p>
        </p:txBody>
      </p:sp>
      <p:grpSp>
        <p:nvGrpSpPr>
          <p:cNvPr id="12" name="Grupo 11">
            <a:extLst>
              <a:ext uri="{FF2B5EF4-FFF2-40B4-BE49-F238E27FC236}">
                <a16:creationId xmlns:a16="http://schemas.microsoft.com/office/drawing/2014/main" id="{9E9C686C-8DD1-AD6F-3E6D-A6BA627B145E}"/>
              </a:ext>
            </a:extLst>
          </p:cNvPr>
          <p:cNvGrpSpPr/>
          <p:nvPr/>
        </p:nvGrpSpPr>
        <p:grpSpPr>
          <a:xfrm>
            <a:off x="3383109" y="1355102"/>
            <a:ext cx="8396677" cy="2355809"/>
            <a:chOff x="2906491" y="1285433"/>
            <a:chExt cx="8396677" cy="2355809"/>
          </a:xfrm>
        </p:grpSpPr>
        <p:sp>
          <p:nvSpPr>
            <p:cNvPr id="13" name="CuadroTexto 12">
              <a:extLst>
                <a:ext uri="{FF2B5EF4-FFF2-40B4-BE49-F238E27FC236}">
                  <a16:creationId xmlns:a16="http://schemas.microsoft.com/office/drawing/2014/main" id="{553E0F41-DBEA-8FB0-6734-01A31E357E59}"/>
                </a:ext>
              </a:extLst>
            </p:cNvPr>
            <p:cNvSpPr txBox="1"/>
            <p:nvPr/>
          </p:nvSpPr>
          <p:spPr>
            <a:xfrm>
              <a:off x="2906491" y="3395021"/>
              <a:ext cx="8396677" cy="246221"/>
            </a:xfrm>
            <a:prstGeom prst="rect">
              <a:avLst/>
            </a:prstGeom>
            <a:noFill/>
          </p:spPr>
          <p:txBody>
            <a:bodyPr wrap="square">
              <a:spAutoFit/>
            </a:bodyPr>
            <a:lstStyle/>
            <a:p>
              <a:r>
                <a:rPr lang="es-ES" sz="1000" b="1" dirty="0">
                  <a:solidFill>
                    <a:srgbClr val="1D2C4F"/>
                  </a:solidFill>
                  <a:latin typeface="Century Gothic" panose="020B0502020202020204" pitchFamily="34" charset="0"/>
                </a:rPr>
                <a:t>FIGURA 1.</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con escamas nacaradas, que afectan a prácticamente la totalidad del cuero cabelludo.</a:t>
              </a:r>
            </a:p>
          </p:txBody>
        </p:sp>
        <p:grpSp>
          <p:nvGrpSpPr>
            <p:cNvPr id="14" name="Grupo 13">
              <a:extLst>
                <a:ext uri="{FF2B5EF4-FFF2-40B4-BE49-F238E27FC236}">
                  <a16:creationId xmlns:a16="http://schemas.microsoft.com/office/drawing/2014/main" id="{E181F721-6F60-B887-ECEF-2A2A2F2A10D7}"/>
                </a:ext>
              </a:extLst>
            </p:cNvPr>
            <p:cNvGrpSpPr/>
            <p:nvPr/>
          </p:nvGrpSpPr>
          <p:grpSpPr>
            <a:xfrm>
              <a:off x="2986318" y="1285433"/>
              <a:ext cx="8316850" cy="2065428"/>
              <a:chOff x="2986318" y="1405179"/>
              <a:chExt cx="8316850" cy="2065428"/>
            </a:xfrm>
          </p:grpSpPr>
          <p:pic>
            <p:nvPicPr>
              <p:cNvPr id="15" name="Imagen 14">
                <a:extLst>
                  <a:ext uri="{FF2B5EF4-FFF2-40B4-BE49-F238E27FC236}">
                    <a16:creationId xmlns:a16="http://schemas.microsoft.com/office/drawing/2014/main" id="{F09400E7-3434-FBF1-B6B6-0C89422A5C16}"/>
                  </a:ext>
                </a:extLst>
              </p:cNvPr>
              <p:cNvPicPr>
                <a:picLocks noChangeAspect="1"/>
              </p:cNvPicPr>
              <p:nvPr/>
            </p:nvPicPr>
            <p:blipFill rotWithShape="1">
              <a:blip r:embed="rId3"/>
              <a:srcRect l="3934" t="18512" r="72186" b="22045"/>
              <a:stretch/>
            </p:blipFill>
            <p:spPr>
              <a:xfrm>
                <a:off x="2986318" y="1405180"/>
                <a:ext cx="2018523" cy="2065427"/>
              </a:xfrm>
              <a:prstGeom prst="rect">
                <a:avLst/>
              </a:prstGeom>
            </p:spPr>
          </p:pic>
          <p:pic>
            <p:nvPicPr>
              <p:cNvPr id="16" name="Imagen 15">
                <a:extLst>
                  <a:ext uri="{FF2B5EF4-FFF2-40B4-BE49-F238E27FC236}">
                    <a16:creationId xmlns:a16="http://schemas.microsoft.com/office/drawing/2014/main" id="{E901F161-1DBD-7D8D-9798-1092B2EB54D5}"/>
                  </a:ext>
                </a:extLst>
              </p:cNvPr>
              <p:cNvPicPr>
                <a:picLocks noChangeAspect="1"/>
              </p:cNvPicPr>
              <p:nvPr/>
            </p:nvPicPr>
            <p:blipFill rotWithShape="1">
              <a:blip r:embed="rId3"/>
              <a:srcRect l="28385" t="18512" r="47354" b="22045"/>
              <a:stretch/>
            </p:blipFill>
            <p:spPr>
              <a:xfrm>
                <a:off x="5067476" y="1405180"/>
                <a:ext cx="2050691" cy="2065427"/>
              </a:xfrm>
              <a:prstGeom prst="rect">
                <a:avLst/>
              </a:prstGeom>
            </p:spPr>
          </p:pic>
          <p:pic>
            <p:nvPicPr>
              <p:cNvPr id="17" name="Imagen 16">
                <a:extLst>
                  <a:ext uri="{FF2B5EF4-FFF2-40B4-BE49-F238E27FC236}">
                    <a16:creationId xmlns:a16="http://schemas.microsoft.com/office/drawing/2014/main" id="{67DBDFBE-CA0A-29C2-ACFD-6914B72B44FD}"/>
                  </a:ext>
                </a:extLst>
              </p:cNvPr>
              <p:cNvPicPr>
                <a:picLocks noChangeAspect="1"/>
              </p:cNvPicPr>
              <p:nvPr/>
            </p:nvPicPr>
            <p:blipFill rotWithShape="1">
              <a:blip r:embed="rId3"/>
              <a:srcRect l="53312" t="11164" r="25567" b="36261"/>
              <a:stretch/>
            </p:blipFill>
            <p:spPr>
              <a:xfrm>
                <a:off x="7180802" y="1405179"/>
                <a:ext cx="2018523" cy="2065427"/>
              </a:xfrm>
              <a:prstGeom prst="rect">
                <a:avLst/>
              </a:prstGeom>
            </p:spPr>
          </p:pic>
          <p:pic>
            <p:nvPicPr>
              <p:cNvPr id="18" name="Imagen 17">
                <a:extLst>
                  <a:ext uri="{FF2B5EF4-FFF2-40B4-BE49-F238E27FC236}">
                    <a16:creationId xmlns:a16="http://schemas.microsoft.com/office/drawing/2014/main" id="{EDF6C80D-9653-225F-8D8A-A2621B7ADCD7}"/>
                  </a:ext>
                </a:extLst>
              </p:cNvPr>
              <p:cNvPicPr>
                <a:picLocks noChangeAspect="1"/>
              </p:cNvPicPr>
              <p:nvPr/>
            </p:nvPicPr>
            <p:blipFill rotWithShape="1">
              <a:blip r:embed="rId3"/>
              <a:srcRect l="74861" t="10289" r="4019" b="37961"/>
              <a:stretch/>
            </p:blipFill>
            <p:spPr>
              <a:xfrm>
                <a:off x="9252477" y="1405179"/>
                <a:ext cx="2050691" cy="2065427"/>
              </a:xfrm>
              <a:prstGeom prst="rect">
                <a:avLst/>
              </a:prstGeom>
            </p:spPr>
          </p:pic>
        </p:grpSp>
      </p:grpSp>
      <p:grpSp>
        <p:nvGrpSpPr>
          <p:cNvPr id="19" name="Grupo 18">
            <a:extLst>
              <a:ext uri="{FF2B5EF4-FFF2-40B4-BE49-F238E27FC236}">
                <a16:creationId xmlns:a16="http://schemas.microsoft.com/office/drawing/2014/main" id="{543B4A5C-B873-E1ED-E535-7B4D371760E3}"/>
              </a:ext>
            </a:extLst>
          </p:cNvPr>
          <p:cNvGrpSpPr/>
          <p:nvPr/>
        </p:nvGrpSpPr>
        <p:grpSpPr>
          <a:xfrm>
            <a:off x="3383109" y="3798170"/>
            <a:ext cx="8652661" cy="2663425"/>
            <a:chOff x="2906491" y="3938128"/>
            <a:chExt cx="8652661" cy="2663425"/>
          </a:xfrm>
        </p:grpSpPr>
        <p:pic>
          <p:nvPicPr>
            <p:cNvPr id="20" name="Imagen 19">
              <a:extLst>
                <a:ext uri="{FF2B5EF4-FFF2-40B4-BE49-F238E27FC236}">
                  <a16:creationId xmlns:a16="http://schemas.microsoft.com/office/drawing/2014/main" id="{810CE4A1-D658-E4A7-5880-F546DB2CAD3E}"/>
                </a:ext>
              </a:extLst>
            </p:cNvPr>
            <p:cNvPicPr>
              <a:picLocks noChangeAspect="1"/>
            </p:cNvPicPr>
            <p:nvPr/>
          </p:nvPicPr>
          <p:blipFill rotWithShape="1">
            <a:blip r:embed="rId4"/>
            <a:srcRect l="4632" t="17863" r="73178" b="32128"/>
            <a:stretch/>
          </p:blipFill>
          <p:spPr>
            <a:xfrm>
              <a:off x="2984128" y="3938128"/>
              <a:ext cx="2018523" cy="2058278"/>
            </a:xfrm>
            <a:prstGeom prst="rect">
              <a:avLst/>
            </a:prstGeom>
          </p:spPr>
        </p:pic>
        <p:sp>
          <p:nvSpPr>
            <p:cNvPr id="21" name="CuadroTexto 20">
              <a:extLst>
                <a:ext uri="{FF2B5EF4-FFF2-40B4-BE49-F238E27FC236}">
                  <a16:creationId xmlns:a16="http://schemas.microsoft.com/office/drawing/2014/main" id="{B0FB28CF-E383-4956-FE80-C1DB8FD3106F}"/>
                </a:ext>
              </a:extLst>
            </p:cNvPr>
            <p:cNvSpPr txBox="1"/>
            <p:nvPr/>
          </p:nvSpPr>
          <p:spPr>
            <a:xfrm>
              <a:off x="2906491" y="6047555"/>
              <a:ext cx="8652661" cy="553998"/>
            </a:xfrm>
            <a:prstGeom prst="rect">
              <a:avLst/>
            </a:prstGeom>
            <a:noFill/>
          </p:spPr>
          <p:txBody>
            <a:bodyPr wrap="square">
              <a:spAutoFit/>
            </a:bodyPr>
            <a:lstStyle/>
            <a:p>
              <a:r>
                <a:rPr lang="es-ES" sz="1000" b="1" dirty="0">
                  <a:solidFill>
                    <a:srgbClr val="1D2C4F"/>
                  </a:solidFill>
                  <a:latin typeface="Century Gothic" panose="020B0502020202020204" pitchFamily="34" charset="0"/>
                </a:rPr>
                <a:t>FIGURA 2.</a:t>
              </a:r>
              <a:r>
                <a:rPr lang="es-ES" sz="1000" dirty="0">
                  <a:solidFill>
                    <a:srgbClr val="1D2C4F"/>
                  </a:solidFill>
                  <a:latin typeface="Century Gothic" panose="020B0502020202020204" pitchFamily="34" charset="0"/>
                </a:rPr>
                <a:t> Tras semanas de tratamiento tópico con CAL/BDP crema </a:t>
              </a:r>
              <a:r>
                <a:rPr lang="es-ES" sz="1000" baseline="30000" dirty="0">
                  <a:solidFill>
                    <a:srgbClr val="1D2C4F"/>
                  </a:solidFill>
                </a:rPr>
                <a:t> </a:t>
              </a:r>
              <a:r>
                <a:rPr lang="es-ES" sz="1000" dirty="0">
                  <a:solidFill>
                    <a:srgbClr val="1D2C4F"/>
                  </a:solidFill>
                </a:rPr>
                <a:t>se observa disminución en el número y tamaño de lesiones en cuero cabelludo, </a:t>
              </a:r>
              <a:r>
                <a:rPr lang="es-ES" sz="1000" dirty="0" err="1">
                  <a:solidFill>
                    <a:srgbClr val="1D2C4F"/>
                  </a:solidFill>
                </a:rPr>
                <a:t>apreciandose</a:t>
              </a:r>
              <a:r>
                <a:rPr lang="es-ES" sz="1000" dirty="0">
                  <a:solidFill>
                    <a:srgbClr val="1D2C4F"/>
                  </a:solidFill>
                </a:rPr>
                <a:t> pequeñas placas escasamente descamativas no infiltradas localizadas principalmente en zona biparietal y retroauricular.</a:t>
              </a:r>
              <a:endParaRPr lang="es-ES" sz="1000" dirty="0">
                <a:solidFill>
                  <a:srgbClr val="1D2C4F"/>
                </a:solidFill>
                <a:latin typeface="Century Gothic" panose="020B0502020202020204" pitchFamily="34" charset="0"/>
              </a:endParaRPr>
            </a:p>
          </p:txBody>
        </p:sp>
        <p:pic>
          <p:nvPicPr>
            <p:cNvPr id="22" name="Imagen 21">
              <a:extLst>
                <a:ext uri="{FF2B5EF4-FFF2-40B4-BE49-F238E27FC236}">
                  <a16:creationId xmlns:a16="http://schemas.microsoft.com/office/drawing/2014/main" id="{99DE1376-2352-3DD1-A052-4FB21510C046}"/>
                </a:ext>
              </a:extLst>
            </p:cNvPr>
            <p:cNvPicPr>
              <a:picLocks noChangeAspect="1"/>
            </p:cNvPicPr>
            <p:nvPr/>
          </p:nvPicPr>
          <p:blipFill rotWithShape="1">
            <a:blip r:embed="rId4"/>
            <a:srcRect l="27569" t="18231" r="49403" b="30728"/>
            <a:stretch/>
          </p:blipFill>
          <p:spPr>
            <a:xfrm>
              <a:off x="5065286" y="3938129"/>
              <a:ext cx="2052395" cy="2058278"/>
            </a:xfrm>
            <a:prstGeom prst="rect">
              <a:avLst/>
            </a:prstGeom>
          </p:spPr>
        </p:pic>
        <p:pic>
          <p:nvPicPr>
            <p:cNvPr id="23" name="Imagen 22">
              <a:extLst>
                <a:ext uri="{FF2B5EF4-FFF2-40B4-BE49-F238E27FC236}">
                  <a16:creationId xmlns:a16="http://schemas.microsoft.com/office/drawing/2014/main" id="{782D16FE-A50A-286E-A1ED-22705EA297C2}"/>
                </a:ext>
              </a:extLst>
            </p:cNvPr>
            <p:cNvPicPr>
              <a:picLocks noChangeAspect="1"/>
            </p:cNvPicPr>
            <p:nvPr/>
          </p:nvPicPr>
          <p:blipFill rotWithShape="1">
            <a:blip r:embed="rId4"/>
            <a:srcRect l="51343" t="21097" r="25629" b="27236"/>
            <a:stretch/>
          </p:blipFill>
          <p:spPr>
            <a:xfrm>
              <a:off x="7178126" y="3938128"/>
              <a:ext cx="2027556" cy="2058278"/>
            </a:xfrm>
            <a:prstGeom prst="rect">
              <a:avLst/>
            </a:prstGeom>
          </p:spPr>
        </p:pic>
        <p:pic>
          <p:nvPicPr>
            <p:cNvPr id="24" name="Imagen 23">
              <a:extLst>
                <a:ext uri="{FF2B5EF4-FFF2-40B4-BE49-F238E27FC236}">
                  <a16:creationId xmlns:a16="http://schemas.microsoft.com/office/drawing/2014/main" id="{35C541B4-681A-74DB-F8D0-411B3C8D7080}"/>
                </a:ext>
              </a:extLst>
            </p:cNvPr>
            <p:cNvPicPr>
              <a:picLocks noChangeAspect="1"/>
            </p:cNvPicPr>
            <p:nvPr/>
          </p:nvPicPr>
          <p:blipFill rotWithShape="1">
            <a:blip r:embed="rId4"/>
            <a:srcRect l="75118" t="19244" r="2694" b="31533"/>
            <a:stretch/>
          </p:blipFill>
          <p:spPr>
            <a:xfrm>
              <a:off x="9252477" y="3938129"/>
              <a:ext cx="2050691" cy="2058278"/>
            </a:xfrm>
            <a:prstGeom prst="rect">
              <a:avLst/>
            </a:prstGeom>
          </p:spPr>
        </p:pic>
      </p:grpSp>
      <p:sp>
        <p:nvSpPr>
          <p:cNvPr id="25" name="CuadroTexto 24">
            <a:extLst>
              <a:ext uri="{FF2B5EF4-FFF2-40B4-BE49-F238E27FC236}">
                <a16:creationId xmlns:a16="http://schemas.microsoft.com/office/drawing/2014/main" id="{ADADB43A-F0DA-FCF0-89FC-BD5A89899F4D}"/>
              </a:ext>
            </a:extLst>
          </p:cNvPr>
          <p:cNvSpPr txBox="1"/>
          <p:nvPr/>
        </p:nvSpPr>
        <p:spPr>
          <a:xfrm>
            <a:off x="1081819" y="4349239"/>
            <a:ext cx="1865486" cy="1077218"/>
          </a:xfrm>
          <a:prstGeom prst="rect">
            <a:avLst/>
          </a:prstGeom>
          <a:noFill/>
        </p:spPr>
        <p:txBody>
          <a:bodyPr wrap="square">
            <a:spAutoFit/>
          </a:bodyPr>
          <a:lstStyle>
            <a:defPPr>
              <a:defRPr lang="es-ES"/>
            </a:defPPr>
            <a:lvl1pPr>
              <a:defRPr sz="1600" b="1">
                <a:solidFill>
                  <a:srgbClr val="1D2C4F"/>
                </a:solidFill>
                <a:effectLst/>
                <a:latin typeface="+mj-lt"/>
              </a:defRPr>
            </a:lvl1pPr>
          </a:lstStyle>
          <a:p>
            <a:r>
              <a:rPr lang="es-ES" dirty="0"/>
              <a:t>2 semanas después</a:t>
            </a:r>
            <a:r>
              <a:rPr lang="es-ES" b="0" dirty="0"/>
              <a:t> de la aplicación de CAL/BDP crema</a:t>
            </a:r>
          </a:p>
        </p:txBody>
      </p:sp>
      <p:sp>
        <p:nvSpPr>
          <p:cNvPr id="29" name="Marcador de contenido 11">
            <a:extLst>
              <a:ext uri="{FF2B5EF4-FFF2-40B4-BE49-F238E27FC236}">
                <a16:creationId xmlns:a16="http://schemas.microsoft.com/office/drawing/2014/main" id="{D850B2DF-D610-5636-4889-4ACD231DBFCC}"/>
              </a:ext>
            </a:extLst>
          </p:cNvPr>
          <p:cNvSpPr txBox="1">
            <a:spLocks/>
          </p:cNvSpPr>
          <p:nvPr/>
        </p:nvSpPr>
        <p:spPr>
          <a:xfrm>
            <a:off x="934343" y="6512743"/>
            <a:ext cx="11101427" cy="11748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00" b="1" dirty="0">
                <a:solidFill>
                  <a:srgbClr val="BFBFBF"/>
                </a:solidFill>
                <a:latin typeface="+mj-lt"/>
              </a:rPr>
              <a:t>BDP</a:t>
            </a:r>
            <a:r>
              <a:rPr lang="es-ES" sz="1000" dirty="0">
                <a:solidFill>
                  <a:srgbClr val="BFBFBF"/>
                </a:solidFill>
                <a:latin typeface="+mj-lt"/>
              </a:rPr>
              <a:t>: betametasona dipropionato, </a:t>
            </a:r>
            <a:r>
              <a:rPr lang="es-ES" sz="1000" b="1" dirty="0">
                <a:solidFill>
                  <a:srgbClr val="BFBFBF"/>
                </a:solidFill>
                <a:latin typeface="+mj-lt"/>
              </a:rPr>
              <a:t>CAL:</a:t>
            </a:r>
            <a:r>
              <a:rPr lang="es-ES" sz="1000" dirty="0">
                <a:solidFill>
                  <a:srgbClr val="BFBFBF"/>
                </a:solidFill>
                <a:latin typeface="+mj-lt"/>
              </a:rPr>
              <a:t> </a:t>
            </a:r>
            <a:r>
              <a:rPr lang="es-ES" sz="1000" dirty="0" err="1">
                <a:solidFill>
                  <a:srgbClr val="BFBFBF"/>
                </a:solidFill>
                <a:latin typeface="+mj-lt"/>
              </a:rPr>
              <a:t>calcipotriol</a:t>
            </a:r>
            <a:r>
              <a:rPr lang="es-ES" sz="1000" dirty="0">
                <a:solidFill>
                  <a:srgbClr val="BFBFBF"/>
                </a:solidFill>
                <a:latin typeface="+mj-lt"/>
              </a:rPr>
              <a:t>.</a:t>
            </a:r>
            <a:endParaRPr lang="es-ES" sz="1000" i="1" dirty="0">
              <a:solidFill>
                <a:srgbClr val="BFBFBF"/>
              </a:solidFill>
              <a:latin typeface="+mj-lt"/>
            </a:endParaRPr>
          </a:p>
        </p:txBody>
      </p:sp>
    </p:spTree>
    <p:extLst>
      <p:ext uri="{BB962C8B-B14F-4D97-AF65-F5344CB8AC3E}">
        <p14:creationId xmlns:p14="http://schemas.microsoft.com/office/powerpoint/2010/main" val="647446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66674392-2F02-AAD2-FAA5-3894A6A6CAC2}"/>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EBF763D3-137B-E818-A513-752C0DEF00F8}"/>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2: Paciente Oncológico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A723B57E-C2DE-A582-4527-F096F1975AB5}"/>
              </a:ext>
            </a:extLst>
          </p:cNvPr>
          <p:cNvSpPr txBox="1"/>
          <p:nvPr/>
        </p:nvSpPr>
        <p:spPr>
          <a:xfrm>
            <a:off x="1764252" y="1404242"/>
            <a:ext cx="9538503"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Anamnesis</a:t>
            </a:r>
            <a:endParaRPr lang="es-ES_tradnl" sz="2400" dirty="0">
              <a:solidFill>
                <a:srgbClr val="002060"/>
              </a:solidFill>
              <a:ea typeface="Montserrat"/>
            </a:endParaRPr>
          </a:p>
          <a:p>
            <a:pPr marL="0" marR="0" lvl="0" indent="0" algn="l" rtl="0">
              <a:lnSpc>
                <a:spcPct val="100000"/>
              </a:lnSpc>
              <a:spcBef>
                <a:spcPts val="0"/>
              </a:spcBef>
              <a:spcAft>
                <a:spcPts val="0"/>
              </a:spcAft>
              <a:buClr>
                <a:srgbClr val="009193"/>
              </a:buClr>
              <a:buSzPts val="1400"/>
              <a:buFont typeface="Montserrat"/>
              <a:buNone/>
            </a:pPr>
            <a:endParaRPr lang="es-ES_tradnl" sz="2400" b="0" i="0" u="none" strike="noStrike" cap="none" dirty="0">
              <a:solidFill>
                <a:schemeClr val="accent1">
                  <a:lumMod val="50000"/>
                </a:schemeClr>
              </a:solidFill>
              <a:latin typeface="Montserrat" panose="00000500000000000000" pitchFamily="2" charset="0"/>
              <a:ea typeface="Montserrat"/>
              <a:cs typeface="Montserrat"/>
              <a:sym typeface="Montserrat"/>
            </a:endParaRPr>
          </a:p>
          <a:p>
            <a:pPr marL="342900" indent="-342900">
              <a:spcAft>
                <a:spcPts val="700"/>
              </a:spcAft>
              <a:buClr>
                <a:schemeClr val="accent2">
                  <a:lumMod val="40000"/>
                  <a:lumOff val="60000"/>
                </a:schemeClr>
              </a:buClr>
              <a:buFont typeface="Arial" panose="020B0604020202020204" pitchFamily="34" charset="0"/>
              <a:buChar char="•"/>
            </a:pPr>
            <a:r>
              <a:rPr lang="es-ES" sz="1400" dirty="0">
                <a:solidFill>
                  <a:srgbClr val="1D2C4F"/>
                </a:solidFill>
                <a:effectLst/>
                <a:latin typeface="Montserrat" panose="00000500000000000000" pitchFamily="2" charset="0"/>
                <a:cs typeface="Arial" panose="020B0604020202020204" pitchFamily="34" charset="0"/>
              </a:rPr>
              <a:t>Paciente varón de 77 años con mesotelioma pleural irresecable hace 14 meses</a:t>
            </a:r>
            <a:r>
              <a:rPr lang="es-ES" sz="1400" dirty="0">
                <a:solidFill>
                  <a:srgbClr val="1D2C4F"/>
                </a:solidFill>
                <a:latin typeface="Montserrat" panose="00000500000000000000" pitchFamily="2" charset="0"/>
                <a:cs typeface="Arial" panose="020B0604020202020204" pitchFamily="34" charset="0"/>
              </a:rPr>
              <a:t> tratado </a:t>
            </a:r>
            <a:r>
              <a:rPr lang="es-ES" sz="1400" dirty="0">
                <a:solidFill>
                  <a:srgbClr val="1D2C4F"/>
                </a:solidFill>
                <a:effectLst/>
                <a:latin typeface="Montserrat" panose="00000500000000000000" pitchFamily="2" charset="0"/>
                <a:cs typeface="Arial" panose="020B0604020202020204" pitchFamily="34" charset="0"/>
              </a:rPr>
              <a:t>con </a:t>
            </a:r>
            <a:r>
              <a:rPr lang="es-ES" sz="1400" b="1" dirty="0" err="1">
                <a:solidFill>
                  <a:srgbClr val="1D2C4F"/>
                </a:solidFill>
                <a:effectLst/>
                <a:latin typeface="Montserrat" panose="00000500000000000000" pitchFamily="2" charset="0"/>
                <a:cs typeface="Arial" panose="020B0604020202020204" pitchFamily="34" charset="0"/>
              </a:rPr>
              <a:t>nivolumab</a:t>
            </a:r>
            <a:r>
              <a:rPr lang="es-ES" sz="1400" dirty="0">
                <a:solidFill>
                  <a:srgbClr val="1D2C4F"/>
                </a:solidFill>
                <a:effectLst/>
                <a:latin typeface="Montserrat" panose="00000500000000000000" pitchFamily="2" charset="0"/>
                <a:cs typeface="Arial" panose="020B0604020202020204" pitchFamily="34" charset="0"/>
              </a:rPr>
              <a:t> (inhibidor de PD1) e </a:t>
            </a:r>
            <a:r>
              <a:rPr lang="es-ES" sz="1400" b="1" dirty="0">
                <a:solidFill>
                  <a:srgbClr val="1D2C4F"/>
                </a:solidFill>
                <a:effectLst/>
                <a:latin typeface="Montserrat" panose="00000500000000000000" pitchFamily="2" charset="0"/>
                <a:cs typeface="Arial" panose="020B0604020202020204" pitchFamily="34" charset="0"/>
              </a:rPr>
              <a:t>ipilimumab</a:t>
            </a:r>
            <a:r>
              <a:rPr lang="es-ES" sz="1400" dirty="0">
                <a:solidFill>
                  <a:srgbClr val="1D2C4F"/>
                </a:solidFill>
                <a:effectLst/>
                <a:latin typeface="Montserrat" panose="00000500000000000000" pitchFamily="2" charset="0"/>
                <a:cs typeface="Arial" panose="020B0604020202020204" pitchFamily="34" charset="0"/>
              </a:rPr>
              <a:t> (inhibidor de CTLA4) desde hacía 8 meses. </a:t>
            </a:r>
          </a:p>
          <a:p>
            <a:pPr marL="342900" indent="-342900">
              <a:spcAft>
                <a:spcPts val="700"/>
              </a:spcAft>
              <a:buClr>
                <a:schemeClr val="accent2">
                  <a:lumMod val="40000"/>
                  <a:lumOff val="60000"/>
                </a:schemeClr>
              </a:buClr>
              <a:buFont typeface="Arial" panose="020B0604020202020204" pitchFamily="34" charset="0"/>
              <a:buChar char="•"/>
            </a:pPr>
            <a:r>
              <a:rPr lang="es-ES" sz="1400" b="0" i="0" dirty="0">
                <a:solidFill>
                  <a:srgbClr val="1D2C4F"/>
                </a:solidFill>
                <a:effectLst/>
                <a:latin typeface="Montserrat" panose="00000500000000000000" pitchFamily="2" charset="0"/>
                <a:cs typeface="Arial" panose="020B0604020202020204" pitchFamily="34" charset="0"/>
              </a:rPr>
              <a:t>4 meses después del inicio de inmunoterapia: </a:t>
            </a:r>
            <a:r>
              <a:rPr lang="es-ES" sz="1400" b="1" i="0" dirty="0">
                <a:solidFill>
                  <a:srgbClr val="1D2C4F"/>
                </a:solidFill>
                <a:effectLst/>
                <a:latin typeface="Montserrat" panose="00000500000000000000" pitchFamily="2" charset="0"/>
                <a:cs typeface="Arial" panose="020B0604020202020204" pitchFamily="34" charset="0"/>
              </a:rPr>
              <a:t>Lesiones cutáneas pruriginosas afectando calidad de vida y sueño.</a:t>
            </a:r>
          </a:p>
          <a:p>
            <a:pPr marL="342900" indent="-342900">
              <a:spcAft>
                <a:spcPts val="700"/>
              </a:spcAft>
              <a:buClr>
                <a:schemeClr val="accent2">
                  <a:lumMod val="40000"/>
                  <a:lumOff val="60000"/>
                </a:schemeClr>
              </a:buClr>
              <a:buFont typeface="Arial" panose="020B0604020202020204" pitchFamily="34" charset="0"/>
              <a:buChar char="•"/>
            </a:pPr>
            <a:r>
              <a:rPr lang="es-ES" sz="1400" dirty="0" err="1">
                <a:solidFill>
                  <a:srgbClr val="1D2C4F"/>
                </a:solidFill>
                <a:latin typeface="Montserrat" panose="00000500000000000000" pitchFamily="2" charset="0"/>
                <a:cs typeface="Arial" panose="020B0604020202020204" pitchFamily="34" charset="0"/>
              </a:rPr>
              <a:t>N</a:t>
            </a:r>
            <a:r>
              <a:rPr lang="es-ES" sz="1400" dirty="0" err="1">
                <a:solidFill>
                  <a:srgbClr val="1D2C4F"/>
                </a:solidFill>
                <a:effectLst/>
                <a:latin typeface="Montserrat" panose="00000500000000000000" pitchFamily="2" charset="0"/>
                <a:cs typeface="Arial" panose="020B0604020202020204" pitchFamily="34" charset="0"/>
              </a:rPr>
              <a:t>ivolumab</a:t>
            </a:r>
            <a:r>
              <a:rPr lang="es-ES" sz="1400" dirty="0">
                <a:solidFill>
                  <a:srgbClr val="1D2C4F"/>
                </a:solidFill>
                <a:effectLst/>
                <a:latin typeface="Montserrat" panose="00000500000000000000" pitchFamily="2" charset="0"/>
                <a:cs typeface="Arial" panose="020B0604020202020204" pitchFamily="34" charset="0"/>
              </a:rPr>
              <a:t> reportado en múltiples artículos como </a:t>
            </a:r>
            <a:r>
              <a:rPr lang="es-ES" sz="1400" b="1" dirty="0">
                <a:solidFill>
                  <a:srgbClr val="1D2C4F"/>
                </a:solidFill>
                <a:effectLst/>
                <a:latin typeface="Montserrat" panose="00000500000000000000" pitchFamily="2" charset="0"/>
                <a:cs typeface="Arial" panose="020B0604020202020204" pitchFamily="34" charset="0"/>
              </a:rPr>
              <a:t>inductor de psoriasis </a:t>
            </a:r>
            <a:r>
              <a:rPr lang="es-ES" sz="1400" b="1" i="1" dirty="0">
                <a:solidFill>
                  <a:srgbClr val="1D2C4F"/>
                </a:solidFill>
                <a:effectLst/>
                <a:latin typeface="Montserrat" panose="00000500000000000000" pitchFamily="2" charset="0"/>
                <a:cs typeface="Arial" panose="020B0604020202020204" pitchFamily="34" charset="0"/>
              </a:rPr>
              <a:t>de </a:t>
            </a:r>
            <a:r>
              <a:rPr lang="es-ES" sz="1400" b="1" i="1" dirty="0" err="1">
                <a:solidFill>
                  <a:srgbClr val="1D2C4F"/>
                </a:solidFill>
                <a:effectLst/>
                <a:latin typeface="Montserrat" panose="00000500000000000000" pitchFamily="2" charset="0"/>
                <a:cs typeface="Arial" panose="020B0604020202020204" pitchFamily="34" charset="0"/>
              </a:rPr>
              <a:t>novo</a:t>
            </a:r>
            <a:r>
              <a:rPr lang="es-ES" sz="1400" b="1" i="1" dirty="0">
                <a:solidFill>
                  <a:srgbClr val="1D2C4F"/>
                </a:solidFill>
                <a:latin typeface="Montserrat" panose="00000500000000000000" pitchFamily="2" charset="0"/>
                <a:cs typeface="Arial" panose="020B0604020202020204" pitchFamily="34" charset="0"/>
              </a:rPr>
              <a:t> </a:t>
            </a:r>
            <a:r>
              <a:rPr lang="es-ES" sz="1400" dirty="0">
                <a:solidFill>
                  <a:srgbClr val="1D2C4F"/>
                </a:solidFill>
                <a:latin typeface="Montserrat" panose="00000500000000000000" pitchFamily="2" charset="0"/>
                <a:cs typeface="Arial" panose="020B0604020202020204" pitchFamily="34" charset="0"/>
              </a:rPr>
              <a:t>con posible implicación de </a:t>
            </a:r>
            <a:r>
              <a:rPr lang="es-ES" sz="1400" b="1" dirty="0">
                <a:solidFill>
                  <a:srgbClr val="1D2C4F"/>
                </a:solidFill>
                <a:latin typeface="Montserrat" panose="00000500000000000000" pitchFamily="2" charset="0"/>
                <a:cs typeface="Arial" panose="020B0604020202020204" pitchFamily="34" charset="0"/>
              </a:rPr>
              <a:t>ipilimumab.</a:t>
            </a:r>
          </a:p>
          <a:p>
            <a:pPr marL="342900" indent="-342900">
              <a:spcAft>
                <a:spcPts val="700"/>
              </a:spcAft>
              <a:buClr>
                <a:schemeClr val="accent2">
                  <a:lumMod val="40000"/>
                  <a:lumOff val="60000"/>
                </a:schemeClr>
              </a:buClr>
              <a:buFont typeface="Arial" panose="020B0604020202020204" pitchFamily="34" charset="0"/>
              <a:buChar char="•"/>
            </a:pPr>
            <a:r>
              <a:rPr lang="es-ES" sz="1400" dirty="0">
                <a:solidFill>
                  <a:srgbClr val="1D2C4F"/>
                </a:solidFill>
                <a:effectLst/>
                <a:latin typeface="Montserrat" panose="00000500000000000000" pitchFamily="2" charset="0"/>
                <a:cs typeface="Arial" panose="020B0604020202020204" pitchFamily="34" charset="0"/>
              </a:rPr>
              <a:t>Se sospecha la </a:t>
            </a:r>
            <a:r>
              <a:rPr lang="es-ES" sz="1400" b="1" dirty="0">
                <a:solidFill>
                  <a:srgbClr val="1D2C4F"/>
                </a:solidFill>
                <a:effectLst/>
                <a:latin typeface="Montserrat" panose="00000500000000000000" pitchFamily="2" charset="0"/>
                <a:cs typeface="Arial" panose="020B0604020202020204" pitchFamily="34" charset="0"/>
              </a:rPr>
              <a:t>inducción de la dermatosis inflamatoria por ambas terapias, actuando de modo sinérgico o no.</a:t>
            </a:r>
            <a:endParaRPr lang="es-ES" sz="1400" dirty="0">
              <a:solidFill>
                <a:srgbClr val="1D2C4F"/>
              </a:solidFill>
              <a:effectLst/>
              <a:latin typeface="Montserrat" panose="00000500000000000000" pitchFamily="2" charset="0"/>
              <a:cs typeface="Arial" panose="020B0604020202020204" pitchFamily="34" charset="0"/>
            </a:endParaRPr>
          </a:p>
          <a:p>
            <a:pPr marL="342900" indent="-342900">
              <a:spcAft>
                <a:spcPts val="700"/>
              </a:spcAft>
              <a:buClr>
                <a:schemeClr val="accent2">
                  <a:lumMod val="40000"/>
                  <a:lumOff val="60000"/>
                </a:schemeClr>
              </a:buClr>
              <a:buFont typeface="Arial" panose="020B0604020202020204" pitchFamily="34" charset="0"/>
              <a:buChar char="•"/>
            </a:pPr>
            <a:r>
              <a:rPr lang="es-ES" sz="1400" b="1" dirty="0">
                <a:solidFill>
                  <a:srgbClr val="1D2C4F"/>
                </a:solidFill>
                <a:latin typeface="Montserrat" panose="00000500000000000000" pitchFamily="2" charset="0"/>
                <a:cs typeface="Arial" panose="020B0604020202020204" pitchFamily="34" charset="0"/>
              </a:rPr>
              <a:t>Tratamiento previo: </a:t>
            </a:r>
          </a:p>
          <a:p>
            <a:pPr marL="368300">
              <a:spcAft>
                <a:spcPts val="700"/>
              </a:spcAft>
              <a:buClr>
                <a:schemeClr val="accent2">
                  <a:lumMod val="40000"/>
                  <a:lumOff val="60000"/>
                </a:schemeClr>
              </a:buClr>
            </a:pPr>
            <a:r>
              <a:rPr lang="es-ES" sz="1400" dirty="0" err="1">
                <a:solidFill>
                  <a:srgbClr val="1D2C4F"/>
                </a:solidFill>
                <a:latin typeface="Montserrat" panose="00000500000000000000" pitchFamily="2" charset="0"/>
                <a:cs typeface="Arial" panose="020B0604020202020204" pitchFamily="34" charset="0"/>
              </a:rPr>
              <a:t>C</a:t>
            </a:r>
            <a:r>
              <a:rPr lang="es-ES" sz="1400" dirty="0" err="1">
                <a:solidFill>
                  <a:srgbClr val="1D2C4F"/>
                </a:solidFill>
                <a:effectLst/>
                <a:latin typeface="Montserrat" panose="00000500000000000000" pitchFamily="2" charset="0"/>
                <a:cs typeface="Arial" panose="020B0604020202020204" pitchFamily="34" charset="0"/>
              </a:rPr>
              <a:t>alcipotriol</a:t>
            </a:r>
            <a:r>
              <a:rPr lang="es-ES" sz="1400" dirty="0">
                <a:solidFill>
                  <a:srgbClr val="1D2C4F"/>
                </a:solidFill>
                <a:effectLst/>
                <a:latin typeface="Montserrat" panose="00000500000000000000" pitchFamily="2" charset="0"/>
                <a:cs typeface="Arial" panose="020B0604020202020204" pitchFamily="34" charset="0"/>
              </a:rPr>
              <a:t> 0,05 % pomada +  Propionato de </a:t>
            </a:r>
            <a:r>
              <a:rPr lang="es-ES" sz="1400" dirty="0" err="1">
                <a:solidFill>
                  <a:srgbClr val="1D2C4F"/>
                </a:solidFill>
                <a:effectLst/>
                <a:latin typeface="Montserrat" panose="00000500000000000000" pitchFamily="2" charset="0"/>
                <a:cs typeface="Arial" panose="020B0604020202020204" pitchFamily="34" charset="0"/>
              </a:rPr>
              <a:t>clobetasol</a:t>
            </a:r>
            <a:r>
              <a:rPr lang="es-ES" sz="1400" dirty="0">
                <a:solidFill>
                  <a:srgbClr val="1D2C4F"/>
                </a:solidFill>
                <a:effectLst/>
                <a:latin typeface="Montserrat" panose="00000500000000000000" pitchFamily="2" charset="0"/>
                <a:cs typeface="Arial" panose="020B0604020202020204" pitchFamily="34" charset="0"/>
              </a:rPr>
              <a:t> 0,05 % en crema, una vez al día </a:t>
            </a:r>
            <a:r>
              <a:rPr lang="es-ES" sz="1400" dirty="0">
                <a:solidFill>
                  <a:srgbClr val="1D2C4F"/>
                </a:solidFill>
                <a:effectLst/>
                <a:latin typeface="Montserrat" panose="00000500000000000000" pitchFamily="2" charset="0"/>
                <a:cs typeface="Arial" panose="020B0604020202020204" pitchFamily="34" charset="0"/>
                <a:sym typeface="Wingdings" pitchFamily="2" charset="2"/>
              </a:rPr>
              <a:t> </a:t>
            </a:r>
            <a:r>
              <a:rPr lang="es-ES" sz="1400" b="1" dirty="0">
                <a:solidFill>
                  <a:srgbClr val="1D2C4F"/>
                </a:solidFill>
                <a:effectLst/>
                <a:latin typeface="Montserrat" panose="00000500000000000000" pitchFamily="2" charset="0"/>
                <a:cs typeface="Arial" panose="020B0604020202020204" pitchFamily="34" charset="0"/>
                <a:sym typeface="Wingdings" pitchFamily="2" charset="2"/>
              </a:rPr>
              <a:t>Sin mejoría.</a:t>
            </a:r>
            <a:endParaRPr lang="es-ES" sz="1400" b="1" dirty="0">
              <a:solidFill>
                <a:srgbClr val="1D2C4F"/>
              </a:solidFill>
              <a:effectLst/>
              <a:latin typeface="Montserrat" panose="00000500000000000000" pitchFamily="2" charset="0"/>
              <a:cs typeface="Arial" panose="020B0604020202020204" pitchFamily="34" charset="0"/>
            </a:endParaRPr>
          </a:p>
          <a:p>
            <a:pPr>
              <a:spcBef>
                <a:spcPts val="0"/>
              </a:spcBef>
              <a:spcAft>
                <a:spcPts val="600"/>
              </a:spcAft>
            </a:pPr>
            <a:endParaRPr lang="es-ES" dirty="0">
              <a:solidFill>
                <a:srgbClr val="002060"/>
              </a:solidFill>
              <a:latin typeface="Montserrat" panose="00000500000000000000" pitchFamily="2" charset="0"/>
              <a:cs typeface="Arial" panose="020B0604020202020204" pitchFamily="34" charset="0"/>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Light"/>
              <a:ea typeface="Montserrat Light"/>
              <a:cs typeface="Montserrat Light"/>
              <a:sym typeface="Montserrat Light"/>
            </a:endParaRPr>
          </a:p>
        </p:txBody>
      </p:sp>
      <p:pic>
        <p:nvPicPr>
          <p:cNvPr id="253" name="Google Shape;253;p15">
            <a:extLst>
              <a:ext uri="{FF2B5EF4-FFF2-40B4-BE49-F238E27FC236}">
                <a16:creationId xmlns:a16="http://schemas.microsoft.com/office/drawing/2014/main" id="{0D1E451A-4C15-E9E7-F340-88D250A40D60}"/>
              </a:ext>
            </a:extLst>
          </p:cNvPr>
          <p:cNvPicPr preferRelativeResize="0"/>
          <p:nvPr/>
        </p:nvPicPr>
        <p:blipFill rotWithShape="1">
          <a:blip r:embed="rId3">
            <a:alphaModFix amt="35000"/>
          </a:blip>
          <a:srcRect/>
          <a:stretch/>
        </p:blipFill>
        <p:spPr>
          <a:xfrm>
            <a:off x="10855174" y="950854"/>
            <a:ext cx="895161" cy="1115451"/>
          </a:xfrm>
          <a:prstGeom prst="rect">
            <a:avLst/>
          </a:prstGeom>
          <a:noFill/>
          <a:ln>
            <a:noFill/>
          </a:ln>
        </p:spPr>
      </p:pic>
      <p:grpSp>
        <p:nvGrpSpPr>
          <p:cNvPr id="2" name="Grupo 1">
            <a:extLst>
              <a:ext uri="{FF2B5EF4-FFF2-40B4-BE49-F238E27FC236}">
                <a16:creationId xmlns:a16="http://schemas.microsoft.com/office/drawing/2014/main" id="{4D3F287D-3EB1-6B2A-0073-ADBDAE0A6632}"/>
              </a:ext>
            </a:extLst>
          </p:cNvPr>
          <p:cNvGrpSpPr/>
          <p:nvPr/>
        </p:nvGrpSpPr>
        <p:grpSpPr>
          <a:xfrm>
            <a:off x="984709" y="1342188"/>
            <a:ext cx="694434" cy="684062"/>
            <a:chOff x="202560" y="1353218"/>
            <a:chExt cx="1030567" cy="1022921"/>
          </a:xfrm>
        </p:grpSpPr>
        <p:grpSp>
          <p:nvGrpSpPr>
            <p:cNvPr id="3" name="Grupo 2">
              <a:extLst>
                <a:ext uri="{FF2B5EF4-FFF2-40B4-BE49-F238E27FC236}">
                  <a16:creationId xmlns:a16="http://schemas.microsoft.com/office/drawing/2014/main" id="{C12BBBD7-15E7-5715-4F64-31B11B043724}"/>
                </a:ext>
              </a:extLst>
            </p:cNvPr>
            <p:cNvGrpSpPr/>
            <p:nvPr/>
          </p:nvGrpSpPr>
          <p:grpSpPr>
            <a:xfrm>
              <a:off x="202560" y="1353218"/>
              <a:ext cx="1030567" cy="1022921"/>
              <a:chOff x="-54403" y="1241207"/>
              <a:chExt cx="1030567" cy="1022921"/>
            </a:xfrm>
          </p:grpSpPr>
          <p:sp>
            <p:nvSpPr>
              <p:cNvPr id="5" name="Freeform: Shape 63">
                <a:extLst>
                  <a:ext uri="{FF2B5EF4-FFF2-40B4-BE49-F238E27FC236}">
                    <a16:creationId xmlns:a16="http://schemas.microsoft.com/office/drawing/2014/main" id="{8960A085-0D2E-9009-1D45-F0AE2C169F0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A414752D-4958-A89E-EB42-CBDF8EFC7AD6}"/>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áfico 3" descr="Usuario contorno">
              <a:extLst>
                <a:ext uri="{FF2B5EF4-FFF2-40B4-BE49-F238E27FC236}">
                  <a16:creationId xmlns:a16="http://schemas.microsoft.com/office/drawing/2014/main" id="{07429205-139F-D0C6-F989-167D84CEB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091" y="1602035"/>
              <a:ext cx="482830" cy="482830"/>
            </a:xfrm>
            <a:prstGeom prst="rect">
              <a:avLst/>
            </a:prstGeom>
          </p:spPr>
        </p:pic>
      </p:grpSp>
    </p:spTree>
    <p:extLst>
      <p:ext uri="{BB962C8B-B14F-4D97-AF65-F5344CB8AC3E}">
        <p14:creationId xmlns:p14="http://schemas.microsoft.com/office/powerpoint/2010/main" val="1409370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65E45F93-0CB3-2AA6-FC0C-140C90178BB1}"/>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180497E2-D681-BBD2-0273-CF13EE78E1B6}"/>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2: Paciente Oncológico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4E8E770C-E6F0-FDFE-EA82-A7E47D754346}"/>
              </a:ext>
            </a:extLst>
          </p:cNvPr>
          <p:cNvSpPr txBox="1"/>
          <p:nvPr/>
        </p:nvSpPr>
        <p:spPr>
          <a:xfrm>
            <a:off x="1852473" y="1674309"/>
            <a:ext cx="4243527" cy="36625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Exploración</a:t>
            </a:r>
          </a:p>
          <a:p>
            <a:pPr>
              <a:buClr>
                <a:srgbClr val="009193"/>
              </a:buClr>
              <a:buSzPts val="1400"/>
            </a:pPr>
            <a:r>
              <a:rPr lang="es-ES" dirty="0">
                <a:solidFill>
                  <a:schemeClr val="accent1">
                    <a:lumMod val="50000"/>
                  </a:schemeClr>
                </a:solidFill>
                <a:latin typeface="Montserrat" panose="00000500000000000000" pitchFamily="2" charset="0"/>
                <a:cs typeface="Arial" panose="020B0604020202020204" pitchFamily="34" charset="0"/>
              </a:rPr>
              <a:t>Placa </a:t>
            </a:r>
            <a:r>
              <a:rPr lang="es-ES" dirty="0" err="1">
                <a:solidFill>
                  <a:schemeClr val="accent1">
                    <a:lumMod val="50000"/>
                  </a:schemeClr>
                </a:solidFill>
                <a:latin typeface="Montserrat" panose="00000500000000000000" pitchFamily="2" charset="0"/>
                <a:cs typeface="Arial" panose="020B0604020202020204" pitchFamily="34" charset="0"/>
              </a:rPr>
              <a:t>eritematoescamosa</a:t>
            </a:r>
            <a:r>
              <a:rPr lang="es-ES" dirty="0">
                <a:solidFill>
                  <a:schemeClr val="accent1">
                    <a:lumMod val="50000"/>
                  </a:schemeClr>
                </a:solidFill>
                <a:latin typeface="Montserrat" panose="00000500000000000000" pitchFamily="2" charset="0"/>
                <a:cs typeface="Arial" panose="020B0604020202020204" pitchFamily="34" charset="0"/>
              </a:rPr>
              <a:t> en tronco posterior </a:t>
            </a:r>
            <a:r>
              <a:rPr lang="es-ES" dirty="0" err="1">
                <a:solidFill>
                  <a:schemeClr val="accent1">
                    <a:lumMod val="50000"/>
                  </a:schemeClr>
                </a:solidFill>
                <a:latin typeface="Montserrat" panose="00000500000000000000" pitchFamily="2" charset="0"/>
                <a:cs typeface="Arial" panose="020B0604020202020204" pitchFamily="34" charset="0"/>
              </a:rPr>
              <a:t>psoriasiforme</a:t>
            </a:r>
            <a:r>
              <a:rPr lang="es-ES" dirty="0">
                <a:solidFill>
                  <a:schemeClr val="accent1">
                    <a:lumMod val="50000"/>
                  </a:schemeClr>
                </a:solidFill>
                <a:latin typeface="Montserrat" panose="00000500000000000000" pitchFamily="2" charset="0"/>
                <a:cs typeface="Arial" panose="020B0604020202020204" pitchFamily="34" charset="0"/>
              </a:rPr>
              <a:t>. BSA: 4 %, PASI: 4, PGA: 2.</a:t>
            </a:r>
            <a:endParaRPr lang="es-ES_tradnl" sz="2400" dirty="0">
              <a:solidFill>
                <a:srgbClr val="002060"/>
              </a:solidFill>
              <a:latin typeface="Montserrat" panose="00000500000000000000" pitchFamily="2" charset="0"/>
              <a:cs typeface="Arial" panose="020B0604020202020204" pitchFamily="34" charset="0"/>
              <a:sym typeface="Montserrat"/>
            </a:endParaRPr>
          </a:p>
          <a:p>
            <a:pPr marL="0" marR="0" lvl="0" indent="0" algn="l" rtl="0">
              <a:lnSpc>
                <a:spcPct val="100000"/>
              </a:lnSpc>
              <a:spcBef>
                <a:spcPts val="0"/>
              </a:spcBef>
              <a:spcAft>
                <a:spcPts val="0"/>
              </a:spcAft>
              <a:buClr>
                <a:srgbClr val="009193"/>
              </a:buClr>
              <a:buSzPts val="1400"/>
              <a:buFont typeface="Montserrat"/>
              <a:buNone/>
            </a:pPr>
            <a:endParaRPr lang="es-ES_tradnl" sz="2400" dirty="0">
              <a:solidFill>
                <a:srgbClr val="002060"/>
              </a:solidFill>
              <a:latin typeface="Montserrat" panose="00000500000000000000" pitchFamily="2" charset="0"/>
              <a:cs typeface="Arial" panose="020B0604020202020204" pitchFamily="34" charset="0"/>
              <a:sym typeface="Montserrat"/>
            </a:endParaRPr>
          </a:p>
          <a:p>
            <a:pPr marL="0" marR="0" lvl="0" indent="0" algn="l" rtl="0">
              <a:lnSpc>
                <a:spcPct val="100000"/>
              </a:lnSpc>
              <a:spcBef>
                <a:spcPts val="0"/>
              </a:spcBef>
              <a:spcAft>
                <a:spcPts val="0"/>
              </a:spcAft>
              <a:buClr>
                <a:srgbClr val="009193"/>
              </a:buClr>
              <a:buSzPts val="1400"/>
              <a:buFont typeface="Montserrat"/>
              <a:buNone/>
            </a:pPr>
            <a:r>
              <a:rPr lang="es-ES_tradnl" sz="2400" dirty="0">
                <a:solidFill>
                  <a:srgbClr val="002060"/>
                </a:solidFill>
                <a:latin typeface="Montserrat" panose="00000500000000000000" pitchFamily="2" charset="0"/>
                <a:cs typeface="Arial" panose="020B0604020202020204" pitchFamily="34" charset="0"/>
                <a:sym typeface="Montserrat"/>
              </a:rPr>
              <a:t>Diagnóstico</a:t>
            </a:r>
          </a:p>
          <a:p>
            <a:pPr>
              <a:buClr>
                <a:srgbClr val="009193"/>
              </a:buClr>
              <a:buSzPts val="1400"/>
            </a:pPr>
            <a:r>
              <a:rPr lang="es-ES" b="1" dirty="0">
                <a:solidFill>
                  <a:schemeClr val="accent1">
                    <a:lumMod val="50000"/>
                  </a:schemeClr>
                </a:solidFill>
                <a:effectLst/>
                <a:latin typeface="Montserrat" panose="00000500000000000000" pitchFamily="2" charset="0"/>
                <a:cs typeface="Arial" panose="020B0604020202020204" pitchFamily="34" charset="0"/>
              </a:rPr>
              <a:t>Psoriasis inducida por inmunoterapia </a:t>
            </a:r>
            <a:r>
              <a:rPr lang="es-ES" dirty="0">
                <a:solidFill>
                  <a:schemeClr val="accent1">
                    <a:lumMod val="50000"/>
                  </a:schemeClr>
                </a:solidFill>
                <a:latin typeface="Montserrat" panose="00000500000000000000" pitchFamily="2" charset="0"/>
                <a:cs typeface="Arial" panose="020B0604020202020204" pitchFamily="34" charset="0"/>
              </a:rPr>
              <a:t>(inhibidor de PD1 y/o inhibidor del CTLA4).</a:t>
            </a:r>
          </a:p>
          <a:p>
            <a:pPr marL="0" marR="0" lvl="0" indent="0" algn="l" rtl="0">
              <a:lnSpc>
                <a:spcPct val="100000"/>
              </a:lnSpc>
              <a:spcBef>
                <a:spcPts val="0"/>
              </a:spcBef>
              <a:spcAft>
                <a:spcPts val="0"/>
              </a:spcAft>
              <a:buClr>
                <a:srgbClr val="009193"/>
              </a:buClr>
              <a:buSzPts val="1400"/>
              <a:buFont typeface="Montserrat"/>
              <a:buNone/>
            </a:pPr>
            <a:endParaRPr lang="es-ES_tradnl" sz="2400" dirty="0">
              <a:solidFill>
                <a:srgbClr val="002060"/>
              </a:solidFill>
              <a:latin typeface="Montserrat" panose="00000500000000000000" pitchFamily="2" charset="0"/>
              <a:cs typeface="Arial" panose="020B0604020202020204" pitchFamily="34" charset="0"/>
              <a:sym typeface="Montserrat"/>
            </a:endParaRPr>
          </a:p>
          <a:p>
            <a:pPr marL="0" marR="0" lvl="0" indent="0" algn="l" rtl="0">
              <a:lnSpc>
                <a:spcPct val="100000"/>
              </a:lnSpc>
              <a:spcBef>
                <a:spcPts val="0"/>
              </a:spcBef>
              <a:spcAft>
                <a:spcPts val="0"/>
              </a:spcAft>
              <a:buClr>
                <a:srgbClr val="009193"/>
              </a:buClr>
              <a:buSzPts val="1400"/>
              <a:buFont typeface="Montserrat"/>
              <a:buNone/>
            </a:pPr>
            <a:r>
              <a:rPr lang="es-ES_tradnl" sz="2400" dirty="0">
                <a:solidFill>
                  <a:srgbClr val="002060"/>
                </a:solidFill>
                <a:latin typeface="Montserrat" panose="00000500000000000000" pitchFamily="2" charset="0"/>
                <a:cs typeface="Arial" panose="020B0604020202020204" pitchFamily="34" charset="0"/>
                <a:sym typeface="Montserrat"/>
              </a:rPr>
              <a:t>Tratamiento</a:t>
            </a:r>
          </a:p>
          <a:p>
            <a:r>
              <a:rPr lang="es-ES" sz="1400" dirty="0">
                <a:solidFill>
                  <a:schemeClr val="accent1">
                    <a:lumMod val="50000"/>
                  </a:schemeClr>
                </a:solidFill>
                <a:effectLst/>
                <a:latin typeface="Montserrat" panose="00000500000000000000" pitchFamily="2" charset="0"/>
                <a:cs typeface="Arial" panose="020B0604020202020204" pitchFamily="34" charset="0"/>
              </a:rPr>
              <a:t>CAL/BDP crema 50 microgramos/g + 0,5 mg/g una aplicación al día durante 4 semanas.</a:t>
            </a:r>
          </a:p>
          <a:p>
            <a:pPr marL="457200" marR="0" lvl="1" indent="0" algn="just" rtl="0">
              <a:lnSpc>
                <a:spcPct val="100000"/>
              </a:lnSpc>
              <a:spcBef>
                <a:spcPts val="0"/>
              </a:spcBef>
              <a:spcAft>
                <a:spcPts val="0"/>
              </a:spcAft>
              <a:buClr>
                <a:schemeClr val="dk1"/>
              </a:buClr>
              <a:buSzPts val="1400"/>
              <a:buFont typeface="Calibri"/>
              <a:buNone/>
            </a:pPr>
            <a:endParaRPr lang="es-ES" sz="1400" b="0" i="0" u="none" strike="noStrike" cap="none" dirty="0">
              <a:solidFill>
                <a:srgbClr val="000000"/>
              </a:solidFill>
              <a:latin typeface="Montserrat Light"/>
              <a:ea typeface="Montserrat Light"/>
              <a:cs typeface="Montserrat Light"/>
              <a:sym typeface="Montserrat Light"/>
            </a:endParaRPr>
          </a:p>
        </p:txBody>
      </p:sp>
      <p:grpSp>
        <p:nvGrpSpPr>
          <p:cNvPr id="7" name="Grupo 6">
            <a:extLst>
              <a:ext uri="{FF2B5EF4-FFF2-40B4-BE49-F238E27FC236}">
                <a16:creationId xmlns:a16="http://schemas.microsoft.com/office/drawing/2014/main" id="{72C7A5B2-237D-DB2D-B94D-B3E61D7ED1BA}"/>
              </a:ext>
            </a:extLst>
          </p:cNvPr>
          <p:cNvGrpSpPr/>
          <p:nvPr/>
        </p:nvGrpSpPr>
        <p:grpSpPr>
          <a:xfrm>
            <a:off x="1111160" y="4048349"/>
            <a:ext cx="650620" cy="653062"/>
            <a:chOff x="-54403" y="1241207"/>
            <a:chExt cx="1030567" cy="1022921"/>
          </a:xfrm>
        </p:grpSpPr>
        <p:sp>
          <p:nvSpPr>
            <p:cNvPr id="8" name="Freeform: Shape 63">
              <a:extLst>
                <a:ext uri="{FF2B5EF4-FFF2-40B4-BE49-F238E27FC236}">
                  <a16:creationId xmlns:a16="http://schemas.microsoft.com/office/drawing/2014/main" id="{02A60B0C-89D0-EC93-48FF-AB53E35C974A}"/>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63">
              <a:extLst>
                <a:ext uri="{FF2B5EF4-FFF2-40B4-BE49-F238E27FC236}">
                  <a16:creationId xmlns:a16="http://schemas.microsoft.com/office/drawing/2014/main" id="{41911AF4-51F0-3E8B-3DD1-28C33ACFC2B0}"/>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upo 9">
            <a:extLst>
              <a:ext uri="{FF2B5EF4-FFF2-40B4-BE49-F238E27FC236}">
                <a16:creationId xmlns:a16="http://schemas.microsoft.com/office/drawing/2014/main" id="{BD33E572-5398-962D-7D97-586DB9E46236}"/>
              </a:ext>
            </a:extLst>
          </p:cNvPr>
          <p:cNvGrpSpPr/>
          <p:nvPr/>
        </p:nvGrpSpPr>
        <p:grpSpPr>
          <a:xfrm>
            <a:off x="1108752" y="2836108"/>
            <a:ext cx="591070" cy="607642"/>
            <a:chOff x="-54403" y="1241207"/>
            <a:chExt cx="1030567" cy="1022921"/>
          </a:xfrm>
        </p:grpSpPr>
        <p:sp>
          <p:nvSpPr>
            <p:cNvPr id="11" name="Freeform: Shape 63">
              <a:extLst>
                <a:ext uri="{FF2B5EF4-FFF2-40B4-BE49-F238E27FC236}">
                  <a16:creationId xmlns:a16="http://schemas.microsoft.com/office/drawing/2014/main" id="{94B4A4CE-7DBD-8310-6E62-8C1D02E93DC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63">
              <a:extLst>
                <a:ext uri="{FF2B5EF4-FFF2-40B4-BE49-F238E27FC236}">
                  <a16:creationId xmlns:a16="http://schemas.microsoft.com/office/drawing/2014/main" id="{CC903B01-4CE6-E928-9C87-5884E464BA33}"/>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upo 12">
            <a:extLst>
              <a:ext uri="{FF2B5EF4-FFF2-40B4-BE49-F238E27FC236}">
                <a16:creationId xmlns:a16="http://schemas.microsoft.com/office/drawing/2014/main" id="{E5DCFB96-6E20-AA70-8843-DD46075847A1}"/>
              </a:ext>
            </a:extLst>
          </p:cNvPr>
          <p:cNvGrpSpPr/>
          <p:nvPr/>
        </p:nvGrpSpPr>
        <p:grpSpPr>
          <a:xfrm>
            <a:off x="1113633" y="1649088"/>
            <a:ext cx="591070" cy="607642"/>
            <a:chOff x="-54403" y="1241207"/>
            <a:chExt cx="1030567" cy="1022921"/>
          </a:xfrm>
        </p:grpSpPr>
        <p:sp>
          <p:nvSpPr>
            <p:cNvPr id="14" name="Freeform: Shape 63">
              <a:extLst>
                <a:ext uri="{FF2B5EF4-FFF2-40B4-BE49-F238E27FC236}">
                  <a16:creationId xmlns:a16="http://schemas.microsoft.com/office/drawing/2014/main" id="{E2CA0D63-9A3D-C50C-DF7A-B745D3AFE9C5}"/>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63">
              <a:extLst>
                <a:ext uri="{FF2B5EF4-FFF2-40B4-BE49-F238E27FC236}">
                  <a16:creationId xmlns:a16="http://schemas.microsoft.com/office/drawing/2014/main" id="{E2869533-B8D2-7696-FFE3-07CAD47437B9}"/>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áfico 15" descr="Lupa contorno">
            <a:extLst>
              <a:ext uri="{FF2B5EF4-FFF2-40B4-BE49-F238E27FC236}">
                <a16:creationId xmlns:a16="http://schemas.microsoft.com/office/drawing/2014/main" id="{437FA29D-B7F0-F7DF-421B-E82E2EF64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220" y="1817115"/>
            <a:ext cx="271589" cy="271589"/>
          </a:xfrm>
          <a:prstGeom prst="rect">
            <a:avLst/>
          </a:prstGeom>
        </p:spPr>
      </p:pic>
      <p:pic>
        <p:nvPicPr>
          <p:cNvPr id="17" name="Gráfico 16" descr="Marca de insignia1 contorno">
            <a:extLst>
              <a:ext uri="{FF2B5EF4-FFF2-40B4-BE49-F238E27FC236}">
                <a16:creationId xmlns:a16="http://schemas.microsoft.com/office/drawing/2014/main" id="{ECCCDC53-3DAF-B2E3-01E9-0B3BFD04F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0494" y="2996892"/>
            <a:ext cx="312546" cy="312546"/>
          </a:xfrm>
          <a:prstGeom prst="rect">
            <a:avLst/>
          </a:prstGeom>
        </p:spPr>
      </p:pic>
      <p:pic>
        <p:nvPicPr>
          <p:cNvPr id="18" name="Gráfico 17" descr="Gesto de doble toque contorno">
            <a:extLst>
              <a:ext uri="{FF2B5EF4-FFF2-40B4-BE49-F238E27FC236}">
                <a16:creationId xmlns:a16="http://schemas.microsoft.com/office/drawing/2014/main" id="{0EFF9879-533F-4183-219B-437E9BC19A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7905" y="4180606"/>
            <a:ext cx="388761" cy="388761"/>
          </a:xfrm>
          <a:prstGeom prst="rect">
            <a:avLst/>
          </a:prstGeom>
        </p:spPr>
      </p:pic>
      <p:pic>
        <p:nvPicPr>
          <p:cNvPr id="19" name="Imagen 18">
            <a:extLst>
              <a:ext uri="{FF2B5EF4-FFF2-40B4-BE49-F238E27FC236}">
                <a16:creationId xmlns:a16="http://schemas.microsoft.com/office/drawing/2014/main" id="{9429AFF0-E067-7F1E-8A7B-EC8690F21505}"/>
              </a:ext>
            </a:extLst>
          </p:cNvPr>
          <p:cNvPicPr>
            <a:picLocks noChangeAspect="1"/>
          </p:cNvPicPr>
          <p:nvPr/>
        </p:nvPicPr>
        <p:blipFill rotWithShape="1">
          <a:blip r:embed="rId9"/>
          <a:srcRect l="3501" t="3316" r="2751" b="3316"/>
          <a:stretch/>
        </p:blipFill>
        <p:spPr>
          <a:xfrm>
            <a:off x="6533504" y="1404696"/>
            <a:ext cx="5216433" cy="4198714"/>
          </a:xfrm>
          <a:prstGeom prst="rect">
            <a:avLst/>
          </a:prstGeom>
        </p:spPr>
      </p:pic>
      <p:sp>
        <p:nvSpPr>
          <p:cNvPr id="20" name="CuadroTexto 19">
            <a:extLst>
              <a:ext uri="{FF2B5EF4-FFF2-40B4-BE49-F238E27FC236}">
                <a16:creationId xmlns:a16="http://schemas.microsoft.com/office/drawing/2014/main" id="{3ED6A030-0840-2D9A-1F74-E2B13CFDEB9D}"/>
              </a:ext>
            </a:extLst>
          </p:cNvPr>
          <p:cNvSpPr txBox="1"/>
          <p:nvPr/>
        </p:nvSpPr>
        <p:spPr>
          <a:xfrm>
            <a:off x="6612050" y="5716121"/>
            <a:ext cx="5011805" cy="246221"/>
          </a:xfrm>
          <a:prstGeom prst="rect">
            <a:avLst/>
          </a:prstGeom>
          <a:noFill/>
        </p:spPr>
        <p:txBody>
          <a:bodyPr wrap="square">
            <a:spAutoFit/>
          </a:bodyPr>
          <a:lstStyle/>
          <a:p>
            <a:r>
              <a:rPr lang="es-ES" sz="1000" dirty="0">
                <a:solidFill>
                  <a:srgbClr val="1D2C4F"/>
                </a:solidFill>
              </a:rPr>
              <a:t>Lesiones cutáneas que aparecen a los 4 meses de iniciar la inmunoterapia</a:t>
            </a:r>
          </a:p>
        </p:txBody>
      </p:sp>
      <p:sp>
        <p:nvSpPr>
          <p:cNvPr id="2" name="Marcador de contenido 15">
            <a:extLst>
              <a:ext uri="{FF2B5EF4-FFF2-40B4-BE49-F238E27FC236}">
                <a16:creationId xmlns:a16="http://schemas.microsoft.com/office/drawing/2014/main" id="{DD9C741E-0AE1-2624-7BB5-7C15A8922E53}"/>
              </a:ext>
            </a:extLst>
          </p:cNvPr>
          <p:cNvSpPr txBox="1">
            <a:spLocks/>
          </p:cNvSpPr>
          <p:nvPr/>
        </p:nvSpPr>
        <p:spPr>
          <a:xfrm>
            <a:off x="1682738" y="6057803"/>
            <a:ext cx="10509262" cy="53667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800" b="1" noProof="1"/>
              <a:t>BSA: </a:t>
            </a:r>
            <a:r>
              <a:rPr lang="es-ES" sz="800" noProof="1"/>
              <a:t>á</a:t>
            </a:r>
            <a:r>
              <a:rPr lang="es-ES" sz="800"/>
              <a:t>rea de superficie corporal, </a:t>
            </a:r>
            <a:r>
              <a:rPr lang="es-ES" sz="800" b="1"/>
              <a:t>PASI: </a:t>
            </a:r>
            <a:r>
              <a:rPr lang="es-ES" sz="800"/>
              <a:t>índice de área y severidad de psoriasis, </a:t>
            </a:r>
            <a:r>
              <a:rPr lang="es-ES" sz="800" b="1"/>
              <a:t>PGA: </a:t>
            </a:r>
            <a:r>
              <a:rPr lang="es-ES" sz="800"/>
              <a:t>evaluación global del médico, </a:t>
            </a:r>
            <a:r>
              <a:rPr lang="it-IT" sz="800" b="1" noProof="1"/>
              <a:t>CAL: </a:t>
            </a:r>
            <a:r>
              <a:rPr lang="it-IT" sz="800" noProof="1"/>
              <a:t>calcipotriol, </a:t>
            </a:r>
            <a:r>
              <a:rPr lang="it-IT" sz="800" b="1" noProof="1"/>
              <a:t>BDP: </a:t>
            </a:r>
            <a:r>
              <a:rPr lang="it-IT" sz="800" noProof="1"/>
              <a:t>dipropionato de betametasona.</a:t>
            </a:r>
          </a:p>
        </p:txBody>
      </p:sp>
    </p:spTree>
    <p:extLst>
      <p:ext uri="{BB962C8B-B14F-4D97-AF65-F5344CB8AC3E}">
        <p14:creationId xmlns:p14="http://schemas.microsoft.com/office/powerpoint/2010/main" val="1415145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75AF6445-C745-D4D6-B960-999A95792D5E}"/>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6F7C6544-D68A-8151-741F-4682F2A65A38}"/>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2: Paciente Oncológico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6326EEE3-CBC2-1EA0-A1E8-CCC66C87ECB0}"/>
              </a:ext>
            </a:extLst>
          </p:cNvPr>
          <p:cNvSpPr txBox="1"/>
          <p:nvPr/>
        </p:nvSpPr>
        <p:spPr>
          <a:xfrm>
            <a:off x="1764252" y="1404242"/>
            <a:ext cx="9538503" cy="9694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Evolución</a:t>
            </a:r>
            <a:endParaRPr lang="es-ES_tradnl" sz="2400" dirty="0">
              <a:solidFill>
                <a:srgbClr val="002060"/>
              </a:solidFill>
              <a:ea typeface="Montserrat"/>
            </a:endParaRPr>
          </a:p>
          <a:p>
            <a:pPr>
              <a:spcBef>
                <a:spcPts val="0"/>
              </a:spcBef>
              <a:spcAft>
                <a:spcPts val="600"/>
              </a:spcAft>
            </a:pPr>
            <a:endParaRPr lang="es-ES" dirty="0">
              <a:solidFill>
                <a:srgbClr val="002060"/>
              </a:solidFill>
              <a:latin typeface="Montserrat" panose="00000500000000000000" pitchFamily="2" charset="0"/>
              <a:cs typeface="Arial" panose="020B0604020202020204" pitchFamily="34" charset="0"/>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Light"/>
              <a:ea typeface="Montserrat Light"/>
              <a:cs typeface="Montserrat Light"/>
              <a:sym typeface="Montserrat Light"/>
            </a:endParaRPr>
          </a:p>
        </p:txBody>
      </p:sp>
      <p:grpSp>
        <p:nvGrpSpPr>
          <p:cNvPr id="3" name="Grupo 2">
            <a:extLst>
              <a:ext uri="{FF2B5EF4-FFF2-40B4-BE49-F238E27FC236}">
                <a16:creationId xmlns:a16="http://schemas.microsoft.com/office/drawing/2014/main" id="{6BAB1969-E9FE-DD9E-3CB3-6B7930A606DA}"/>
              </a:ext>
            </a:extLst>
          </p:cNvPr>
          <p:cNvGrpSpPr/>
          <p:nvPr/>
        </p:nvGrpSpPr>
        <p:grpSpPr>
          <a:xfrm>
            <a:off x="984709" y="1342188"/>
            <a:ext cx="694434" cy="684061"/>
            <a:chOff x="-54403" y="1241208"/>
            <a:chExt cx="1030567" cy="1022920"/>
          </a:xfrm>
        </p:grpSpPr>
        <p:sp>
          <p:nvSpPr>
            <p:cNvPr id="5" name="Freeform: Shape 63">
              <a:extLst>
                <a:ext uri="{FF2B5EF4-FFF2-40B4-BE49-F238E27FC236}">
                  <a16:creationId xmlns:a16="http://schemas.microsoft.com/office/drawing/2014/main" id="{CEE8F114-0844-F695-92F3-1D2F61A48B58}"/>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C5F47336-49F8-E7E8-C386-2DE2E9796F95}"/>
                </a:ext>
              </a:extLst>
            </p:cNvPr>
            <p:cNvSpPr/>
            <p:nvPr/>
          </p:nvSpPr>
          <p:spPr>
            <a:xfrm>
              <a:off x="-4300" y="1241208"/>
              <a:ext cx="980464" cy="980465"/>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áfico 6" descr="Calendario contorno">
            <a:extLst>
              <a:ext uri="{FF2B5EF4-FFF2-40B4-BE49-F238E27FC236}">
                <a16:creationId xmlns:a16="http://schemas.microsoft.com/office/drawing/2014/main" id="{E988FC86-4335-4E84-DEC8-2B2BE2FE7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516" y="1478520"/>
            <a:ext cx="383005" cy="383005"/>
          </a:xfrm>
          <a:prstGeom prst="rect">
            <a:avLst/>
          </a:prstGeom>
        </p:spPr>
      </p:pic>
      <p:sp>
        <p:nvSpPr>
          <p:cNvPr id="10" name="CuadroTexto 9">
            <a:extLst>
              <a:ext uri="{FF2B5EF4-FFF2-40B4-BE49-F238E27FC236}">
                <a16:creationId xmlns:a16="http://schemas.microsoft.com/office/drawing/2014/main" id="{6B3E277A-2E4D-BA8E-1C38-6E53C2786925}"/>
              </a:ext>
            </a:extLst>
          </p:cNvPr>
          <p:cNvSpPr txBox="1"/>
          <p:nvPr/>
        </p:nvSpPr>
        <p:spPr>
          <a:xfrm>
            <a:off x="1764252" y="4136052"/>
            <a:ext cx="4497865" cy="1349087"/>
          </a:xfrm>
          <a:prstGeom prst="rect">
            <a:avLst/>
          </a:prstGeom>
          <a:noFill/>
        </p:spPr>
        <p:txBody>
          <a:bodyPr wrap="square">
            <a:spAutoFit/>
          </a:bodyPr>
          <a:lstStyle/>
          <a:p>
            <a:pPr algn="l"/>
            <a:r>
              <a:rPr lang="es-ES" b="1" i="0" dirty="0">
                <a:solidFill>
                  <a:schemeClr val="accent1">
                    <a:lumMod val="50000"/>
                  </a:schemeClr>
                </a:solidFill>
                <a:effectLst/>
                <a:latin typeface="Montserrat" panose="00000500000000000000" pitchFamily="2" charset="0"/>
                <a:cs typeface="Arial" panose="020B0604020202020204" pitchFamily="34" charset="0"/>
              </a:rPr>
              <a:t>Valoración cosmética del producto</a:t>
            </a:r>
            <a:endParaRPr lang="es-ES" b="1" dirty="0">
              <a:solidFill>
                <a:schemeClr val="accent1">
                  <a:lumMod val="50000"/>
                </a:schemeClr>
              </a:solidFill>
              <a:latin typeface="Montserrat" panose="00000500000000000000" pitchFamily="2" charset="0"/>
              <a:cs typeface="Arial" panose="020B0604020202020204" pitchFamily="34" charset="0"/>
            </a:endParaRPr>
          </a:p>
          <a:p>
            <a:pPr marL="285750" indent="-285750" algn="l">
              <a:spcAft>
                <a:spcPts val="700"/>
              </a:spcAft>
              <a:buClr>
                <a:schemeClr val="accent2">
                  <a:lumMod val="40000"/>
                  <a:lumOff val="60000"/>
                </a:schemeClr>
              </a:buClr>
              <a:buFont typeface="Arial" panose="020B0604020202020204" pitchFamily="34" charset="0"/>
              <a:buChar char="•"/>
            </a:pPr>
            <a:r>
              <a:rPr lang="es-ES" b="0" i="0" dirty="0">
                <a:solidFill>
                  <a:schemeClr val="accent1">
                    <a:lumMod val="50000"/>
                  </a:schemeClr>
                </a:solidFill>
                <a:effectLst/>
                <a:latin typeface="Montserrat" panose="00000500000000000000" pitchFamily="2" charset="0"/>
                <a:cs typeface="Arial" panose="020B0604020202020204" pitchFamily="34" charset="0"/>
              </a:rPr>
              <a:t>Aspecto cosmético: Muy bueno.</a:t>
            </a:r>
          </a:p>
          <a:p>
            <a:pPr marL="285750" indent="-285750" algn="l">
              <a:spcAft>
                <a:spcPts val="700"/>
              </a:spcAft>
              <a:buClr>
                <a:schemeClr val="accent2">
                  <a:lumMod val="40000"/>
                  <a:lumOff val="60000"/>
                </a:schemeClr>
              </a:buClr>
              <a:buFont typeface="Arial" panose="020B0604020202020204" pitchFamily="34" charset="0"/>
              <a:buChar char="•"/>
            </a:pPr>
            <a:r>
              <a:rPr lang="es-ES" b="0" i="0" dirty="0">
                <a:solidFill>
                  <a:schemeClr val="accent1">
                    <a:lumMod val="50000"/>
                  </a:schemeClr>
                </a:solidFill>
                <a:effectLst/>
                <a:latin typeface="Montserrat" panose="00000500000000000000" pitchFamily="2" charset="0"/>
                <a:cs typeface="Arial" panose="020B0604020202020204" pitchFamily="34" charset="0"/>
              </a:rPr>
              <a:t>Aplicación: Fácil y sin residuos.</a:t>
            </a:r>
          </a:p>
          <a:p>
            <a:pPr marL="285750" indent="-285750" algn="l">
              <a:spcAft>
                <a:spcPts val="700"/>
              </a:spcAft>
              <a:buClr>
                <a:schemeClr val="accent2">
                  <a:lumMod val="40000"/>
                  <a:lumOff val="60000"/>
                </a:schemeClr>
              </a:buClr>
              <a:buFont typeface="Arial" panose="020B0604020202020204" pitchFamily="34" charset="0"/>
              <a:buChar char="•"/>
            </a:pPr>
            <a:r>
              <a:rPr lang="es-ES" b="0" i="0" dirty="0">
                <a:solidFill>
                  <a:schemeClr val="accent1">
                    <a:lumMod val="50000"/>
                  </a:schemeClr>
                </a:solidFill>
                <a:effectLst/>
                <a:latin typeface="Montserrat" panose="00000500000000000000" pitchFamily="2" charset="0"/>
                <a:cs typeface="Arial" panose="020B0604020202020204" pitchFamily="34" charset="0"/>
              </a:rPr>
              <a:t>Adherencia al tratamiento: Adecuada según el cuestionario Morisky-Green-4.</a:t>
            </a:r>
            <a:endParaRPr lang="es-ES" dirty="0">
              <a:solidFill>
                <a:schemeClr val="accent1">
                  <a:lumMod val="50000"/>
                </a:schemeClr>
              </a:solidFill>
              <a:latin typeface="Montserrat" panose="00000500000000000000" pitchFamily="2" charset="0"/>
              <a:cs typeface="Arial" panose="020B0604020202020204" pitchFamily="34" charset="0"/>
            </a:endParaRPr>
          </a:p>
        </p:txBody>
      </p:sp>
      <p:sp>
        <p:nvSpPr>
          <p:cNvPr id="11" name="CuadroTexto 10">
            <a:extLst>
              <a:ext uri="{FF2B5EF4-FFF2-40B4-BE49-F238E27FC236}">
                <a16:creationId xmlns:a16="http://schemas.microsoft.com/office/drawing/2014/main" id="{602E2899-FD47-10B7-3CF8-F364A940669E}"/>
              </a:ext>
            </a:extLst>
          </p:cNvPr>
          <p:cNvSpPr txBox="1"/>
          <p:nvPr/>
        </p:nvSpPr>
        <p:spPr>
          <a:xfrm>
            <a:off x="6804890" y="4136051"/>
            <a:ext cx="4745880" cy="1349087"/>
          </a:xfrm>
          <a:prstGeom prst="rect">
            <a:avLst/>
          </a:prstGeom>
          <a:noFill/>
        </p:spPr>
        <p:txBody>
          <a:bodyPr wrap="square">
            <a:spAutoFit/>
          </a:bodyPr>
          <a:lstStyle/>
          <a:p>
            <a:pPr>
              <a:spcAft>
                <a:spcPts val="700"/>
              </a:spcAft>
            </a:pPr>
            <a:r>
              <a:rPr lang="es-ES" b="1" dirty="0">
                <a:solidFill>
                  <a:schemeClr val="accent1">
                    <a:lumMod val="50000"/>
                  </a:schemeClr>
                </a:solidFill>
                <a:latin typeface="Montserrat" panose="00000500000000000000" pitchFamily="2" charset="0"/>
                <a:cs typeface="Arial" panose="020B0604020202020204" pitchFamily="34" charset="0"/>
              </a:rPr>
              <a:t>Recomendación Actual:</a:t>
            </a:r>
            <a:endParaRPr lang="es-ES" dirty="0">
              <a:solidFill>
                <a:schemeClr val="accent1">
                  <a:lumMod val="50000"/>
                </a:schemeClr>
              </a:solidFill>
              <a:latin typeface="Montserrat" panose="00000500000000000000" pitchFamily="2" charset="0"/>
              <a:cs typeface="Arial" panose="020B0604020202020204" pitchFamily="34" charset="0"/>
            </a:endParaRPr>
          </a:p>
          <a:p>
            <a:pPr marL="285750" indent="-285750">
              <a:spcAft>
                <a:spcPts val="700"/>
              </a:spcAft>
              <a:buClr>
                <a:schemeClr val="accent2">
                  <a:lumMod val="40000"/>
                  <a:lumOff val="60000"/>
                </a:schemeClr>
              </a:buClr>
              <a:buFont typeface="Arial" panose="020B0604020202020204" pitchFamily="34" charset="0"/>
              <a:buChar char="•"/>
            </a:pPr>
            <a:r>
              <a:rPr lang="es-ES" dirty="0">
                <a:solidFill>
                  <a:schemeClr val="accent1">
                    <a:lumMod val="50000"/>
                  </a:schemeClr>
                </a:solidFill>
                <a:latin typeface="Montserrat" panose="00000500000000000000" pitchFamily="2" charset="0"/>
                <a:cs typeface="Arial" panose="020B0604020202020204" pitchFamily="34" charset="0"/>
              </a:rPr>
              <a:t>Continuar tratamiento por 4 semanas más (hasta 8 semanas en total).</a:t>
            </a:r>
          </a:p>
          <a:p>
            <a:pPr marL="285750" indent="-285750">
              <a:spcAft>
                <a:spcPts val="700"/>
              </a:spcAft>
              <a:buClr>
                <a:schemeClr val="accent2">
                  <a:lumMod val="40000"/>
                  <a:lumOff val="60000"/>
                </a:schemeClr>
              </a:buClr>
              <a:buFont typeface="Arial" panose="020B0604020202020204" pitchFamily="34" charset="0"/>
              <a:buChar char="•"/>
            </a:pPr>
            <a:r>
              <a:rPr lang="es-ES" dirty="0">
                <a:solidFill>
                  <a:schemeClr val="accent1">
                    <a:lumMod val="50000"/>
                  </a:schemeClr>
                </a:solidFill>
                <a:latin typeface="Montserrat" panose="00000500000000000000" pitchFamily="2" charset="0"/>
                <a:cs typeface="Arial" panose="020B0604020202020204" pitchFamily="34" charset="0"/>
              </a:rPr>
              <a:t>Uso activo de CAL/BDP crema si hay recurrencia de lesiones de psoriasis.</a:t>
            </a:r>
          </a:p>
        </p:txBody>
      </p:sp>
      <p:sp>
        <p:nvSpPr>
          <p:cNvPr id="12" name="CuadroTexto 11">
            <a:extLst>
              <a:ext uri="{FF2B5EF4-FFF2-40B4-BE49-F238E27FC236}">
                <a16:creationId xmlns:a16="http://schemas.microsoft.com/office/drawing/2014/main" id="{2E057BD6-BCB6-2AE5-661E-2DD141365599}"/>
              </a:ext>
            </a:extLst>
          </p:cNvPr>
          <p:cNvSpPr txBox="1"/>
          <p:nvPr/>
        </p:nvSpPr>
        <p:spPr>
          <a:xfrm>
            <a:off x="1794487" y="2286164"/>
            <a:ext cx="4497865" cy="1043876"/>
          </a:xfrm>
          <a:prstGeom prst="rect">
            <a:avLst/>
          </a:prstGeom>
          <a:noFill/>
        </p:spPr>
        <p:txBody>
          <a:bodyPr wrap="square">
            <a:spAutoFit/>
          </a:bodyPr>
          <a:lstStyle/>
          <a:p>
            <a:pPr algn="l">
              <a:buClr>
                <a:schemeClr val="accent2">
                  <a:lumMod val="40000"/>
                  <a:lumOff val="60000"/>
                </a:schemeClr>
              </a:buClr>
            </a:pPr>
            <a:r>
              <a:rPr lang="es-ES" b="1" i="0" dirty="0">
                <a:solidFill>
                  <a:schemeClr val="accent1">
                    <a:lumMod val="50000"/>
                  </a:schemeClr>
                </a:solidFill>
                <a:effectLst/>
                <a:latin typeface="Montserrat" panose="00000500000000000000" pitchFamily="2" charset="0"/>
                <a:cs typeface="Arial" panose="020B0604020202020204" pitchFamily="34" charset="0"/>
              </a:rPr>
              <a:t>Evaluación a las 4 semanas:</a:t>
            </a:r>
            <a:endParaRPr lang="es-ES" b="0" i="0" dirty="0">
              <a:solidFill>
                <a:schemeClr val="accent1">
                  <a:lumMod val="50000"/>
                </a:schemeClr>
              </a:solidFill>
              <a:effectLst/>
              <a:latin typeface="Montserrat" panose="00000500000000000000" pitchFamily="2" charset="0"/>
              <a:cs typeface="Arial" panose="020B0604020202020204" pitchFamily="34" charset="0"/>
            </a:endParaRPr>
          </a:p>
          <a:p>
            <a:pPr marL="285750" indent="-285750" algn="l">
              <a:spcAft>
                <a:spcPts val="700"/>
              </a:spcAft>
              <a:buClr>
                <a:schemeClr val="accent2">
                  <a:lumMod val="40000"/>
                  <a:lumOff val="60000"/>
                </a:schemeClr>
              </a:buClr>
              <a:buFont typeface="Arial" panose="020B0604020202020204" pitchFamily="34" charset="0"/>
              <a:buChar char="•"/>
            </a:pPr>
            <a:r>
              <a:rPr lang="es-ES" b="0" i="0" dirty="0">
                <a:solidFill>
                  <a:schemeClr val="accent1">
                    <a:lumMod val="50000"/>
                  </a:schemeClr>
                </a:solidFill>
                <a:effectLst/>
                <a:latin typeface="Montserrat" panose="00000500000000000000" pitchFamily="2" charset="0"/>
                <a:cs typeface="Arial" panose="020B0604020202020204" pitchFamily="34" charset="0"/>
              </a:rPr>
              <a:t>Eritema residual presente.</a:t>
            </a:r>
          </a:p>
          <a:p>
            <a:pPr marL="285750" indent="-285750" algn="l">
              <a:spcAft>
                <a:spcPts val="700"/>
              </a:spcAft>
              <a:buClr>
                <a:schemeClr val="accent2">
                  <a:lumMod val="40000"/>
                  <a:lumOff val="60000"/>
                </a:schemeClr>
              </a:buClr>
              <a:buFont typeface="Arial" panose="020B0604020202020204" pitchFamily="34" charset="0"/>
              <a:buChar char="•"/>
            </a:pPr>
            <a:r>
              <a:rPr lang="es-ES" b="0" i="0" dirty="0">
                <a:solidFill>
                  <a:schemeClr val="accent1">
                    <a:lumMod val="50000"/>
                  </a:schemeClr>
                </a:solidFill>
                <a:effectLst/>
                <a:latin typeface="Montserrat" panose="00000500000000000000" pitchFamily="2" charset="0"/>
                <a:cs typeface="Arial" panose="020B0604020202020204" pitchFamily="34" charset="0"/>
              </a:rPr>
              <a:t>Resolución del componente escamoso en más del 95% de la psoriasis.</a:t>
            </a:r>
            <a:endParaRPr lang="es-ES" dirty="0">
              <a:solidFill>
                <a:schemeClr val="accent1">
                  <a:lumMod val="50000"/>
                </a:schemeClr>
              </a:solidFill>
              <a:latin typeface="Montserrat" panose="00000500000000000000" pitchFamily="2" charset="0"/>
              <a:cs typeface="Arial" panose="020B0604020202020204" pitchFamily="34" charset="0"/>
            </a:endParaRPr>
          </a:p>
        </p:txBody>
      </p:sp>
      <p:sp>
        <p:nvSpPr>
          <p:cNvPr id="13" name="CuadroTexto 12">
            <a:extLst>
              <a:ext uri="{FF2B5EF4-FFF2-40B4-BE49-F238E27FC236}">
                <a16:creationId xmlns:a16="http://schemas.microsoft.com/office/drawing/2014/main" id="{75B14E64-BDB7-D522-8BB4-71EABCA4150A}"/>
              </a:ext>
            </a:extLst>
          </p:cNvPr>
          <p:cNvSpPr txBox="1"/>
          <p:nvPr/>
        </p:nvSpPr>
        <p:spPr>
          <a:xfrm>
            <a:off x="6804890" y="2272385"/>
            <a:ext cx="4497865" cy="1349087"/>
          </a:xfrm>
          <a:prstGeom prst="rect">
            <a:avLst/>
          </a:prstGeom>
          <a:noFill/>
        </p:spPr>
        <p:txBody>
          <a:bodyPr wrap="square">
            <a:spAutoFit/>
          </a:bodyPr>
          <a:lstStyle/>
          <a:p>
            <a:r>
              <a:rPr lang="es-ES" b="1" dirty="0">
                <a:solidFill>
                  <a:schemeClr val="accent1">
                    <a:lumMod val="50000"/>
                  </a:schemeClr>
                </a:solidFill>
                <a:latin typeface="Montserrat" panose="00000500000000000000" pitchFamily="2" charset="0"/>
                <a:cs typeface="Arial" panose="020B0604020202020204" pitchFamily="34" charset="0"/>
              </a:rPr>
              <a:t>Mejora y Efectos Observados:</a:t>
            </a:r>
            <a:endParaRPr lang="es-ES" dirty="0">
              <a:solidFill>
                <a:schemeClr val="accent1">
                  <a:lumMod val="50000"/>
                </a:schemeClr>
              </a:solidFill>
              <a:latin typeface="Montserrat" panose="00000500000000000000" pitchFamily="2" charset="0"/>
              <a:cs typeface="Arial" panose="020B0604020202020204" pitchFamily="34" charset="0"/>
            </a:endParaRPr>
          </a:p>
          <a:p>
            <a:pPr marL="285750" indent="-285750">
              <a:spcAft>
                <a:spcPts val="700"/>
              </a:spcAft>
              <a:buClr>
                <a:schemeClr val="accent2">
                  <a:lumMod val="40000"/>
                  <a:lumOff val="60000"/>
                </a:schemeClr>
              </a:buClr>
              <a:buFont typeface="Arial" panose="020B0604020202020204" pitchFamily="34" charset="0"/>
              <a:buChar char="•"/>
            </a:pPr>
            <a:r>
              <a:rPr lang="es-ES" dirty="0">
                <a:solidFill>
                  <a:schemeClr val="accent1">
                    <a:lumMod val="50000"/>
                  </a:schemeClr>
                </a:solidFill>
                <a:latin typeface="Montserrat" panose="00000500000000000000" pitchFamily="2" charset="0"/>
                <a:cs typeface="Arial" panose="020B0604020202020204" pitchFamily="34" charset="0"/>
              </a:rPr>
              <a:t>Mejoría desde el tercer día de aplicación.</a:t>
            </a:r>
          </a:p>
          <a:p>
            <a:pPr marL="285750" indent="-285750">
              <a:spcAft>
                <a:spcPts val="700"/>
              </a:spcAft>
              <a:buClr>
                <a:schemeClr val="accent2">
                  <a:lumMod val="40000"/>
                  <a:lumOff val="60000"/>
                </a:schemeClr>
              </a:buClr>
              <a:buFont typeface="Arial" panose="020B0604020202020204" pitchFamily="34" charset="0"/>
              <a:buChar char="•"/>
            </a:pPr>
            <a:r>
              <a:rPr lang="es-ES" dirty="0">
                <a:solidFill>
                  <a:schemeClr val="accent1">
                    <a:lumMod val="50000"/>
                  </a:schemeClr>
                </a:solidFill>
                <a:latin typeface="Montserrat" panose="00000500000000000000" pitchFamily="2" charset="0"/>
                <a:cs typeface="Arial" panose="020B0604020202020204" pitchFamily="34" charset="0"/>
              </a:rPr>
              <a:t>Reducción del picor desde la primera aplicación.</a:t>
            </a:r>
          </a:p>
          <a:p>
            <a:pPr marL="285750" indent="-285750">
              <a:spcAft>
                <a:spcPts val="700"/>
              </a:spcAft>
              <a:buClr>
                <a:schemeClr val="accent2">
                  <a:lumMod val="40000"/>
                  <a:lumOff val="60000"/>
                </a:schemeClr>
              </a:buClr>
              <a:buFont typeface="Arial" panose="020B0604020202020204" pitchFamily="34" charset="0"/>
              <a:buChar char="•"/>
            </a:pPr>
            <a:r>
              <a:rPr lang="es-ES" dirty="0">
                <a:solidFill>
                  <a:schemeClr val="accent1">
                    <a:lumMod val="50000"/>
                  </a:schemeClr>
                </a:solidFill>
                <a:latin typeface="Montserrat" panose="00000500000000000000" pitchFamily="2" charset="0"/>
                <a:cs typeface="Arial" panose="020B0604020202020204" pitchFamily="34" charset="0"/>
              </a:rPr>
              <a:t>Ausencia de efectos adversos.</a:t>
            </a:r>
          </a:p>
        </p:txBody>
      </p:sp>
      <p:sp>
        <p:nvSpPr>
          <p:cNvPr id="2" name="Marcador de contenido 15">
            <a:extLst>
              <a:ext uri="{FF2B5EF4-FFF2-40B4-BE49-F238E27FC236}">
                <a16:creationId xmlns:a16="http://schemas.microsoft.com/office/drawing/2014/main" id="{DA3FC075-86A6-1BEE-2E60-2534613CC1E5}"/>
              </a:ext>
            </a:extLst>
          </p:cNvPr>
          <p:cNvSpPr txBox="1">
            <a:spLocks/>
          </p:cNvSpPr>
          <p:nvPr/>
        </p:nvSpPr>
        <p:spPr>
          <a:xfrm>
            <a:off x="1768664" y="6473970"/>
            <a:ext cx="11101427" cy="15013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1000" b="1" noProof="1"/>
              <a:t>CAL:</a:t>
            </a:r>
            <a:r>
              <a:rPr lang="it-IT" sz="1000" noProof="1"/>
              <a:t> calcipotriol, </a:t>
            </a:r>
            <a:r>
              <a:rPr lang="it-IT" sz="1000" b="1" noProof="1"/>
              <a:t>BDP:</a:t>
            </a:r>
            <a:r>
              <a:rPr lang="it-IT" sz="1000" noProof="1"/>
              <a:t> dipropionato de betametasona.</a:t>
            </a:r>
          </a:p>
        </p:txBody>
      </p:sp>
    </p:spTree>
    <p:extLst>
      <p:ext uri="{BB962C8B-B14F-4D97-AF65-F5344CB8AC3E}">
        <p14:creationId xmlns:p14="http://schemas.microsoft.com/office/powerpoint/2010/main" val="187163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D829F-019D-0BB0-408B-C93D86E4BA3B}"/>
            </a:ext>
          </a:extLst>
        </p:cNvPr>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1EAA4A5-2480-07C1-0846-36ED425179F0}"/>
              </a:ext>
            </a:extLst>
          </p:cNvPr>
          <p:cNvPicPr>
            <a:picLocks noGrp="1" noChangeAspect="1"/>
          </p:cNvPicPr>
          <p:nvPr>
            <p:ph idx="1"/>
          </p:nvPr>
        </p:nvPicPr>
        <p:blipFill>
          <a:blip r:embed="rId3"/>
          <a:stretch>
            <a:fillRect/>
          </a:stretch>
        </p:blipFill>
        <p:spPr>
          <a:xfrm>
            <a:off x="0" y="0"/>
            <a:ext cx="12192000" cy="6858000"/>
          </a:xfrm>
        </p:spPr>
      </p:pic>
      <p:sp>
        <p:nvSpPr>
          <p:cNvPr id="2" name="Título 1">
            <a:extLst>
              <a:ext uri="{FF2B5EF4-FFF2-40B4-BE49-F238E27FC236}">
                <a16:creationId xmlns:a16="http://schemas.microsoft.com/office/drawing/2014/main" id="{D71CB42C-0207-25E5-A0A9-E3B91783208C}"/>
              </a:ext>
            </a:extLst>
          </p:cNvPr>
          <p:cNvSpPr>
            <a:spLocks noGrp="1"/>
          </p:cNvSpPr>
          <p:nvPr>
            <p:ph type="title"/>
          </p:nvPr>
        </p:nvSpPr>
        <p:spPr>
          <a:xfrm>
            <a:off x="1257300" y="365125"/>
            <a:ext cx="10096500" cy="1325563"/>
          </a:xfrm>
        </p:spPr>
        <p:txBody>
          <a:bodyPr/>
          <a:lstStyle/>
          <a:p>
            <a:r>
              <a:rPr lang="es-ES" dirty="0">
                <a:solidFill>
                  <a:schemeClr val="accent1">
                    <a:lumMod val="50000"/>
                  </a:schemeClr>
                </a:solidFill>
                <a:latin typeface="Montserrat" panose="02000505000000020004" pitchFamily="2" charset="77"/>
              </a:rPr>
              <a:t>DERMATRAINING</a:t>
            </a:r>
          </a:p>
        </p:txBody>
      </p:sp>
      <p:sp>
        <p:nvSpPr>
          <p:cNvPr id="7" name="Marcador de contenido 2">
            <a:extLst>
              <a:ext uri="{FF2B5EF4-FFF2-40B4-BE49-F238E27FC236}">
                <a16:creationId xmlns:a16="http://schemas.microsoft.com/office/drawing/2014/main" id="{506C9401-91F5-A6FF-D893-750FEFA1B0D8}"/>
              </a:ext>
            </a:extLst>
          </p:cNvPr>
          <p:cNvSpPr txBox="1">
            <a:spLocks/>
          </p:cNvSpPr>
          <p:nvPr/>
        </p:nvSpPr>
        <p:spPr>
          <a:xfrm>
            <a:off x="1257300" y="1690688"/>
            <a:ext cx="10288155"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s-ES" dirty="0">
                <a:latin typeface="Montserrat" panose="02000505000000020004" pitchFamily="2" charset="77"/>
              </a:rPr>
              <a:t>La psoriasis, la queratosis actínica, la onicomicosis y la dermatitis atópica </a:t>
            </a:r>
            <a:r>
              <a:rPr lang="es-ES" dirty="0">
                <a:latin typeface="Montserrat Light" pitchFamily="2" charset="77"/>
              </a:rPr>
              <a:t>son patologías dermatológicas frecuentes en la práctica clínica diaria que afectan significativamente la calidad de vida de los pacientes. </a:t>
            </a:r>
          </a:p>
          <a:p>
            <a:pPr marL="0" indent="0" algn="just">
              <a:lnSpc>
                <a:spcPct val="120000"/>
              </a:lnSpc>
              <a:buFont typeface="Arial" panose="020B0604020202020204" pitchFamily="34" charset="0"/>
              <a:buNone/>
            </a:pPr>
            <a:endParaRPr lang="es-ES" dirty="0">
              <a:latin typeface="Montserrat Light" pitchFamily="2" charset="77"/>
            </a:endParaRPr>
          </a:p>
          <a:p>
            <a:pPr marL="0" indent="0" algn="just">
              <a:lnSpc>
                <a:spcPct val="120000"/>
              </a:lnSpc>
              <a:buFont typeface="Arial" panose="020B0604020202020204" pitchFamily="34" charset="0"/>
              <a:buNone/>
            </a:pPr>
            <a:r>
              <a:rPr lang="es-ES" dirty="0">
                <a:latin typeface="Montserrat Light" pitchFamily="2" charset="77"/>
              </a:rPr>
              <a:t>Estas condiciones no solo causan molestias físicas y alteraciones estéticas, sino que también pueden asociarse a complicaciones graves si no se abordan de manera oportuna y adecuada.</a:t>
            </a:r>
          </a:p>
          <a:p>
            <a:pPr marL="0" indent="0" algn="just">
              <a:lnSpc>
                <a:spcPct val="120000"/>
              </a:lnSpc>
              <a:buFont typeface="Arial" panose="020B0604020202020204" pitchFamily="34" charset="0"/>
              <a:buNone/>
            </a:pPr>
            <a:endParaRPr lang="es-ES" dirty="0">
              <a:latin typeface="Montserrat Light" panose="00000400000000000000" pitchFamily="2" charset="0"/>
            </a:endParaRPr>
          </a:p>
          <a:p>
            <a:pPr marL="0" indent="0" algn="just">
              <a:lnSpc>
                <a:spcPct val="120000"/>
              </a:lnSpc>
              <a:buFont typeface="Arial" panose="020B0604020202020204" pitchFamily="34" charset="0"/>
              <a:buNone/>
            </a:pPr>
            <a:r>
              <a:rPr lang="es-ES" dirty="0">
                <a:latin typeface="Montserrat Light" panose="00000400000000000000" pitchFamily="2" charset="0"/>
              </a:rPr>
              <a:t>Un </a:t>
            </a:r>
            <a:r>
              <a:rPr lang="es-ES" b="1" dirty="0">
                <a:latin typeface="Montserrat Light" panose="00000400000000000000" pitchFamily="2" charset="0"/>
              </a:rPr>
              <a:t>diagnóstico temprano y un tratamiento adecuado </a:t>
            </a:r>
            <a:r>
              <a:rPr lang="es-ES" dirty="0">
                <a:latin typeface="Montserrat Light" panose="00000400000000000000" pitchFamily="2" charset="0"/>
              </a:rPr>
              <a:t>son fundamentales para garantizar un manejo efectivo y evitar complicaciones a largo plazo.</a:t>
            </a:r>
          </a:p>
        </p:txBody>
      </p:sp>
      <p:sp>
        <p:nvSpPr>
          <p:cNvPr id="3" name="CuadroTexto 2">
            <a:extLst>
              <a:ext uri="{FF2B5EF4-FFF2-40B4-BE49-F238E27FC236}">
                <a16:creationId xmlns:a16="http://schemas.microsoft.com/office/drawing/2014/main" id="{9B709D6A-CD40-E6E8-9155-EF66E44505E4}"/>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Tree>
    <p:extLst>
      <p:ext uri="{BB962C8B-B14F-4D97-AF65-F5344CB8AC3E}">
        <p14:creationId xmlns:p14="http://schemas.microsoft.com/office/powerpoint/2010/main" val="3093606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DCB10614-8E1C-7181-50A6-15990FF2554F}"/>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A76F344C-9667-CCDC-21D9-B79B3B4FDEFB}"/>
              </a:ext>
            </a:extLst>
          </p:cNvPr>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2: Paciente Oncológico</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9E801374-2BB9-9871-FFB0-D80A399808EB}"/>
              </a:ext>
            </a:extLst>
          </p:cNvPr>
          <p:cNvPicPr>
            <a:picLocks noChangeAspect="1"/>
          </p:cNvPicPr>
          <p:nvPr/>
        </p:nvPicPr>
        <p:blipFill rotWithShape="1">
          <a:blip r:embed="rId3"/>
          <a:srcRect l="3516" t="3318" r="2766" b="3305"/>
          <a:stretch/>
        </p:blipFill>
        <p:spPr>
          <a:xfrm>
            <a:off x="1201993" y="1813907"/>
            <a:ext cx="4894007" cy="3940792"/>
          </a:xfrm>
          <a:prstGeom prst="rect">
            <a:avLst/>
          </a:prstGeom>
        </p:spPr>
      </p:pic>
      <p:pic>
        <p:nvPicPr>
          <p:cNvPr id="4" name="Imagen 3">
            <a:extLst>
              <a:ext uri="{FF2B5EF4-FFF2-40B4-BE49-F238E27FC236}">
                <a16:creationId xmlns:a16="http://schemas.microsoft.com/office/drawing/2014/main" id="{8CA5BC14-97BA-72A1-126A-ECA13A34B560}"/>
              </a:ext>
            </a:extLst>
          </p:cNvPr>
          <p:cNvPicPr>
            <a:picLocks noChangeAspect="1"/>
          </p:cNvPicPr>
          <p:nvPr/>
        </p:nvPicPr>
        <p:blipFill rotWithShape="1">
          <a:blip r:embed="rId4"/>
          <a:srcRect l="4453" t="4072" r="7794" b="11500"/>
          <a:stretch/>
        </p:blipFill>
        <p:spPr>
          <a:xfrm>
            <a:off x="6624557" y="1813907"/>
            <a:ext cx="4788366" cy="3940792"/>
          </a:xfrm>
          <a:prstGeom prst="rect">
            <a:avLst/>
          </a:prstGeom>
        </p:spPr>
      </p:pic>
      <p:sp>
        <p:nvSpPr>
          <p:cNvPr id="8" name="CuadroTexto 7">
            <a:extLst>
              <a:ext uri="{FF2B5EF4-FFF2-40B4-BE49-F238E27FC236}">
                <a16:creationId xmlns:a16="http://schemas.microsoft.com/office/drawing/2014/main" id="{36E7CB9A-D2D3-EE0A-60A1-70FA29788109}"/>
              </a:ext>
            </a:extLst>
          </p:cNvPr>
          <p:cNvSpPr txBox="1"/>
          <p:nvPr/>
        </p:nvSpPr>
        <p:spPr>
          <a:xfrm>
            <a:off x="932675" y="5836623"/>
            <a:ext cx="5070897" cy="246221"/>
          </a:xfrm>
          <a:prstGeom prst="rect">
            <a:avLst/>
          </a:prstGeom>
          <a:noFill/>
        </p:spPr>
        <p:txBody>
          <a:bodyPr wrap="square">
            <a:spAutoFit/>
          </a:bodyPr>
          <a:lstStyle/>
          <a:p>
            <a:pPr algn="ctr"/>
            <a:r>
              <a:rPr lang="es-ES" sz="1000" dirty="0">
                <a:solidFill>
                  <a:srgbClr val="1D2C4F"/>
                </a:solidFill>
              </a:rPr>
              <a:t>Lesiones cutáneas que aparecen a los 4 meses de iniciar la inmunoterapia</a:t>
            </a:r>
          </a:p>
        </p:txBody>
      </p:sp>
      <p:sp>
        <p:nvSpPr>
          <p:cNvPr id="9" name="CuadroTexto 8">
            <a:extLst>
              <a:ext uri="{FF2B5EF4-FFF2-40B4-BE49-F238E27FC236}">
                <a16:creationId xmlns:a16="http://schemas.microsoft.com/office/drawing/2014/main" id="{F31EF373-D634-DF13-DD55-B297015F212F}"/>
              </a:ext>
            </a:extLst>
          </p:cNvPr>
          <p:cNvSpPr txBox="1"/>
          <p:nvPr/>
        </p:nvSpPr>
        <p:spPr>
          <a:xfrm>
            <a:off x="6533504" y="5876113"/>
            <a:ext cx="4970472" cy="400110"/>
          </a:xfrm>
          <a:prstGeom prst="rect">
            <a:avLst/>
          </a:prstGeom>
          <a:noFill/>
        </p:spPr>
        <p:txBody>
          <a:bodyPr wrap="square">
            <a:spAutoFit/>
          </a:bodyPr>
          <a:lstStyle/>
          <a:p>
            <a:pPr algn="ctr"/>
            <a:r>
              <a:rPr lang="es-ES" sz="1000" dirty="0">
                <a:solidFill>
                  <a:srgbClr val="1D2C4F"/>
                </a:solidFill>
              </a:rPr>
              <a:t>Eritema residual, con resolución del componente escamoso en más del 95 % de la placa de psoriasis, a las 4 semanas de iniciar el tratamiento.</a:t>
            </a:r>
          </a:p>
        </p:txBody>
      </p:sp>
      <p:sp>
        <p:nvSpPr>
          <p:cNvPr id="14" name="CuadroTexto 13">
            <a:extLst>
              <a:ext uri="{FF2B5EF4-FFF2-40B4-BE49-F238E27FC236}">
                <a16:creationId xmlns:a16="http://schemas.microsoft.com/office/drawing/2014/main" id="{2E77EBCF-1795-09C2-BAB1-B15422F187E3}"/>
              </a:ext>
            </a:extLst>
          </p:cNvPr>
          <p:cNvSpPr txBox="1"/>
          <p:nvPr/>
        </p:nvSpPr>
        <p:spPr>
          <a:xfrm>
            <a:off x="1113547" y="1352242"/>
            <a:ext cx="5070897" cy="338554"/>
          </a:xfrm>
          <a:prstGeom prst="rect">
            <a:avLst/>
          </a:prstGeom>
          <a:noFill/>
        </p:spPr>
        <p:txBody>
          <a:bodyPr wrap="square">
            <a:spAutoFit/>
          </a:bodyPr>
          <a:lstStyle/>
          <a:p>
            <a:pPr algn="ctr"/>
            <a:r>
              <a:rPr lang="es-ES" sz="1600" b="1" dirty="0">
                <a:solidFill>
                  <a:srgbClr val="002855"/>
                </a:solidFill>
                <a:effectLst/>
                <a:latin typeface="+mj-lt"/>
              </a:rPr>
              <a:t>Antes</a:t>
            </a:r>
            <a:r>
              <a:rPr lang="es-ES" sz="1600" dirty="0">
                <a:solidFill>
                  <a:srgbClr val="002855"/>
                </a:solidFill>
                <a:effectLst/>
                <a:latin typeface="+mj-lt"/>
              </a:rPr>
              <a:t> de la aplicación de CAL/BDP crema</a:t>
            </a:r>
          </a:p>
        </p:txBody>
      </p:sp>
      <p:sp>
        <p:nvSpPr>
          <p:cNvPr id="15" name="CuadroTexto 14">
            <a:extLst>
              <a:ext uri="{FF2B5EF4-FFF2-40B4-BE49-F238E27FC236}">
                <a16:creationId xmlns:a16="http://schemas.microsoft.com/office/drawing/2014/main" id="{056813B2-9724-82BB-FFDC-2CA194233013}"/>
              </a:ext>
            </a:extLst>
          </p:cNvPr>
          <p:cNvSpPr txBox="1"/>
          <p:nvPr/>
        </p:nvSpPr>
        <p:spPr>
          <a:xfrm>
            <a:off x="6533504" y="1229132"/>
            <a:ext cx="5007165" cy="584775"/>
          </a:xfrm>
          <a:prstGeom prst="rect">
            <a:avLst/>
          </a:prstGeom>
          <a:noFill/>
        </p:spPr>
        <p:txBody>
          <a:bodyPr wrap="square">
            <a:spAutoFit/>
          </a:bodyPr>
          <a:lstStyle/>
          <a:p>
            <a:pPr algn="ctr"/>
            <a:r>
              <a:rPr lang="es-ES" sz="1600" b="1" dirty="0">
                <a:solidFill>
                  <a:srgbClr val="002855"/>
                </a:solidFill>
                <a:latin typeface="+mj-lt"/>
              </a:rPr>
              <a:t>4 semanas después </a:t>
            </a:r>
            <a:r>
              <a:rPr lang="es-ES" sz="1600" dirty="0">
                <a:solidFill>
                  <a:srgbClr val="002855"/>
                </a:solidFill>
                <a:latin typeface="+mj-lt"/>
              </a:rPr>
              <a:t>de la aplicación </a:t>
            </a:r>
          </a:p>
          <a:p>
            <a:pPr algn="ctr"/>
            <a:r>
              <a:rPr lang="es-ES" sz="1600" dirty="0">
                <a:solidFill>
                  <a:srgbClr val="002855"/>
                </a:solidFill>
                <a:latin typeface="+mj-lt"/>
              </a:rPr>
              <a:t>de CAL/BDP crema</a:t>
            </a:r>
          </a:p>
        </p:txBody>
      </p:sp>
    </p:spTree>
    <p:extLst>
      <p:ext uri="{BB962C8B-B14F-4D97-AF65-F5344CB8AC3E}">
        <p14:creationId xmlns:p14="http://schemas.microsoft.com/office/powerpoint/2010/main" val="10604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9B60AB28-A78C-E04D-2E2C-636E68392D1F}"/>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E85AC635-496F-F14A-F7E8-CF628BC41026}"/>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3: Paciente con psoriasis moderada</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59C97EB9-1F50-BCA2-4189-2E0C888FE1C6}"/>
              </a:ext>
            </a:extLst>
          </p:cNvPr>
          <p:cNvSpPr txBox="1"/>
          <p:nvPr/>
        </p:nvSpPr>
        <p:spPr>
          <a:xfrm>
            <a:off x="1823633" y="1753933"/>
            <a:ext cx="10047394" cy="43909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Anamnesis</a:t>
            </a:r>
            <a:endParaRPr lang="es-ES_tradnl" sz="2400" b="0" i="0" u="none" strike="noStrike" cap="none" dirty="0">
              <a:solidFill>
                <a:schemeClr val="accent1">
                  <a:lumMod val="50000"/>
                </a:schemeClr>
              </a:solidFill>
              <a:latin typeface="Montserrat" panose="00000500000000000000" pitchFamily="2" charset="0"/>
              <a:ea typeface="Montserrat"/>
              <a:cs typeface="Montserrat"/>
              <a:sym typeface="Montserrat"/>
            </a:endParaRPr>
          </a:p>
          <a:p>
            <a:pPr marL="323850" indent="-323850" algn="l">
              <a:spcBef>
                <a:spcPts val="300"/>
              </a:spcBef>
              <a:spcAft>
                <a:spcPts val="700"/>
              </a:spcAft>
              <a:buClr>
                <a:schemeClr val="accent2">
                  <a:lumMod val="40000"/>
                  <a:lumOff val="60000"/>
                </a:schemeClr>
              </a:buClr>
              <a:buFont typeface="Arial" panose="020B0604020202020204" pitchFamily="34" charset="0"/>
              <a:buChar char="•"/>
            </a:pPr>
            <a:r>
              <a:rPr lang="es-ES" sz="1400" b="1" i="0" dirty="0">
                <a:solidFill>
                  <a:schemeClr val="accent1">
                    <a:lumMod val="50000"/>
                  </a:schemeClr>
                </a:solidFill>
                <a:effectLst/>
                <a:latin typeface="Montserrat" panose="00000500000000000000" pitchFamily="2" charset="0"/>
                <a:cs typeface="Arial" panose="020B0604020202020204" pitchFamily="34" charset="0"/>
              </a:rPr>
              <a:t>Mujer de 52 años</a:t>
            </a:r>
            <a:r>
              <a:rPr lang="es-ES" sz="1400" b="0" i="0" dirty="0">
                <a:solidFill>
                  <a:schemeClr val="accent1">
                    <a:lumMod val="50000"/>
                  </a:schemeClr>
                </a:solidFill>
                <a:effectLst/>
                <a:latin typeface="Montserrat" panose="00000500000000000000" pitchFamily="2" charset="0"/>
                <a:cs typeface="Arial" panose="020B0604020202020204" pitchFamily="34" charset="0"/>
              </a:rPr>
              <a:t>, obesa, hipertensa y </a:t>
            </a:r>
            <a:r>
              <a:rPr lang="es-ES" sz="1400" b="0" i="0" dirty="0" err="1">
                <a:solidFill>
                  <a:schemeClr val="accent1">
                    <a:lumMod val="50000"/>
                  </a:schemeClr>
                </a:solidFill>
                <a:effectLst/>
                <a:latin typeface="Montserrat" panose="00000500000000000000" pitchFamily="2" charset="0"/>
                <a:cs typeface="Arial" panose="020B0604020202020204" pitchFamily="34" charset="0"/>
              </a:rPr>
              <a:t>dislipémica</a:t>
            </a:r>
            <a:r>
              <a:rPr lang="es-ES" sz="1400" b="0" i="0" dirty="0">
                <a:solidFill>
                  <a:schemeClr val="accent1">
                    <a:lumMod val="50000"/>
                  </a:schemeClr>
                </a:solidFill>
                <a:effectLst/>
                <a:latin typeface="Montserrat" panose="00000500000000000000" pitchFamily="2" charset="0"/>
                <a:cs typeface="Arial" panose="020B0604020202020204" pitchFamily="34" charset="0"/>
              </a:rPr>
              <a:t> en tratamiento con </a:t>
            </a:r>
            <a:r>
              <a:rPr lang="es-ES" sz="1400" b="0" i="0" dirty="0" err="1">
                <a:solidFill>
                  <a:schemeClr val="accent1">
                    <a:lumMod val="50000"/>
                  </a:schemeClr>
                </a:solidFill>
                <a:effectLst/>
                <a:latin typeface="Montserrat" panose="00000500000000000000" pitchFamily="2" charset="0"/>
                <a:cs typeface="Arial" panose="020B0604020202020204" pitchFamily="34" charset="0"/>
              </a:rPr>
              <a:t>losartán</a:t>
            </a:r>
            <a:r>
              <a:rPr lang="es-ES" sz="1400" b="0" i="0" dirty="0">
                <a:solidFill>
                  <a:schemeClr val="accent1">
                    <a:lumMod val="50000"/>
                  </a:schemeClr>
                </a:solidFill>
                <a:effectLst/>
                <a:latin typeface="Montserrat" panose="00000500000000000000" pitchFamily="2" charset="0"/>
                <a:cs typeface="Arial" panose="020B0604020202020204" pitchFamily="34" charset="0"/>
              </a:rPr>
              <a:t> y simvastatina. Depresión en tratamiento con amitriptilina.</a:t>
            </a:r>
          </a:p>
          <a:p>
            <a:pPr marL="323850" indent="-323850" algn="l">
              <a:spcBef>
                <a:spcPts val="300"/>
              </a:spcBef>
              <a:spcAft>
                <a:spcPts val="700"/>
              </a:spcAft>
              <a:buClr>
                <a:schemeClr val="accent2">
                  <a:lumMod val="40000"/>
                  <a:lumOff val="60000"/>
                </a:schemeClr>
              </a:buClr>
              <a:buFont typeface="Arial" panose="020B0604020202020204" pitchFamily="34" charset="0"/>
              <a:buChar char="•"/>
            </a:pPr>
            <a:r>
              <a:rPr lang="es-ES" sz="1400" b="0" i="0" dirty="0">
                <a:solidFill>
                  <a:schemeClr val="accent1">
                    <a:lumMod val="50000"/>
                  </a:schemeClr>
                </a:solidFill>
                <a:effectLst/>
                <a:latin typeface="Montserrat" panose="00000500000000000000" pitchFamily="2" charset="0"/>
                <a:cs typeface="Arial" panose="020B0604020202020204" pitchFamily="34" charset="0"/>
              </a:rPr>
              <a:t>Antecedente personal de cáncer de mama libre de enfermedad desde hace 10 años. No es fumadora ni consume alcohol. No artritis psoriásica. </a:t>
            </a:r>
          </a:p>
          <a:p>
            <a:pPr marL="323850" indent="-323850" algn="l">
              <a:spcBef>
                <a:spcPts val="300"/>
              </a:spcBef>
              <a:spcAft>
                <a:spcPts val="700"/>
              </a:spcAft>
              <a:buClr>
                <a:schemeClr val="accent2">
                  <a:lumMod val="40000"/>
                  <a:lumOff val="60000"/>
                </a:schemeClr>
              </a:buClr>
              <a:buFont typeface="Arial" panose="020B0604020202020204" pitchFamily="34" charset="0"/>
              <a:buChar char="•"/>
            </a:pPr>
            <a:r>
              <a:rPr lang="es-ES" sz="1400" b="0" i="0" dirty="0">
                <a:solidFill>
                  <a:schemeClr val="accent1">
                    <a:lumMod val="50000"/>
                  </a:schemeClr>
                </a:solidFill>
                <a:effectLst/>
                <a:latin typeface="Montserrat" panose="00000500000000000000" pitchFamily="2" charset="0"/>
                <a:cs typeface="Arial" panose="020B0604020202020204" pitchFamily="34" charset="0"/>
              </a:rPr>
              <a:t>Presenta psoriasis en placas diagnosticada a los 34 años. </a:t>
            </a:r>
          </a:p>
          <a:p>
            <a:pPr marL="323850" indent="-323850" algn="l">
              <a:spcBef>
                <a:spcPts val="300"/>
              </a:spcBef>
              <a:spcAft>
                <a:spcPts val="7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Tratamientos previos</a:t>
            </a:r>
            <a:r>
              <a:rPr lang="es-ES" sz="1400" dirty="0">
                <a:solidFill>
                  <a:schemeClr val="accent1">
                    <a:lumMod val="50000"/>
                  </a:schemeClr>
                </a:solidFill>
                <a:latin typeface="Montserrat" panose="00000500000000000000" pitchFamily="2" charset="0"/>
                <a:cs typeface="Arial" panose="020B0604020202020204" pitchFamily="34" charset="0"/>
              </a:rPr>
              <a:t>: </a:t>
            </a:r>
            <a:r>
              <a:rPr lang="es-ES" sz="1400" b="0" i="0" dirty="0">
                <a:solidFill>
                  <a:schemeClr val="accent1">
                    <a:lumMod val="50000"/>
                  </a:schemeClr>
                </a:solidFill>
                <a:effectLst/>
                <a:latin typeface="Montserrat" panose="00000500000000000000" pitchFamily="2" charset="0"/>
                <a:cs typeface="Arial" panose="020B0604020202020204" pitchFamily="34" charset="0"/>
              </a:rPr>
              <a:t>corticoides tópicos y análogos de la vitamina D tópicos en pomada y en espuma, inhibidores de la </a:t>
            </a:r>
            <a:r>
              <a:rPr lang="es-ES" sz="1400" b="0" i="0" dirty="0" err="1">
                <a:solidFill>
                  <a:schemeClr val="accent1">
                    <a:lumMod val="50000"/>
                  </a:schemeClr>
                </a:solidFill>
                <a:effectLst/>
                <a:latin typeface="Montserrat" panose="00000500000000000000" pitchFamily="2" charset="0"/>
                <a:cs typeface="Arial" panose="020B0604020202020204" pitchFamily="34" charset="0"/>
              </a:rPr>
              <a:t>calcineurina</a:t>
            </a:r>
            <a:r>
              <a:rPr lang="es-ES" sz="1400" b="0" i="0" dirty="0">
                <a:solidFill>
                  <a:schemeClr val="accent1">
                    <a:lumMod val="50000"/>
                  </a:schemeClr>
                </a:solidFill>
                <a:effectLst/>
                <a:latin typeface="Montserrat" panose="00000500000000000000" pitchFamily="2" charset="0"/>
                <a:cs typeface="Arial" panose="020B0604020202020204" pitchFamily="34" charset="0"/>
              </a:rPr>
              <a:t> tópicos, fototerapia y metotrexato </a:t>
            </a:r>
            <a:r>
              <a:rPr lang="es-ES" sz="1400" b="1" i="0" dirty="0">
                <a:solidFill>
                  <a:schemeClr val="accent1">
                    <a:lumMod val="50000"/>
                  </a:schemeClr>
                </a:solidFill>
                <a:effectLst/>
                <a:latin typeface="Montserrat" panose="00000500000000000000" pitchFamily="2" charset="0"/>
                <a:cs typeface="Arial" panose="020B0604020202020204" pitchFamily="34" charset="0"/>
              </a:rPr>
              <a:t>con baja adherencia al tratamiento y sin buen control de la enfermedad</a:t>
            </a:r>
            <a:r>
              <a:rPr lang="es-ES" sz="1400" b="0" i="0" dirty="0">
                <a:solidFill>
                  <a:schemeClr val="accent1">
                    <a:lumMod val="50000"/>
                  </a:schemeClr>
                </a:solidFill>
                <a:effectLst/>
                <a:latin typeface="Montserrat" panose="00000500000000000000" pitchFamily="2" charset="0"/>
                <a:cs typeface="Arial" panose="020B0604020202020204" pitchFamily="34" charset="0"/>
              </a:rPr>
              <a:t>.</a:t>
            </a:r>
          </a:p>
          <a:p>
            <a:pPr marL="323850" indent="-323850" algn="l">
              <a:spcBef>
                <a:spcPts val="300"/>
              </a:spcBef>
              <a:spcAft>
                <a:spcPts val="700"/>
              </a:spcAft>
              <a:buClr>
                <a:schemeClr val="accent2">
                  <a:lumMod val="40000"/>
                  <a:lumOff val="60000"/>
                </a:schemeClr>
              </a:buClr>
              <a:buFont typeface="Arial" panose="020B0604020202020204" pitchFamily="34" charset="0"/>
              <a:buChar char="•"/>
            </a:pPr>
            <a:endParaRPr lang="es-ES" dirty="0">
              <a:solidFill>
                <a:schemeClr val="accent1">
                  <a:lumMod val="50000"/>
                </a:schemeClr>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Exploración</a:t>
            </a:r>
          </a:p>
          <a:p>
            <a:pPr marL="323850" indent="-323850">
              <a:spcBef>
                <a:spcPts val="300"/>
              </a:spcBef>
              <a:spcAft>
                <a:spcPts val="7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Se observan </a:t>
            </a:r>
            <a:r>
              <a:rPr lang="es-ES" sz="1400" b="1" dirty="0">
                <a:solidFill>
                  <a:schemeClr val="accent1">
                    <a:lumMod val="50000"/>
                  </a:schemeClr>
                </a:solidFill>
                <a:latin typeface="Montserrat" panose="00000500000000000000" pitchFamily="2" charset="0"/>
                <a:cs typeface="Arial" panose="020B0604020202020204" pitchFamily="34" charset="0"/>
              </a:rPr>
              <a:t>múltiples lesiones </a:t>
            </a:r>
            <a:r>
              <a:rPr lang="es-ES" sz="1400" b="1" dirty="0" err="1">
                <a:solidFill>
                  <a:schemeClr val="accent1">
                    <a:lumMod val="50000"/>
                  </a:schemeClr>
                </a:solidFill>
                <a:latin typeface="Montserrat" panose="00000500000000000000" pitchFamily="2" charset="0"/>
                <a:cs typeface="Arial" panose="020B0604020202020204" pitchFamily="34" charset="0"/>
              </a:rPr>
              <a:t>eritematodescamativas</a:t>
            </a:r>
            <a:r>
              <a:rPr lang="es-ES" sz="1400" dirty="0">
                <a:solidFill>
                  <a:schemeClr val="accent1">
                    <a:lumMod val="50000"/>
                  </a:schemeClr>
                </a:solidFill>
                <a:latin typeface="Montserrat" panose="00000500000000000000" pitchFamily="2" charset="0"/>
                <a:cs typeface="Arial" panose="020B0604020202020204" pitchFamily="34" charset="0"/>
              </a:rPr>
              <a:t>, bien delimitadas, pruriginosas, algunas agrupadas en gotas, como en espalda, y otras grandes placas, como en codos y miembros inferiores. </a:t>
            </a:r>
          </a:p>
          <a:p>
            <a:pPr marL="323850" indent="-323850">
              <a:spcBef>
                <a:spcPts val="300"/>
              </a:spcBef>
              <a:spcAft>
                <a:spcPts val="7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No presentaba lesiones a nivel </a:t>
            </a:r>
            <a:r>
              <a:rPr lang="es-ES" sz="1400" dirty="0" err="1">
                <a:solidFill>
                  <a:schemeClr val="accent1">
                    <a:lumMod val="50000"/>
                  </a:schemeClr>
                </a:solidFill>
                <a:latin typeface="Montserrat" panose="00000500000000000000" pitchFamily="2" charset="0"/>
                <a:cs typeface="Arial" panose="020B0604020202020204" pitchFamily="34" charset="0"/>
              </a:rPr>
              <a:t>palmoplantar</a:t>
            </a:r>
            <a:r>
              <a:rPr lang="es-ES" sz="1400" dirty="0">
                <a:solidFill>
                  <a:schemeClr val="accent1">
                    <a:lumMod val="50000"/>
                  </a:schemeClr>
                </a:solidFill>
                <a:latin typeface="Montserrat" panose="00000500000000000000" pitchFamily="2" charset="0"/>
                <a:cs typeface="Arial" panose="020B0604020202020204" pitchFamily="34" charset="0"/>
              </a:rPr>
              <a:t>, cuero cabelludo, ungueal, pliegues ni región genital.</a:t>
            </a:r>
          </a:p>
        </p:txBody>
      </p:sp>
      <p:grpSp>
        <p:nvGrpSpPr>
          <p:cNvPr id="2" name="Grupo 1">
            <a:extLst>
              <a:ext uri="{FF2B5EF4-FFF2-40B4-BE49-F238E27FC236}">
                <a16:creationId xmlns:a16="http://schemas.microsoft.com/office/drawing/2014/main" id="{F961D048-57BD-E673-D691-DAC3E541F84B}"/>
              </a:ext>
            </a:extLst>
          </p:cNvPr>
          <p:cNvGrpSpPr/>
          <p:nvPr/>
        </p:nvGrpSpPr>
        <p:grpSpPr>
          <a:xfrm>
            <a:off x="1007943" y="1727011"/>
            <a:ext cx="694434" cy="684063"/>
            <a:chOff x="202560" y="1353217"/>
            <a:chExt cx="1030567" cy="1022922"/>
          </a:xfrm>
        </p:grpSpPr>
        <p:grpSp>
          <p:nvGrpSpPr>
            <p:cNvPr id="3" name="Grupo 2">
              <a:extLst>
                <a:ext uri="{FF2B5EF4-FFF2-40B4-BE49-F238E27FC236}">
                  <a16:creationId xmlns:a16="http://schemas.microsoft.com/office/drawing/2014/main" id="{DCBF49DF-9BA6-935A-FAC2-4AD7D55E600F}"/>
                </a:ext>
              </a:extLst>
            </p:cNvPr>
            <p:cNvGrpSpPr/>
            <p:nvPr/>
          </p:nvGrpSpPr>
          <p:grpSpPr>
            <a:xfrm>
              <a:off x="202560" y="1353217"/>
              <a:ext cx="1030567" cy="1022922"/>
              <a:chOff x="-54403" y="1241206"/>
              <a:chExt cx="1030567" cy="1022922"/>
            </a:xfrm>
          </p:grpSpPr>
          <p:sp>
            <p:nvSpPr>
              <p:cNvPr id="5" name="Freeform: Shape 63">
                <a:extLst>
                  <a:ext uri="{FF2B5EF4-FFF2-40B4-BE49-F238E27FC236}">
                    <a16:creationId xmlns:a16="http://schemas.microsoft.com/office/drawing/2014/main" id="{8F0F400F-FB11-667F-171B-9B49084FFB33}"/>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E8408DEB-732F-993C-1954-FD659E5D6205}"/>
                  </a:ext>
                </a:extLst>
              </p:cNvPr>
              <p:cNvSpPr/>
              <p:nvPr/>
            </p:nvSpPr>
            <p:spPr>
              <a:xfrm>
                <a:off x="-4300" y="1241206"/>
                <a:ext cx="980464" cy="980465"/>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áfico 3" descr="Usuario contorno">
              <a:extLst>
                <a:ext uri="{FF2B5EF4-FFF2-40B4-BE49-F238E27FC236}">
                  <a16:creationId xmlns:a16="http://schemas.microsoft.com/office/drawing/2014/main" id="{1EC0AE73-ACBC-DC5C-9A06-233B908D65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091" y="1602035"/>
              <a:ext cx="482830" cy="482830"/>
            </a:xfrm>
            <a:prstGeom prst="rect">
              <a:avLst/>
            </a:prstGeom>
          </p:spPr>
        </p:pic>
      </p:grpSp>
      <p:grpSp>
        <p:nvGrpSpPr>
          <p:cNvPr id="7" name="Grupo 6">
            <a:extLst>
              <a:ext uri="{FF2B5EF4-FFF2-40B4-BE49-F238E27FC236}">
                <a16:creationId xmlns:a16="http://schemas.microsoft.com/office/drawing/2014/main" id="{10C28998-0665-5897-7AAE-A6A379B3D4C5}"/>
              </a:ext>
            </a:extLst>
          </p:cNvPr>
          <p:cNvGrpSpPr/>
          <p:nvPr/>
        </p:nvGrpSpPr>
        <p:grpSpPr>
          <a:xfrm>
            <a:off x="983907" y="4541818"/>
            <a:ext cx="729921" cy="713685"/>
            <a:chOff x="279716" y="4270383"/>
            <a:chExt cx="1030567" cy="1022921"/>
          </a:xfrm>
        </p:grpSpPr>
        <p:grpSp>
          <p:nvGrpSpPr>
            <p:cNvPr id="8" name="Grupo 7">
              <a:extLst>
                <a:ext uri="{FF2B5EF4-FFF2-40B4-BE49-F238E27FC236}">
                  <a16:creationId xmlns:a16="http://schemas.microsoft.com/office/drawing/2014/main" id="{FEE4735F-2160-A2C1-DBC4-6DD2166165D1}"/>
                </a:ext>
              </a:extLst>
            </p:cNvPr>
            <p:cNvGrpSpPr/>
            <p:nvPr/>
          </p:nvGrpSpPr>
          <p:grpSpPr>
            <a:xfrm>
              <a:off x="279716" y="4270383"/>
              <a:ext cx="1030567" cy="1022921"/>
              <a:chOff x="-54403" y="1241207"/>
              <a:chExt cx="1030567" cy="1022921"/>
            </a:xfrm>
          </p:grpSpPr>
          <p:sp>
            <p:nvSpPr>
              <p:cNvPr id="10" name="Freeform: Shape 63">
                <a:extLst>
                  <a:ext uri="{FF2B5EF4-FFF2-40B4-BE49-F238E27FC236}">
                    <a16:creationId xmlns:a16="http://schemas.microsoft.com/office/drawing/2014/main" id="{C2B116A3-ACFA-0F8B-E836-D1906D772AAE}"/>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681E557A-01E8-BCD1-5F41-E8372DF64267}"/>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áfico 8" descr="Lupa contorno">
              <a:extLst>
                <a:ext uri="{FF2B5EF4-FFF2-40B4-BE49-F238E27FC236}">
                  <a16:creationId xmlns:a16="http://schemas.microsoft.com/office/drawing/2014/main" id="{1C04EE46-86DD-74F3-4DF5-4A9B4D5929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348" y="4557538"/>
              <a:ext cx="457200" cy="457200"/>
            </a:xfrm>
            <a:prstGeom prst="rect">
              <a:avLst/>
            </a:prstGeom>
          </p:spPr>
        </p:pic>
      </p:grpSp>
      <p:sp>
        <p:nvSpPr>
          <p:cNvPr id="13" name="Marcador de contenido 9">
            <a:extLst>
              <a:ext uri="{FF2B5EF4-FFF2-40B4-BE49-F238E27FC236}">
                <a16:creationId xmlns:a16="http://schemas.microsoft.com/office/drawing/2014/main" id="{40FE9A6F-6E8C-65A8-8861-0B97CB5B6E12}"/>
              </a:ext>
            </a:extLst>
          </p:cNvPr>
          <p:cNvSpPr txBox="1">
            <a:spLocks/>
          </p:cNvSpPr>
          <p:nvPr/>
        </p:nvSpPr>
        <p:spPr>
          <a:xfrm>
            <a:off x="1700748" y="6270254"/>
            <a:ext cx="9942788" cy="38366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800" b="1" noProof="1"/>
              <a:t>BSA: </a:t>
            </a:r>
            <a:r>
              <a:rPr lang="es-ES" sz="800" noProof="1"/>
              <a:t>á</a:t>
            </a:r>
            <a:r>
              <a:rPr lang="es-ES" sz="800"/>
              <a:t>rea de superficie corporal, </a:t>
            </a:r>
            <a:r>
              <a:rPr lang="es-ES" sz="800" b="1"/>
              <a:t>PASI: </a:t>
            </a:r>
            <a:r>
              <a:rPr lang="es-ES" sz="800"/>
              <a:t>índice de área y severidad de psoriasis, </a:t>
            </a:r>
            <a:r>
              <a:rPr lang="es-ES" sz="800" b="1"/>
              <a:t>PGA: </a:t>
            </a:r>
            <a:r>
              <a:rPr lang="es-ES" sz="800"/>
              <a:t>evaluación global del médico, </a:t>
            </a:r>
            <a:r>
              <a:rPr lang="it-IT" sz="800" b="1" noProof="1"/>
              <a:t>CAL: </a:t>
            </a:r>
            <a:r>
              <a:rPr lang="it-IT" sz="800" noProof="1"/>
              <a:t>calcipotriol, </a:t>
            </a:r>
            <a:r>
              <a:rPr lang="it-IT" sz="800" b="1" noProof="1"/>
              <a:t>BDP: </a:t>
            </a:r>
            <a:r>
              <a:rPr lang="it-IT" sz="800" noProof="1"/>
              <a:t>dipropionato de betametasona.</a:t>
            </a:r>
          </a:p>
        </p:txBody>
      </p:sp>
    </p:spTree>
    <p:extLst>
      <p:ext uri="{BB962C8B-B14F-4D97-AF65-F5344CB8AC3E}">
        <p14:creationId xmlns:p14="http://schemas.microsoft.com/office/powerpoint/2010/main" val="2119855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5A720A4A-8F96-BA13-9809-0BC2BA3ADE9B}"/>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76729D0E-FA39-D60C-7FB5-A54E9D990DE0}"/>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3: Paciente con psoriasis moderada</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12" name="Marcador de contenido 9">
            <a:extLst>
              <a:ext uri="{FF2B5EF4-FFF2-40B4-BE49-F238E27FC236}">
                <a16:creationId xmlns:a16="http://schemas.microsoft.com/office/drawing/2014/main" id="{C3D61CAE-843E-09B7-A838-3D9B4FFB3B8B}"/>
              </a:ext>
            </a:extLst>
          </p:cNvPr>
          <p:cNvSpPr txBox="1">
            <a:spLocks/>
          </p:cNvSpPr>
          <p:nvPr/>
        </p:nvSpPr>
        <p:spPr>
          <a:xfrm>
            <a:off x="1700748" y="6278880"/>
            <a:ext cx="9942788" cy="38366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it-IT" sz="800" noProof="1"/>
          </a:p>
        </p:txBody>
      </p:sp>
      <p:pic>
        <p:nvPicPr>
          <p:cNvPr id="13" name="Picture 8">
            <a:extLst>
              <a:ext uri="{FF2B5EF4-FFF2-40B4-BE49-F238E27FC236}">
                <a16:creationId xmlns:a16="http://schemas.microsoft.com/office/drawing/2014/main" id="{294C8C13-09CB-F010-B84D-2FD1FB1F50EF}"/>
              </a:ext>
            </a:extLst>
          </p:cNvPr>
          <p:cNvPicPr>
            <a:picLocks noChangeAspect="1"/>
          </p:cNvPicPr>
          <p:nvPr/>
        </p:nvPicPr>
        <p:blipFill rotWithShape="1">
          <a:blip r:embed="rId3"/>
          <a:srcRect l="7541" r="6066"/>
          <a:stretch/>
        </p:blipFill>
        <p:spPr>
          <a:xfrm>
            <a:off x="966691" y="1931090"/>
            <a:ext cx="4508205" cy="2946216"/>
          </a:xfrm>
          <a:prstGeom prst="rect">
            <a:avLst/>
          </a:prstGeom>
        </p:spPr>
      </p:pic>
      <p:pic>
        <p:nvPicPr>
          <p:cNvPr id="14" name="Picture 11">
            <a:extLst>
              <a:ext uri="{FF2B5EF4-FFF2-40B4-BE49-F238E27FC236}">
                <a16:creationId xmlns:a16="http://schemas.microsoft.com/office/drawing/2014/main" id="{6E280FB0-8126-1A0C-E556-14CA70EAF05F}"/>
              </a:ext>
            </a:extLst>
          </p:cNvPr>
          <p:cNvPicPr>
            <a:picLocks noChangeAspect="1"/>
          </p:cNvPicPr>
          <p:nvPr/>
        </p:nvPicPr>
        <p:blipFill>
          <a:blip r:embed="rId4"/>
          <a:stretch>
            <a:fillRect/>
          </a:stretch>
        </p:blipFill>
        <p:spPr>
          <a:xfrm>
            <a:off x="5677681" y="1931090"/>
            <a:ext cx="2972060" cy="2946216"/>
          </a:xfrm>
          <a:prstGeom prst="rect">
            <a:avLst/>
          </a:prstGeom>
        </p:spPr>
      </p:pic>
      <p:pic>
        <p:nvPicPr>
          <p:cNvPr id="15" name="Picture 14">
            <a:extLst>
              <a:ext uri="{FF2B5EF4-FFF2-40B4-BE49-F238E27FC236}">
                <a16:creationId xmlns:a16="http://schemas.microsoft.com/office/drawing/2014/main" id="{0680B525-5B4E-980E-93C1-E39B3B662255}"/>
              </a:ext>
            </a:extLst>
          </p:cNvPr>
          <p:cNvPicPr>
            <a:picLocks noChangeAspect="1"/>
          </p:cNvPicPr>
          <p:nvPr/>
        </p:nvPicPr>
        <p:blipFill>
          <a:blip r:embed="rId5"/>
          <a:stretch>
            <a:fillRect/>
          </a:stretch>
        </p:blipFill>
        <p:spPr>
          <a:xfrm>
            <a:off x="8649741" y="1931090"/>
            <a:ext cx="3339474" cy="2946215"/>
          </a:xfrm>
          <a:prstGeom prst="rect">
            <a:avLst/>
          </a:prstGeom>
        </p:spPr>
      </p:pic>
      <p:sp>
        <p:nvSpPr>
          <p:cNvPr id="16" name="CuadroTexto 15">
            <a:extLst>
              <a:ext uri="{FF2B5EF4-FFF2-40B4-BE49-F238E27FC236}">
                <a16:creationId xmlns:a16="http://schemas.microsoft.com/office/drawing/2014/main" id="{60A782FF-EFF3-F170-8622-140A309038A8}"/>
              </a:ext>
            </a:extLst>
          </p:cNvPr>
          <p:cNvSpPr txBox="1"/>
          <p:nvPr/>
        </p:nvSpPr>
        <p:spPr>
          <a:xfrm>
            <a:off x="935431" y="5249926"/>
            <a:ext cx="4742250" cy="400110"/>
          </a:xfrm>
          <a:prstGeom prst="rect">
            <a:avLst/>
          </a:prstGeom>
          <a:noFill/>
        </p:spPr>
        <p:txBody>
          <a:bodyPr wrap="square">
            <a:spAutoFit/>
          </a:bodyPr>
          <a:lstStyle/>
          <a:p>
            <a:r>
              <a:rPr lang="es-ES" sz="1000" dirty="0">
                <a:solidFill>
                  <a:srgbClr val="1D2C4F"/>
                </a:solidFill>
                <a:latin typeface="Century Gothic" panose="020B0502020202020204" pitchFamily="34" charset="0"/>
              </a:rPr>
              <a:t>Lesiones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bien delimitadas, pruriginosas, algunas agrupadas en gotas en espalda y otras grandes placas en codos.</a:t>
            </a:r>
          </a:p>
        </p:txBody>
      </p:sp>
      <p:sp>
        <p:nvSpPr>
          <p:cNvPr id="17" name="CuadroTexto 10">
            <a:extLst>
              <a:ext uri="{FF2B5EF4-FFF2-40B4-BE49-F238E27FC236}">
                <a16:creationId xmlns:a16="http://schemas.microsoft.com/office/drawing/2014/main" id="{792884E0-4B25-8073-746B-5966DFA36C5D}"/>
              </a:ext>
            </a:extLst>
          </p:cNvPr>
          <p:cNvSpPr txBox="1"/>
          <p:nvPr/>
        </p:nvSpPr>
        <p:spPr>
          <a:xfrm>
            <a:off x="5677681" y="5249926"/>
            <a:ext cx="6232979" cy="400110"/>
          </a:xfrm>
          <a:prstGeom prst="rect">
            <a:avLst/>
          </a:prstGeom>
          <a:noFill/>
        </p:spPr>
        <p:txBody>
          <a:bodyPr wrap="square">
            <a:spAutoFit/>
          </a:bodyPr>
          <a:lstStyle/>
          <a:p>
            <a:pPr algn="ctr"/>
            <a:r>
              <a:rPr lang="es-ES" sz="1000" dirty="0">
                <a:solidFill>
                  <a:srgbClr val="1D2C4F"/>
                </a:solidFill>
                <a:latin typeface="Century Gothic" panose="020B0502020202020204" pitchFamily="34" charset="0"/>
              </a:rPr>
              <a:t>Lesiones </a:t>
            </a:r>
            <a:r>
              <a:rPr lang="es-ES" sz="1000" dirty="0" err="1">
                <a:solidFill>
                  <a:srgbClr val="1D2C4F"/>
                </a:solidFill>
                <a:latin typeface="Century Gothic" panose="020B0502020202020204" pitchFamily="34" charset="0"/>
              </a:rPr>
              <a:t>eritematodescamativas</a:t>
            </a:r>
            <a:r>
              <a:rPr lang="es-ES" sz="1000" dirty="0">
                <a:solidFill>
                  <a:srgbClr val="1D2C4F"/>
                </a:solidFill>
                <a:latin typeface="Century Gothic" panose="020B0502020202020204" pitchFamily="34" charset="0"/>
              </a:rPr>
              <a:t>, bien delimitadas, pruriginosas, agrupadas en grandes placas en miembros inferiores.</a:t>
            </a:r>
          </a:p>
        </p:txBody>
      </p:sp>
    </p:spTree>
    <p:extLst>
      <p:ext uri="{BB962C8B-B14F-4D97-AF65-F5344CB8AC3E}">
        <p14:creationId xmlns:p14="http://schemas.microsoft.com/office/powerpoint/2010/main" val="4045427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E29D096A-B440-89F1-602E-5710787CBA29}"/>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9D16DFB3-76F2-A524-00DC-D7DC3120EE25}"/>
              </a:ext>
            </a:extLst>
          </p:cNvPr>
          <p:cNvSpPr txBox="1">
            <a:spLocks noGrp="1"/>
          </p:cNvSpPr>
          <p:nvPr>
            <p:ph type="title"/>
          </p:nvPr>
        </p:nvSpPr>
        <p:spPr>
          <a:xfrm>
            <a:off x="1169213" y="561003"/>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3: Paciente con psoriasis moderada</a:t>
            </a: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14B5A842-8C1A-13E0-8AC5-CD93AF3C6885}"/>
              </a:ext>
            </a:extLst>
          </p:cNvPr>
          <p:cNvSpPr txBox="1"/>
          <p:nvPr/>
        </p:nvSpPr>
        <p:spPr>
          <a:xfrm>
            <a:off x="1855945" y="1921481"/>
            <a:ext cx="10047394" cy="43755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Diagnóstico</a:t>
            </a:r>
            <a:endParaRPr lang="es-ES_tradnl" b="0" i="0" u="none" strike="noStrike" cap="none" dirty="0">
              <a:solidFill>
                <a:schemeClr val="accent1">
                  <a:lumMod val="50000"/>
                </a:schemeClr>
              </a:solidFill>
              <a:latin typeface="Montserrat" panose="00000500000000000000" pitchFamily="2" charset="0"/>
              <a:ea typeface="Montserrat"/>
              <a:cs typeface="Montserrat"/>
              <a:sym typeface="Montserrat"/>
            </a:endParaRPr>
          </a:p>
          <a:p>
            <a:pPr marL="285750" indent="-285750">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PASI: 11,8, BSA: 16 % y DLQUI: 10</a:t>
            </a:r>
          </a:p>
          <a:p>
            <a:pPr marL="285750" indent="-285750">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Diagnóstico de psoriasis en placas moderada.</a:t>
            </a:r>
          </a:p>
          <a:p>
            <a:pPr marL="323850" indent="-323850" algn="l">
              <a:spcBef>
                <a:spcPts val="300"/>
              </a:spcBef>
              <a:spcAft>
                <a:spcPts val="700"/>
              </a:spcAft>
              <a:buClr>
                <a:schemeClr val="accent2">
                  <a:lumMod val="40000"/>
                  <a:lumOff val="60000"/>
                </a:schemeClr>
              </a:buClr>
              <a:buFont typeface="Arial" panose="020B0604020202020204" pitchFamily="34" charset="0"/>
              <a:buChar char="•"/>
            </a:pPr>
            <a:endParaRPr lang="es-ES" dirty="0">
              <a:solidFill>
                <a:schemeClr val="accent1">
                  <a:lumMod val="50000"/>
                </a:schemeClr>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Tratamiento</a:t>
            </a:r>
          </a:p>
          <a:p>
            <a:pPr>
              <a:spcBef>
                <a:spcPts val="300"/>
              </a:spcBef>
              <a:spcAft>
                <a:spcPts val="700"/>
              </a:spcAft>
              <a:buClr>
                <a:schemeClr val="accent2">
                  <a:lumMod val="40000"/>
                  <a:lumOff val="60000"/>
                </a:schemeClr>
              </a:buClr>
            </a:pPr>
            <a:r>
              <a:rPr lang="es-ES" sz="1400" dirty="0">
                <a:solidFill>
                  <a:schemeClr val="accent1">
                    <a:lumMod val="50000"/>
                  </a:schemeClr>
                </a:solidFill>
                <a:latin typeface="Montserrat" panose="00000500000000000000" pitchFamily="2" charset="0"/>
                <a:cs typeface="Arial" panose="020B0604020202020204" pitchFamily="34" charset="0"/>
              </a:rPr>
              <a:t>Se valoró el inicio de tratamiento sistémico/biológico y se citó a la paciente en 8 semanas. Mientras tanto, se instauró tratamiento con </a:t>
            </a:r>
            <a:r>
              <a:rPr lang="es-ES" sz="1400" dirty="0" err="1">
                <a:solidFill>
                  <a:schemeClr val="accent1">
                    <a:lumMod val="50000"/>
                  </a:schemeClr>
                </a:solidFill>
                <a:latin typeface="Montserrat" panose="00000500000000000000" pitchFamily="2" charset="0"/>
                <a:cs typeface="Arial" panose="020B0604020202020204" pitchFamily="34" charset="0"/>
              </a:rPr>
              <a:t>calcipotriol</a:t>
            </a:r>
            <a:r>
              <a:rPr lang="es-ES" sz="1400" dirty="0">
                <a:solidFill>
                  <a:schemeClr val="accent1">
                    <a:lumMod val="50000"/>
                  </a:schemeClr>
                </a:solidFill>
                <a:latin typeface="Montserrat" panose="00000500000000000000" pitchFamily="2" charset="0"/>
                <a:cs typeface="Arial" panose="020B0604020202020204" pitchFamily="34" charset="0"/>
              </a:rPr>
              <a:t> 50 microgramos/g + betametasona 0,5 mg/g crema. </a:t>
            </a:r>
          </a:p>
          <a:p>
            <a:pPr>
              <a:spcBef>
                <a:spcPts val="300"/>
              </a:spcBef>
              <a:spcAft>
                <a:spcPts val="700"/>
              </a:spcAft>
              <a:buClr>
                <a:schemeClr val="accent2">
                  <a:lumMod val="40000"/>
                  <a:lumOff val="60000"/>
                </a:schemeClr>
              </a:buClr>
            </a:pPr>
            <a:endParaRPr lang="es-ES" dirty="0">
              <a:solidFill>
                <a:schemeClr val="accent1">
                  <a:lumMod val="50000"/>
                </a:schemeClr>
              </a:solidFill>
              <a:latin typeface="Montserrat" panose="00000500000000000000" pitchFamily="2" charset="0"/>
              <a:cs typeface="Arial" panose="020B0604020202020204" pitchFamily="34" charset="0"/>
            </a:endParaRPr>
          </a:p>
          <a:p>
            <a:pPr>
              <a:spcBef>
                <a:spcPts val="300"/>
              </a:spcBef>
              <a:spcAft>
                <a:spcPts val="700"/>
              </a:spcAft>
              <a:buClr>
                <a:schemeClr val="accent2">
                  <a:lumMod val="40000"/>
                  <a:lumOff val="60000"/>
                </a:schemeClr>
              </a:buClr>
            </a:pPr>
            <a:r>
              <a:rPr lang="es-ES" sz="2400" dirty="0">
                <a:solidFill>
                  <a:schemeClr val="accent1">
                    <a:lumMod val="50000"/>
                  </a:schemeClr>
                </a:solidFill>
                <a:latin typeface="Montserrat" panose="00000500000000000000" pitchFamily="2" charset="0"/>
                <a:cs typeface="Arial" panose="020B0604020202020204" pitchFamily="34" charset="0"/>
              </a:rPr>
              <a:t>Evolución</a:t>
            </a:r>
          </a:p>
          <a:p>
            <a:pPr marL="285750" indent="-285750">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Tras 8 semanas de tratamiento, la paciente experimentó una mejoría prácticamente completa. Las lesiones en espalda, codos y miembros inferiores habían desaparecido.</a:t>
            </a:r>
          </a:p>
          <a:p>
            <a:pPr marL="285750" indent="-285750">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La paciente destacó </a:t>
            </a:r>
            <a:r>
              <a:rPr lang="es-ES" sz="1400" b="1" dirty="0">
                <a:solidFill>
                  <a:schemeClr val="accent1">
                    <a:lumMod val="50000"/>
                  </a:schemeClr>
                </a:solidFill>
                <a:latin typeface="Montserrat" panose="00000500000000000000" pitchFamily="2" charset="0"/>
                <a:cs typeface="Arial" panose="020B0604020202020204" pitchFamily="34" charset="0"/>
              </a:rPr>
              <a:t>la rapidez de acción y la comodidad del tratamiento</a:t>
            </a:r>
            <a:r>
              <a:rPr lang="es-ES" sz="1400" dirty="0">
                <a:solidFill>
                  <a:schemeClr val="accent1">
                    <a:lumMod val="50000"/>
                  </a:schemeClr>
                </a:solidFill>
                <a:latin typeface="Montserrat" panose="00000500000000000000" pitchFamily="2" charset="0"/>
                <a:cs typeface="Arial" panose="020B0604020202020204" pitchFamily="34" charset="0"/>
              </a:rPr>
              <a:t>, haciendo hincapié el </a:t>
            </a:r>
            <a:r>
              <a:rPr lang="es-ES" sz="1400" b="1" dirty="0">
                <a:solidFill>
                  <a:schemeClr val="accent1">
                    <a:lumMod val="50000"/>
                  </a:schemeClr>
                </a:solidFill>
                <a:latin typeface="Montserrat" panose="00000500000000000000" pitchFamily="2" charset="0"/>
                <a:cs typeface="Arial" panose="020B0604020202020204" pitchFamily="34" charset="0"/>
              </a:rPr>
              <a:t>no sentir la sensación grasa al aplicarla que había notado al utilizar otros tratamientos tópicos y la rápida absorción de la crema</a:t>
            </a:r>
            <a:r>
              <a:rPr lang="es-ES" sz="1400" dirty="0">
                <a:solidFill>
                  <a:schemeClr val="accent1">
                    <a:lumMod val="50000"/>
                  </a:schemeClr>
                </a:solidFill>
                <a:latin typeface="Montserrat" panose="00000500000000000000" pitchFamily="2" charset="0"/>
                <a:cs typeface="Arial" panose="020B0604020202020204" pitchFamily="34" charset="0"/>
              </a:rPr>
              <a:t>. </a:t>
            </a:r>
          </a:p>
          <a:p>
            <a:pPr marL="285750" indent="-285750">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Los datos PASI y BSA fueron de 1,2 y 1 respectivamente y el DLQI 2.</a:t>
            </a:r>
            <a:endParaRPr lang="es-ES" dirty="0">
              <a:solidFill>
                <a:schemeClr val="accent1">
                  <a:lumMod val="50000"/>
                </a:schemeClr>
              </a:solidFill>
              <a:latin typeface="Montserrat" panose="00000500000000000000" pitchFamily="2" charset="0"/>
              <a:cs typeface="Arial" panose="020B0604020202020204" pitchFamily="34" charset="0"/>
            </a:endParaRPr>
          </a:p>
        </p:txBody>
      </p:sp>
      <p:grpSp>
        <p:nvGrpSpPr>
          <p:cNvPr id="3" name="Grupo 2">
            <a:extLst>
              <a:ext uri="{FF2B5EF4-FFF2-40B4-BE49-F238E27FC236}">
                <a16:creationId xmlns:a16="http://schemas.microsoft.com/office/drawing/2014/main" id="{C2967435-1DFC-DBB3-87AF-BA82B87DF164}"/>
              </a:ext>
            </a:extLst>
          </p:cNvPr>
          <p:cNvGrpSpPr/>
          <p:nvPr/>
        </p:nvGrpSpPr>
        <p:grpSpPr>
          <a:xfrm>
            <a:off x="1007064" y="1775677"/>
            <a:ext cx="671277" cy="670481"/>
            <a:chOff x="-105811" y="1947756"/>
            <a:chExt cx="996201" cy="1002613"/>
          </a:xfrm>
        </p:grpSpPr>
        <p:sp>
          <p:nvSpPr>
            <p:cNvPr id="5" name="Freeform: Shape 63">
              <a:extLst>
                <a:ext uri="{FF2B5EF4-FFF2-40B4-BE49-F238E27FC236}">
                  <a16:creationId xmlns:a16="http://schemas.microsoft.com/office/drawing/2014/main" id="{5D1C3CF2-BF19-CEEC-7CE9-77D367CE2AB9}"/>
                </a:ext>
              </a:extLst>
            </p:cNvPr>
            <p:cNvSpPr/>
            <p:nvPr/>
          </p:nvSpPr>
          <p:spPr>
            <a:xfrm>
              <a:off x="-90073" y="1969905"/>
              <a:ext cx="980463"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896619F8-8141-7ACB-06E8-099963EF9277}"/>
                </a:ext>
              </a:extLst>
            </p:cNvPr>
            <p:cNvSpPr/>
            <p:nvPr/>
          </p:nvSpPr>
          <p:spPr>
            <a:xfrm>
              <a:off x="-105811" y="1947756"/>
              <a:ext cx="980465" cy="980467"/>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Marcador de contenido 9">
            <a:extLst>
              <a:ext uri="{FF2B5EF4-FFF2-40B4-BE49-F238E27FC236}">
                <a16:creationId xmlns:a16="http://schemas.microsoft.com/office/drawing/2014/main" id="{E5A164AC-5222-A06E-B772-0D55827AB92A}"/>
              </a:ext>
            </a:extLst>
          </p:cNvPr>
          <p:cNvSpPr txBox="1">
            <a:spLocks/>
          </p:cNvSpPr>
          <p:nvPr/>
        </p:nvSpPr>
        <p:spPr>
          <a:xfrm>
            <a:off x="1331124" y="6474332"/>
            <a:ext cx="9942788" cy="38366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800" b="1" noProof="1"/>
              <a:t>BSA: </a:t>
            </a:r>
            <a:r>
              <a:rPr lang="es-ES" sz="800" noProof="1"/>
              <a:t>á</a:t>
            </a:r>
            <a:r>
              <a:rPr lang="es-ES" sz="800" dirty="0"/>
              <a:t>rea de superficie corporal, </a:t>
            </a:r>
            <a:r>
              <a:rPr lang="es-ES" sz="800" b="1" dirty="0"/>
              <a:t>PASI: </a:t>
            </a:r>
            <a:r>
              <a:rPr lang="es-ES" sz="800" dirty="0"/>
              <a:t>índice de área y severidad de psoriasis, </a:t>
            </a:r>
            <a:r>
              <a:rPr lang="es-ES" sz="800" b="1" dirty="0"/>
              <a:t>PGA: </a:t>
            </a:r>
            <a:r>
              <a:rPr lang="es-ES" sz="800" dirty="0"/>
              <a:t>evaluación global del médico, </a:t>
            </a:r>
            <a:r>
              <a:rPr lang="it-IT" sz="800" b="1" noProof="1"/>
              <a:t>CAL: </a:t>
            </a:r>
            <a:r>
              <a:rPr lang="it-IT" sz="800" noProof="1"/>
              <a:t>calcipotriol, </a:t>
            </a:r>
            <a:r>
              <a:rPr lang="it-IT" sz="800" b="1" noProof="1"/>
              <a:t>BDP: </a:t>
            </a:r>
            <a:r>
              <a:rPr lang="it-IT" sz="800" noProof="1"/>
              <a:t>dipropionato de betametasona.</a:t>
            </a:r>
          </a:p>
        </p:txBody>
      </p:sp>
      <p:pic>
        <p:nvPicPr>
          <p:cNvPr id="14" name="Gráfico 13" descr="Marca de insignia1 contorno">
            <a:extLst>
              <a:ext uri="{FF2B5EF4-FFF2-40B4-BE49-F238E27FC236}">
                <a16:creationId xmlns:a16="http://schemas.microsoft.com/office/drawing/2014/main" id="{90803AC9-0C23-415F-CC90-C38628526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871" y="1954086"/>
            <a:ext cx="313664" cy="313664"/>
          </a:xfrm>
          <a:prstGeom prst="rect">
            <a:avLst/>
          </a:prstGeom>
        </p:spPr>
      </p:pic>
      <p:grpSp>
        <p:nvGrpSpPr>
          <p:cNvPr id="15" name="Grupo 14">
            <a:extLst>
              <a:ext uri="{FF2B5EF4-FFF2-40B4-BE49-F238E27FC236}">
                <a16:creationId xmlns:a16="http://schemas.microsoft.com/office/drawing/2014/main" id="{47A1205F-573E-FE4F-8DB8-E57B561183FE}"/>
              </a:ext>
            </a:extLst>
          </p:cNvPr>
          <p:cNvGrpSpPr/>
          <p:nvPr/>
        </p:nvGrpSpPr>
        <p:grpSpPr>
          <a:xfrm>
            <a:off x="1027071" y="3029682"/>
            <a:ext cx="709452" cy="669759"/>
            <a:chOff x="-90073" y="1948836"/>
            <a:chExt cx="1052854" cy="1001533"/>
          </a:xfrm>
        </p:grpSpPr>
        <p:sp>
          <p:nvSpPr>
            <p:cNvPr id="16" name="Freeform: Shape 63">
              <a:extLst>
                <a:ext uri="{FF2B5EF4-FFF2-40B4-BE49-F238E27FC236}">
                  <a16:creationId xmlns:a16="http://schemas.microsoft.com/office/drawing/2014/main" id="{11E4E48B-E13F-030D-9965-A152FB53F37C}"/>
                </a:ext>
              </a:extLst>
            </p:cNvPr>
            <p:cNvSpPr/>
            <p:nvPr/>
          </p:nvSpPr>
          <p:spPr>
            <a:xfrm>
              <a:off x="-90073" y="1969905"/>
              <a:ext cx="980463"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63">
              <a:extLst>
                <a:ext uri="{FF2B5EF4-FFF2-40B4-BE49-F238E27FC236}">
                  <a16:creationId xmlns:a16="http://schemas.microsoft.com/office/drawing/2014/main" id="{1A5F6715-F7D9-6C15-68AC-5CD41FC86055}"/>
                </a:ext>
              </a:extLst>
            </p:cNvPr>
            <p:cNvSpPr/>
            <p:nvPr/>
          </p:nvSpPr>
          <p:spPr>
            <a:xfrm>
              <a:off x="-17685" y="1948836"/>
              <a:ext cx="980466" cy="980467"/>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upo 18">
            <a:extLst>
              <a:ext uri="{FF2B5EF4-FFF2-40B4-BE49-F238E27FC236}">
                <a16:creationId xmlns:a16="http://schemas.microsoft.com/office/drawing/2014/main" id="{6FA9E748-0FB0-71CA-296B-59CE9B4A4F1C}"/>
              </a:ext>
            </a:extLst>
          </p:cNvPr>
          <p:cNvGrpSpPr/>
          <p:nvPr/>
        </p:nvGrpSpPr>
        <p:grpSpPr>
          <a:xfrm>
            <a:off x="1016466" y="4312586"/>
            <a:ext cx="671277" cy="670481"/>
            <a:chOff x="-105811" y="1947756"/>
            <a:chExt cx="996201" cy="1002613"/>
          </a:xfrm>
        </p:grpSpPr>
        <p:sp>
          <p:nvSpPr>
            <p:cNvPr id="20" name="Freeform: Shape 63">
              <a:extLst>
                <a:ext uri="{FF2B5EF4-FFF2-40B4-BE49-F238E27FC236}">
                  <a16:creationId xmlns:a16="http://schemas.microsoft.com/office/drawing/2014/main" id="{229B8AB9-C5D5-CD3A-B7BB-53E21CA6C68E}"/>
                </a:ext>
              </a:extLst>
            </p:cNvPr>
            <p:cNvSpPr/>
            <p:nvPr/>
          </p:nvSpPr>
          <p:spPr>
            <a:xfrm>
              <a:off x="-90073" y="1969905"/>
              <a:ext cx="980463"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63">
              <a:extLst>
                <a:ext uri="{FF2B5EF4-FFF2-40B4-BE49-F238E27FC236}">
                  <a16:creationId xmlns:a16="http://schemas.microsoft.com/office/drawing/2014/main" id="{3ECD01D8-8208-02B2-A640-2E2230C64612}"/>
                </a:ext>
              </a:extLst>
            </p:cNvPr>
            <p:cNvSpPr/>
            <p:nvPr/>
          </p:nvSpPr>
          <p:spPr>
            <a:xfrm>
              <a:off x="-105811" y="1947756"/>
              <a:ext cx="980465" cy="980467"/>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Gráfico 22" descr="Gesto de doble toque contorno">
            <a:extLst>
              <a:ext uri="{FF2B5EF4-FFF2-40B4-BE49-F238E27FC236}">
                <a16:creationId xmlns:a16="http://schemas.microsoft.com/office/drawing/2014/main" id="{F407D16C-51B6-701F-5354-17013DAF7C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8987" y="3161751"/>
            <a:ext cx="405620" cy="405620"/>
          </a:xfrm>
          <a:prstGeom prst="rect">
            <a:avLst/>
          </a:prstGeom>
        </p:spPr>
      </p:pic>
      <p:pic>
        <p:nvPicPr>
          <p:cNvPr id="24" name="Gráfico 23" descr="Calendario contorno">
            <a:extLst>
              <a:ext uri="{FF2B5EF4-FFF2-40B4-BE49-F238E27FC236}">
                <a16:creationId xmlns:a16="http://schemas.microsoft.com/office/drawing/2014/main" id="{4AE45156-0C25-7CF4-CCAF-BDD7F62652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700" y="4480465"/>
            <a:ext cx="340005" cy="340005"/>
          </a:xfrm>
          <a:prstGeom prst="rect">
            <a:avLst/>
          </a:prstGeom>
        </p:spPr>
      </p:pic>
    </p:spTree>
    <p:extLst>
      <p:ext uri="{BB962C8B-B14F-4D97-AF65-F5344CB8AC3E}">
        <p14:creationId xmlns:p14="http://schemas.microsoft.com/office/powerpoint/2010/main" val="2654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763A5DC7-1C5D-DB2E-E514-952FAEA9688C}"/>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43501B38-C455-8696-AA22-ED0EECC15301}"/>
              </a:ext>
            </a:extLst>
          </p:cNvPr>
          <p:cNvSpPr txBox="1">
            <a:spLocks noGrp="1"/>
          </p:cNvSpPr>
          <p:nvPr>
            <p:ph type="title"/>
          </p:nvPr>
        </p:nvSpPr>
        <p:spPr>
          <a:xfrm>
            <a:off x="1169213" y="561003"/>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3: Paciente con psoriasis moderada</a:t>
            </a:r>
            <a:endParaRPr sz="4000" dirty="0">
              <a:solidFill>
                <a:srgbClr val="1F3864"/>
              </a:solidFill>
              <a:latin typeface="Montserrat"/>
              <a:ea typeface="Montserrat"/>
              <a:cs typeface="Montserrat"/>
              <a:sym typeface="Montserrat"/>
            </a:endParaRPr>
          </a:p>
        </p:txBody>
      </p:sp>
      <p:pic>
        <p:nvPicPr>
          <p:cNvPr id="2" name="Picture 2">
            <a:extLst>
              <a:ext uri="{FF2B5EF4-FFF2-40B4-BE49-F238E27FC236}">
                <a16:creationId xmlns:a16="http://schemas.microsoft.com/office/drawing/2014/main" id="{B85FA41A-C9E2-5BBA-5066-C3E1BD5A82DA}"/>
              </a:ext>
            </a:extLst>
          </p:cNvPr>
          <p:cNvPicPr>
            <a:picLocks noChangeAspect="1"/>
          </p:cNvPicPr>
          <p:nvPr/>
        </p:nvPicPr>
        <p:blipFill rotWithShape="1">
          <a:blip r:embed="rId3"/>
          <a:srcRect l="7541" r="6066"/>
          <a:stretch/>
        </p:blipFill>
        <p:spPr>
          <a:xfrm>
            <a:off x="1805118" y="2223274"/>
            <a:ext cx="3689925" cy="2411451"/>
          </a:xfrm>
          <a:prstGeom prst="rect">
            <a:avLst/>
          </a:prstGeom>
        </p:spPr>
      </p:pic>
      <p:pic>
        <p:nvPicPr>
          <p:cNvPr id="4" name="Picture 8">
            <a:extLst>
              <a:ext uri="{FF2B5EF4-FFF2-40B4-BE49-F238E27FC236}">
                <a16:creationId xmlns:a16="http://schemas.microsoft.com/office/drawing/2014/main" id="{9B1901E5-3177-FFB6-8C59-D28E2D6E1858}"/>
              </a:ext>
            </a:extLst>
          </p:cNvPr>
          <p:cNvPicPr>
            <a:picLocks noChangeAspect="1"/>
          </p:cNvPicPr>
          <p:nvPr/>
        </p:nvPicPr>
        <p:blipFill>
          <a:blip r:embed="rId4"/>
          <a:stretch>
            <a:fillRect/>
          </a:stretch>
        </p:blipFill>
        <p:spPr>
          <a:xfrm>
            <a:off x="1478887" y="4700039"/>
            <a:ext cx="2051135" cy="2033299"/>
          </a:xfrm>
          <a:prstGeom prst="rect">
            <a:avLst/>
          </a:prstGeom>
        </p:spPr>
      </p:pic>
      <p:pic>
        <p:nvPicPr>
          <p:cNvPr id="7" name="Picture 10">
            <a:extLst>
              <a:ext uri="{FF2B5EF4-FFF2-40B4-BE49-F238E27FC236}">
                <a16:creationId xmlns:a16="http://schemas.microsoft.com/office/drawing/2014/main" id="{E19B6D8E-EC65-20D3-71A9-F8210DFD0F8B}"/>
              </a:ext>
            </a:extLst>
          </p:cNvPr>
          <p:cNvPicPr>
            <a:picLocks noChangeAspect="1"/>
          </p:cNvPicPr>
          <p:nvPr/>
        </p:nvPicPr>
        <p:blipFill>
          <a:blip r:embed="rId5"/>
          <a:stretch>
            <a:fillRect/>
          </a:stretch>
        </p:blipFill>
        <p:spPr>
          <a:xfrm>
            <a:off x="3650081" y="4700039"/>
            <a:ext cx="2255936" cy="1990275"/>
          </a:xfrm>
          <a:prstGeom prst="rect">
            <a:avLst/>
          </a:prstGeom>
        </p:spPr>
      </p:pic>
      <p:sp>
        <p:nvSpPr>
          <p:cNvPr id="8" name="CuadroTexto 6">
            <a:extLst>
              <a:ext uri="{FF2B5EF4-FFF2-40B4-BE49-F238E27FC236}">
                <a16:creationId xmlns:a16="http://schemas.microsoft.com/office/drawing/2014/main" id="{06234AE4-EB26-4480-AF6D-B96A84B0D0AE}"/>
              </a:ext>
            </a:extLst>
          </p:cNvPr>
          <p:cNvSpPr txBox="1"/>
          <p:nvPr/>
        </p:nvSpPr>
        <p:spPr>
          <a:xfrm>
            <a:off x="1114631" y="1685706"/>
            <a:ext cx="5070897" cy="338554"/>
          </a:xfrm>
          <a:prstGeom prst="rect">
            <a:avLst/>
          </a:prstGeom>
          <a:noFill/>
        </p:spPr>
        <p:txBody>
          <a:bodyPr wrap="square">
            <a:spAutoFit/>
          </a:bodyPr>
          <a:lstStyle/>
          <a:p>
            <a:pPr algn="ctr"/>
            <a:r>
              <a:rPr lang="es-ES" sz="1600" b="1" dirty="0">
                <a:solidFill>
                  <a:srgbClr val="002855"/>
                </a:solidFill>
                <a:effectLst/>
                <a:latin typeface="+mj-lt"/>
              </a:rPr>
              <a:t>Antes</a:t>
            </a:r>
            <a:r>
              <a:rPr lang="es-ES" sz="1600" dirty="0">
                <a:solidFill>
                  <a:srgbClr val="002855"/>
                </a:solidFill>
                <a:effectLst/>
                <a:latin typeface="+mj-lt"/>
              </a:rPr>
              <a:t> de la aplicación de CAL/BDP crema</a:t>
            </a:r>
          </a:p>
        </p:txBody>
      </p:sp>
      <p:pic>
        <p:nvPicPr>
          <p:cNvPr id="9" name="Picture 19">
            <a:extLst>
              <a:ext uri="{FF2B5EF4-FFF2-40B4-BE49-F238E27FC236}">
                <a16:creationId xmlns:a16="http://schemas.microsoft.com/office/drawing/2014/main" id="{390132D1-0446-70DC-0083-5BEE0DC04CD6}"/>
              </a:ext>
            </a:extLst>
          </p:cNvPr>
          <p:cNvPicPr>
            <a:picLocks noChangeAspect="1"/>
          </p:cNvPicPr>
          <p:nvPr/>
        </p:nvPicPr>
        <p:blipFill>
          <a:blip r:embed="rId6"/>
          <a:stretch>
            <a:fillRect/>
          </a:stretch>
        </p:blipFill>
        <p:spPr>
          <a:xfrm>
            <a:off x="6537409" y="2310543"/>
            <a:ext cx="5195381" cy="1793517"/>
          </a:xfrm>
          <a:prstGeom prst="rect">
            <a:avLst/>
          </a:prstGeom>
        </p:spPr>
      </p:pic>
      <p:pic>
        <p:nvPicPr>
          <p:cNvPr id="10" name="Picture 21">
            <a:extLst>
              <a:ext uri="{FF2B5EF4-FFF2-40B4-BE49-F238E27FC236}">
                <a16:creationId xmlns:a16="http://schemas.microsoft.com/office/drawing/2014/main" id="{932854FE-1656-4A4B-46B7-8DC17EADDB1C}"/>
              </a:ext>
            </a:extLst>
          </p:cNvPr>
          <p:cNvPicPr>
            <a:picLocks noChangeAspect="1"/>
          </p:cNvPicPr>
          <p:nvPr/>
        </p:nvPicPr>
        <p:blipFill>
          <a:blip r:embed="rId7"/>
          <a:stretch>
            <a:fillRect/>
          </a:stretch>
        </p:blipFill>
        <p:spPr>
          <a:xfrm>
            <a:off x="6970714" y="4227240"/>
            <a:ext cx="4675668" cy="2366403"/>
          </a:xfrm>
          <a:prstGeom prst="rect">
            <a:avLst/>
          </a:prstGeom>
        </p:spPr>
      </p:pic>
      <p:sp>
        <p:nvSpPr>
          <p:cNvPr id="11" name="CuadroTexto 10">
            <a:extLst>
              <a:ext uri="{FF2B5EF4-FFF2-40B4-BE49-F238E27FC236}">
                <a16:creationId xmlns:a16="http://schemas.microsoft.com/office/drawing/2014/main" id="{CBD6017E-37DE-08EE-F59F-254E6DD4DC0C}"/>
              </a:ext>
            </a:extLst>
          </p:cNvPr>
          <p:cNvSpPr txBox="1"/>
          <p:nvPr/>
        </p:nvSpPr>
        <p:spPr>
          <a:xfrm>
            <a:off x="6323617" y="1602589"/>
            <a:ext cx="5450147" cy="584775"/>
          </a:xfrm>
          <a:prstGeom prst="rect">
            <a:avLst/>
          </a:prstGeom>
          <a:noFill/>
        </p:spPr>
        <p:txBody>
          <a:bodyPr wrap="square">
            <a:spAutoFit/>
          </a:bodyPr>
          <a:lstStyle/>
          <a:p>
            <a:pPr algn="ctr"/>
            <a:r>
              <a:rPr lang="es-ES" sz="1600" b="1" dirty="0">
                <a:solidFill>
                  <a:srgbClr val="1D2C4F"/>
                </a:solidFill>
                <a:latin typeface="Century Gothic" panose="020B0502020202020204" pitchFamily="34" charset="0"/>
              </a:rPr>
              <a:t>Tras 8 semanas </a:t>
            </a:r>
            <a:r>
              <a:rPr lang="es-ES" sz="1600" dirty="0">
                <a:solidFill>
                  <a:srgbClr val="1D2C4F"/>
                </a:solidFill>
                <a:latin typeface="Century Gothic" panose="020B0502020202020204" pitchFamily="34" charset="0"/>
              </a:rPr>
              <a:t>de tratamiento se consiguió aclaramiento total de las lesiones</a:t>
            </a:r>
          </a:p>
        </p:txBody>
      </p:sp>
    </p:spTree>
    <p:extLst>
      <p:ext uri="{BB962C8B-B14F-4D97-AF65-F5344CB8AC3E}">
        <p14:creationId xmlns:p14="http://schemas.microsoft.com/office/powerpoint/2010/main" val="3064380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B9E75BFF-7C91-886B-EFB0-A71F58442F11}"/>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C54AB897-2EDB-E205-2FDA-C6DDE777FF36}"/>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4: Psoriasis </a:t>
            </a:r>
            <a:r>
              <a:rPr lang="es-ES" sz="4000" dirty="0" err="1">
                <a:solidFill>
                  <a:srgbClr val="1F3864"/>
                </a:solidFill>
                <a:latin typeface="Montserrat"/>
                <a:ea typeface="Montserrat"/>
                <a:cs typeface="Montserrat"/>
                <a:sym typeface="Montserrat"/>
              </a:rPr>
              <a:t>Palmoplantar</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780DA239-A884-DFD9-E712-BBEA4BA38E31}"/>
              </a:ext>
            </a:extLst>
          </p:cNvPr>
          <p:cNvSpPr txBox="1"/>
          <p:nvPr/>
        </p:nvSpPr>
        <p:spPr>
          <a:xfrm>
            <a:off x="1823633" y="1753933"/>
            <a:ext cx="10047394" cy="44781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Anamnesis</a:t>
            </a:r>
            <a:endParaRPr lang="es-ES_tradnl" sz="2400" b="0" i="0" u="none" strike="noStrike" cap="none" dirty="0">
              <a:solidFill>
                <a:schemeClr val="accent1">
                  <a:lumMod val="50000"/>
                </a:schemeClr>
              </a:solidFill>
              <a:latin typeface="Montserrat" panose="00000500000000000000" pitchFamily="2" charset="0"/>
              <a:ea typeface="Montserrat"/>
              <a:cs typeface="Montserrat"/>
              <a:sym typeface="Montserrat"/>
            </a:endParaRP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Mujer de </a:t>
            </a:r>
            <a:r>
              <a:rPr lang="es-ES" sz="1400" b="1" dirty="0">
                <a:solidFill>
                  <a:schemeClr val="accent1">
                    <a:lumMod val="50000"/>
                  </a:schemeClr>
                </a:solidFill>
                <a:latin typeface="Montserrat" panose="00000500000000000000" pitchFamily="2" charset="0"/>
                <a:cs typeface="Arial" panose="020B0604020202020204" pitchFamily="34" charset="0"/>
              </a:rPr>
              <a:t>68 años</a:t>
            </a:r>
            <a:r>
              <a:rPr lang="es-ES" sz="1400" dirty="0">
                <a:solidFill>
                  <a:schemeClr val="accent1">
                    <a:lumMod val="50000"/>
                  </a:schemeClr>
                </a:solidFill>
                <a:latin typeface="Montserrat" panose="00000500000000000000" pitchFamily="2" charset="0"/>
                <a:cs typeface="Arial" panose="020B0604020202020204" pitchFamily="34" charset="0"/>
              </a:rPr>
              <a:t> remitida de Urgencias por </a:t>
            </a:r>
            <a:r>
              <a:rPr lang="es-ES" sz="1400" b="1" dirty="0">
                <a:solidFill>
                  <a:schemeClr val="accent1">
                    <a:lumMod val="50000"/>
                  </a:schemeClr>
                </a:solidFill>
                <a:latin typeface="Montserrat" panose="00000500000000000000" pitchFamily="2" charset="0"/>
                <a:cs typeface="Arial" panose="020B0604020202020204" pitchFamily="34" charset="0"/>
              </a:rPr>
              <a:t>lesiones </a:t>
            </a:r>
            <a:r>
              <a:rPr lang="es-ES" sz="1400" b="1" dirty="0" err="1">
                <a:solidFill>
                  <a:schemeClr val="accent1">
                    <a:lumMod val="50000"/>
                  </a:schemeClr>
                </a:solidFill>
                <a:latin typeface="Montserrat" panose="00000500000000000000" pitchFamily="2" charset="0"/>
                <a:cs typeface="Arial" panose="020B0604020202020204" pitchFamily="34" charset="0"/>
              </a:rPr>
              <a:t>eritematodescamativas</a:t>
            </a:r>
            <a:r>
              <a:rPr lang="es-ES" sz="1400" b="1" dirty="0">
                <a:solidFill>
                  <a:schemeClr val="accent1">
                    <a:lumMod val="50000"/>
                  </a:schemeClr>
                </a:solidFill>
                <a:latin typeface="Montserrat" panose="00000500000000000000" pitchFamily="2" charset="0"/>
                <a:cs typeface="Arial" panose="020B0604020202020204" pitchFamily="34" charset="0"/>
              </a:rPr>
              <a:t> dolorosas en palmas y plantas, persistiendo por 6 meses.</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Tratamientos previos con cremas emolientes y corticoides de baja potencia </a:t>
            </a:r>
            <a:r>
              <a:rPr lang="es-ES" sz="1400" dirty="0">
                <a:solidFill>
                  <a:schemeClr val="accent1">
                    <a:lumMod val="50000"/>
                  </a:schemeClr>
                </a:solidFill>
                <a:latin typeface="Montserrat" panose="00000500000000000000" pitchFamily="2" charset="0"/>
                <a:cs typeface="Arial" panose="020B0604020202020204" pitchFamily="34" charset="0"/>
                <a:sym typeface="Wingdings" pitchFamily="2" charset="2"/>
              </a:rPr>
              <a:t> sin efectividad.</a:t>
            </a:r>
            <a:endParaRPr lang="es-ES" sz="1400" dirty="0">
              <a:solidFill>
                <a:schemeClr val="accent1">
                  <a:lumMod val="50000"/>
                </a:schemeClr>
              </a:solidFill>
              <a:latin typeface="Montserrat" panose="00000500000000000000" pitchFamily="2" charset="0"/>
              <a:cs typeface="Arial" panose="020B0604020202020204" pitchFamily="34" charset="0"/>
            </a:endParaRP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Dificultad para realizar actividades diarias como vestirse o hacer compras.</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Antecedentes médicos</a:t>
            </a:r>
            <a:r>
              <a:rPr lang="es-ES" sz="1400" dirty="0">
                <a:solidFill>
                  <a:schemeClr val="accent1">
                    <a:lumMod val="50000"/>
                  </a:schemeClr>
                </a:solidFill>
                <a:latin typeface="Montserrat" panose="00000500000000000000" pitchFamily="2" charset="0"/>
                <a:cs typeface="Arial" panose="020B0604020202020204" pitchFamily="34" charset="0"/>
              </a:rPr>
              <a:t>: hipertensión arterial, diabetes tipo 2, sobrepeso, hiperuricemia. No alergias medicamentosas conocidas.</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Fumadora habitual</a:t>
            </a:r>
            <a:r>
              <a:rPr lang="es-ES" sz="1400" dirty="0">
                <a:solidFill>
                  <a:schemeClr val="accent1">
                    <a:lumMod val="50000"/>
                  </a:schemeClr>
                </a:solidFill>
                <a:latin typeface="Montserrat" panose="00000500000000000000" pitchFamily="2" charset="0"/>
                <a:cs typeface="Arial" panose="020B0604020202020204" pitchFamily="34" charset="0"/>
              </a:rPr>
              <a:t> de 10 cigarrillos al día durante más de 20 años.</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Medicación</a:t>
            </a:r>
            <a:r>
              <a:rPr lang="es-ES" sz="1400" dirty="0">
                <a:solidFill>
                  <a:schemeClr val="accent1">
                    <a:lumMod val="50000"/>
                  </a:schemeClr>
                </a:solidFill>
                <a:latin typeface="Montserrat" panose="00000500000000000000" pitchFamily="2" charset="0"/>
                <a:cs typeface="Arial" panose="020B0604020202020204" pitchFamily="34" charset="0"/>
              </a:rPr>
              <a:t> actual: metformina/</a:t>
            </a:r>
            <a:r>
              <a:rPr lang="es-ES" sz="1400" dirty="0" err="1">
                <a:solidFill>
                  <a:schemeClr val="accent1">
                    <a:lumMod val="50000"/>
                  </a:schemeClr>
                </a:solidFill>
                <a:latin typeface="Montserrat" panose="00000500000000000000" pitchFamily="2" charset="0"/>
                <a:cs typeface="Arial" panose="020B0604020202020204" pitchFamily="34" charset="0"/>
              </a:rPr>
              <a:t>saxagliptina</a:t>
            </a:r>
            <a:r>
              <a:rPr lang="es-ES" sz="1400" dirty="0">
                <a:solidFill>
                  <a:schemeClr val="accent1">
                    <a:lumMod val="50000"/>
                  </a:schemeClr>
                </a:solidFill>
                <a:latin typeface="Montserrat" panose="00000500000000000000" pitchFamily="2" charset="0"/>
                <a:cs typeface="Arial" panose="020B0604020202020204" pitchFamily="34" charset="0"/>
              </a:rPr>
              <a:t>, </a:t>
            </a:r>
            <a:r>
              <a:rPr lang="es-ES" sz="1400" dirty="0" err="1">
                <a:solidFill>
                  <a:schemeClr val="accent1">
                    <a:lumMod val="50000"/>
                  </a:schemeClr>
                </a:solidFill>
                <a:latin typeface="Montserrat" panose="00000500000000000000" pitchFamily="2" charset="0"/>
                <a:cs typeface="Arial" panose="020B0604020202020204" pitchFamily="34" charset="0"/>
              </a:rPr>
              <a:t>aloprurinol</a:t>
            </a:r>
            <a:r>
              <a:rPr lang="es-ES" sz="1400" dirty="0">
                <a:solidFill>
                  <a:schemeClr val="accent1">
                    <a:lumMod val="50000"/>
                  </a:schemeClr>
                </a:solidFill>
                <a:latin typeface="Montserrat" panose="00000500000000000000" pitchFamily="2" charset="0"/>
                <a:cs typeface="Arial" panose="020B0604020202020204" pitchFamily="34" charset="0"/>
              </a:rPr>
              <a:t>, </a:t>
            </a:r>
            <a:r>
              <a:rPr lang="es-ES" sz="1400" dirty="0" err="1">
                <a:solidFill>
                  <a:schemeClr val="accent1">
                    <a:lumMod val="50000"/>
                  </a:schemeClr>
                </a:solidFill>
                <a:latin typeface="Montserrat" panose="00000500000000000000" pitchFamily="2" charset="0"/>
                <a:cs typeface="Arial" panose="020B0604020202020204" pitchFamily="34" charset="0"/>
              </a:rPr>
              <a:t>olmesartán</a:t>
            </a:r>
            <a:r>
              <a:rPr lang="es-ES" sz="1400" dirty="0">
                <a:solidFill>
                  <a:schemeClr val="accent1">
                    <a:lumMod val="50000"/>
                  </a:schemeClr>
                </a:solidFill>
                <a:latin typeface="Montserrat" panose="00000500000000000000" pitchFamily="2" charset="0"/>
                <a:cs typeface="Arial" panose="020B0604020202020204" pitchFamily="34" charset="0"/>
              </a:rPr>
              <a:t>/amlodipino/hidroclorotiazida.</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No hay antecedentes familiares de psoriasis.</a:t>
            </a:r>
            <a:endParaRPr lang="es-ES" dirty="0">
              <a:solidFill>
                <a:schemeClr val="accent1">
                  <a:lumMod val="50000"/>
                </a:schemeClr>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Exploración</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b="1" dirty="0">
                <a:solidFill>
                  <a:schemeClr val="accent1">
                    <a:lumMod val="50000"/>
                  </a:schemeClr>
                </a:solidFill>
                <a:latin typeface="Montserrat" panose="00000500000000000000" pitchFamily="2" charset="0"/>
                <a:cs typeface="Arial" panose="020B0604020202020204" pitchFamily="34" charset="0"/>
              </a:rPr>
              <a:t>Placas </a:t>
            </a:r>
            <a:r>
              <a:rPr lang="es-ES" sz="1400" b="1" dirty="0" err="1">
                <a:solidFill>
                  <a:schemeClr val="accent1">
                    <a:lumMod val="50000"/>
                  </a:schemeClr>
                </a:solidFill>
                <a:latin typeface="Montserrat" panose="00000500000000000000" pitchFamily="2" charset="0"/>
                <a:cs typeface="Arial" panose="020B0604020202020204" pitchFamily="34" charset="0"/>
              </a:rPr>
              <a:t>hiperqueratósicas</a:t>
            </a:r>
            <a:r>
              <a:rPr lang="es-ES" sz="1400" dirty="0">
                <a:solidFill>
                  <a:schemeClr val="accent1">
                    <a:lumMod val="50000"/>
                  </a:schemeClr>
                </a:solidFill>
                <a:latin typeface="Montserrat" panose="00000500000000000000" pitchFamily="2" charset="0"/>
                <a:cs typeface="Arial" panose="020B0604020202020204" pitchFamily="34" charset="0"/>
              </a:rPr>
              <a:t> que ocupan la totalidad de las plantas junto con formación de fisuras y heridas.</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En ambas </a:t>
            </a:r>
            <a:r>
              <a:rPr lang="es-ES" sz="1400" b="1" dirty="0">
                <a:solidFill>
                  <a:schemeClr val="accent1">
                    <a:lumMod val="50000"/>
                  </a:schemeClr>
                </a:solidFill>
                <a:latin typeface="Montserrat" panose="00000500000000000000" pitchFamily="2" charset="0"/>
                <a:cs typeface="Arial" panose="020B0604020202020204" pitchFamily="34" charset="0"/>
              </a:rPr>
              <a:t>palmas presenta placas redondeadas </a:t>
            </a:r>
            <a:r>
              <a:rPr lang="es-ES" sz="1400" b="1" dirty="0" err="1">
                <a:solidFill>
                  <a:schemeClr val="accent1">
                    <a:lumMod val="50000"/>
                  </a:schemeClr>
                </a:solidFill>
                <a:latin typeface="Montserrat" panose="00000500000000000000" pitchFamily="2" charset="0"/>
                <a:cs typeface="Arial" panose="020B0604020202020204" pitchFamily="34" charset="0"/>
              </a:rPr>
              <a:t>eritematoqueratósicas</a:t>
            </a:r>
            <a:r>
              <a:rPr lang="es-ES" sz="1400" b="1" dirty="0">
                <a:solidFill>
                  <a:schemeClr val="accent1">
                    <a:lumMod val="50000"/>
                  </a:schemeClr>
                </a:solidFill>
                <a:latin typeface="Montserrat" panose="00000500000000000000" pitchFamily="2" charset="0"/>
                <a:cs typeface="Arial" panose="020B0604020202020204" pitchFamily="34" charset="0"/>
              </a:rPr>
              <a:t> bien definidas</a:t>
            </a:r>
            <a:r>
              <a:rPr lang="es-ES" sz="1400" dirty="0">
                <a:solidFill>
                  <a:schemeClr val="accent1">
                    <a:lumMod val="50000"/>
                  </a:schemeClr>
                </a:solidFill>
                <a:latin typeface="Montserrat" panose="00000500000000000000" pitchFamily="2" charset="0"/>
                <a:cs typeface="Arial" panose="020B0604020202020204" pitchFamily="34" charset="0"/>
              </a:rPr>
              <a:t>. No se observa afectación ungueal. </a:t>
            </a:r>
          </a:p>
          <a:p>
            <a:pPr marL="285750" indent="-285750">
              <a:spcBef>
                <a:spcPts val="300"/>
              </a:spcBef>
              <a:spcAft>
                <a:spcPts val="300"/>
              </a:spcAft>
              <a:buClr>
                <a:schemeClr val="accent2">
                  <a:lumMod val="40000"/>
                  <a:lumOff val="60000"/>
                </a:schemeClr>
              </a:buClr>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PASI: 5,8; DLQI: 18.</a:t>
            </a:r>
          </a:p>
        </p:txBody>
      </p:sp>
      <p:grpSp>
        <p:nvGrpSpPr>
          <p:cNvPr id="2" name="Grupo 1">
            <a:extLst>
              <a:ext uri="{FF2B5EF4-FFF2-40B4-BE49-F238E27FC236}">
                <a16:creationId xmlns:a16="http://schemas.microsoft.com/office/drawing/2014/main" id="{62F8CF69-E5ED-5232-A91E-962AD1DC213D}"/>
              </a:ext>
            </a:extLst>
          </p:cNvPr>
          <p:cNvGrpSpPr/>
          <p:nvPr/>
        </p:nvGrpSpPr>
        <p:grpSpPr>
          <a:xfrm>
            <a:off x="1007943" y="1727011"/>
            <a:ext cx="694434" cy="684063"/>
            <a:chOff x="202560" y="1353217"/>
            <a:chExt cx="1030567" cy="1022922"/>
          </a:xfrm>
        </p:grpSpPr>
        <p:grpSp>
          <p:nvGrpSpPr>
            <p:cNvPr id="3" name="Grupo 2">
              <a:extLst>
                <a:ext uri="{FF2B5EF4-FFF2-40B4-BE49-F238E27FC236}">
                  <a16:creationId xmlns:a16="http://schemas.microsoft.com/office/drawing/2014/main" id="{67D49666-8860-0B07-FE1F-15A86BBAD714}"/>
                </a:ext>
              </a:extLst>
            </p:cNvPr>
            <p:cNvGrpSpPr/>
            <p:nvPr/>
          </p:nvGrpSpPr>
          <p:grpSpPr>
            <a:xfrm>
              <a:off x="202560" y="1353217"/>
              <a:ext cx="1030567" cy="1022922"/>
              <a:chOff x="-54403" y="1241206"/>
              <a:chExt cx="1030567" cy="1022922"/>
            </a:xfrm>
          </p:grpSpPr>
          <p:sp>
            <p:nvSpPr>
              <p:cNvPr id="5" name="Freeform: Shape 63">
                <a:extLst>
                  <a:ext uri="{FF2B5EF4-FFF2-40B4-BE49-F238E27FC236}">
                    <a16:creationId xmlns:a16="http://schemas.microsoft.com/office/drawing/2014/main" id="{F6851D79-255B-6EC8-380B-D80BC97352D5}"/>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CB73B844-BB86-6D87-F710-96D1EA9F19C6}"/>
                  </a:ext>
                </a:extLst>
              </p:cNvPr>
              <p:cNvSpPr/>
              <p:nvPr/>
            </p:nvSpPr>
            <p:spPr>
              <a:xfrm>
                <a:off x="-4300" y="1241206"/>
                <a:ext cx="980464" cy="980465"/>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áfico 3" descr="Usuario contorno">
              <a:extLst>
                <a:ext uri="{FF2B5EF4-FFF2-40B4-BE49-F238E27FC236}">
                  <a16:creationId xmlns:a16="http://schemas.microsoft.com/office/drawing/2014/main" id="{21ECE72C-E579-917E-AE9D-D654BAC0C6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091" y="1602035"/>
              <a:ext cx="482830" cy="482830"/>
            </a:xfrm>
            <a:prstGeom prst="rect">
              <a:avLst/>
            </a:prstGeom>
          </p:spPr>
        </p:pic>
      </p:grpSp>
      <p:grpSp>
        <p:nvGrpSpPr>
          <p:cNvPr id="7" name="Grupo 6">
            <a:extLst>
              <a:ext uri="{FF2B5EF4-FFF2-40B4-BE49-F238E27FC236}">
                <a16:creationId xmlns:a16="http://schemas.microsoft.com/office/drawing/2014/main" id="{ABDF2C30-81FC-E9FD-1133-660C3B62AB5D}"/>
              </a:ext>
            </a:extLst>
          </p:cNvPr>
          <p:cNvGrpSpPr/>
          <p:nvPr/>
        </p:nvGrpSpPr>
        <p:grpSpPr>
          <a:xfrm>
            <a:off x="983907" y="4541818"/>
            <a:ext cx="729921" cy="713685"/>
            <a:chOff x="279716" y="4270383"/>
            <a:chExt cx="1030567" cy="1022921"/>
          </a:xfrm>
        </p:grpSpPr>
        <p:grpSp>
          <p:nvGrpSpPr>
            <p:cNvPr id="8" name="Grupo 7">
              <a:extLst>
                <a:ext uri="{FF2B5EF4-FFF2-40B4-BE49-F238E27FC236}">
                  <a16:creationId xmlns:a16="http://schemas.microsoft.com/office/drawing/2014/main" id="{3958C845-9025-F713-A815-9E5584108666}"/>
                </a:ext>
              </a:extLst>
            </p:cNvPr>
            <p:cNvGrpSpPr/>
            <p:nvPr/>
          </p:nvGrpSpPr>
          <p:grpSpPr>
            <a:xfrm>
              <a:off x="279716" y="4270383"/>
              <a:ext cx="1030567" cy="1022921"/>
              <a:chOff x="-54403" y="1241207"/>
              <a:chExt cx="1030567" cy="1022921"/>
            </a:xfrm>
          </p:grpSpPr>
          <p:sp>
            <p:nvSpPr>
              <p:cNvPr id="10" name="Freeform: Shape 63">
                <a:extLst>
                  <a:ext uri="{FF2B5EF4-FFF2-40B4-BE49-F238E27FC236}">
                    <a16:creationId xmlns:a16="http://schemas.microsoft.com/office/drawing/2014/main" id="{DFA68C39-4959-8444-E11C-1ACC52FBCA76}"/>
                  </a:ext>
                </a:extLst>
              </p:cNvPr>
              <p:cNvSpPr/>
              <p:nvPr/>
            </p:nvSpPr>
            <p:spPr>
              <a:xfrm>
                <a:off x="-54403" y="1283664"/>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63">
                <a:extLst>
                  <a:ext uri="{FF2B5EF4-FFF2-40B4-BE49-F238E27FC236}">
                    <a16:creationId xmlns:a16="http://schemas.microsoft.com/office/drawing/2014/main" id="{490DDF48-0998-5439-59D4-83C6064BA2B3}"/>
                  </a:ext>
                </a:extLst>
              </p:cNvPr>
              <p:cNvSpPr/>
              <p:nvPr/>
            </p:nvSpPr>
            <p:spPr>
              <a:xfrm>
                <a:off x="-4300" y="1241207"/>
                <a:ext cx="980464"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áfico 8" descr="Lupa contorno">
              <a:extLst>
                <a:ext uri="{FF2B5EF4-FFF2-40B4-BE49-F238E27FC236}">
                  <a16:creationId xmlns:a16="http://schemas.microsoft.com/office/drawing/2014/main" id="{0678B44F-8F08-ABBC-28BC-905ABEAA1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348" y="4557538"/>
              <a:ext cx="457200" cy="457200"/>
            </a:xfrm>
            <a:prstGeom prst="rect">
              <a:avLst/>
            </a:prstGeom>
          </p:spPr>
        </p:pic>
      </p:grpSp>
      <p:sp>
        <p:nvSpPr>
          <p:cNvPr id="13" name="Marcador de contenido 15">
            <a:extLst>
              <a:ext uri="{FF2B5EF4-FFF2-40B4-BE49-F238E27FC236}">
                <a16:creationId xmlns:a16="http://schemas.microsoft.com/office/drawing/2014/main" id="{9D69927A-6681-1AFD-F8E9-87D3B6E52017}"/>
              </a:ext>
            </a:extLst>
          </p:cNvPr>
          <p:cNvSpPr txBox="1">
            <a:spLocks/>
          </p:cNvSpPr>
          <p:nvPr/>
        </p:nvSpPr>
        <p:spPr>
          <a:xfrm>
            <a:off x="1635195" y="6489213"/>
            <a:ext cx="10008341" cy="2205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800" b="1" dirty="0">
                <a:solidFill>
                  <a:schemeClr val="bg1">
                    <a:lumMod val="75000"/>
                  </a:schemeClr>
                </a:solidFill>
                <a:latin typeface="Century Gothic" panose="020B0502020202020204" pitchFamily="34" charset="0"/>
              </a:rPr>
              <a:t>PASI</a:t>
            </a:r>
            <a:r>
              <a:rPr lang="es-ES" sz="800" dirty="0">
                <a:solidFill>
                  <a:schemeClr val="bg1">
                    <a:lumMod val="75000"/>
                  </a:schemeClr>
                </a:solidFill>
                <a:latin typeface="Century Gothic" panose="020B0502020202020204" pitchFamily="34" charset="0"/>
              </a:rPr>
              <a:t>: índice de área y severidad de psoriasis; </a:t>
            </a:r>
            <a:r>
              <a:rPr lang="es-ES" sz="800" b="1" dirty="0">
                <a:solidFill>
                  <a:schemeClr val="bg1">
                    <a:lumMod val="75000"/>
                  </a:schemeClr>
                </a:solidFill>
                <a:latin typeface="Century Gothic" panose="020B0502020202020204" pitchFamily="34" charset="0"/>
              </a:rPr>
              <a:t>DLQI</a:t>
            </a:r>
            <a:r>
              <a:rPr lang="es-ES" sz="800" dirty="0">
                <a:solidFill>
                  <a:schemeClr val="bg1">
                    <a:lumMod val="75000"/>
                  </a:schemeClr>
                </a:solidFill>
                <a:latin typeface="Century Gothic" panose="020B0502020202020204" pitchFamily="34" charset="0"/>
              </a:rPr>
              <a:t>: Índice de Calidad de Vida Dermatológica.</a:t>
            </a:r>
          </a:p>
        </p:txBody>
      </p:sp>
    </p:spTree>
    <p:extLst>
      <p:ext uri="{BB962C8B-B14F-4D97-AF65-F5344CB8AC3E}">
        <p14:creationId xmlns:p14="http://schemas.microsoft.com/office/powerpoint/2010/main" val="2119398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18F2A5CC-1E1C-3C75-21FD-1974E2018CC8}"/>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18EFCC7E-599D-A564-77A2-2A70422281C9}"/>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4: Psoriasis </a:t>
            </a:r>
            <a:r>
              <a:rPr lang="es-ES" sz="4000" dirty="0" err="1">
                <a:solidFill>
                  <a:srgbClr val="1F3864"/>
                </a:solidFill>
                <a:latin typeface="Montserrat"/>
                <a:ea typeface="Montserrat"/>
                <a:cs typeface="Montserrat"/>
                <a:sym typeface="Montserrat"/>
              </a:rPr>
              <a:t>Palmoplantar</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pic>
        <p:nvPicPr>
          <p:cNvPr id="12" name="Imagen 11">
            <a:extLst>
              <a:ext uri="{FF2B5EF4-FFF2-40B4-BE49-F238E27FC236}">
                <a16:creationId xmlns:a16="http://schemas.microsoft.com/office/drawing/2014/main" id="{039FC587-5229-C2DA-1470-CF8266C40A7E}"/>
              </a:ext>
            </a:extLst>
          </p:cNvPr>
          <p:cNvPicPr>
            <a:picLocks noChangeAspect="1"/>
          </p:cNvPicPr>
          <p:nvPr/>
        </p:nvPicPr>
        <p:blipFill rotWithShape="1">
          <a:blip r:embed="rId3"/>
          <a:srcRect l="2681" t="3610" r="3605" b="9780"/>
          <a:stretch/>
        </p:blipFill>
        <p:spPr>
          <a:xfrm>
            <a:off x="2022093" y="1578007"/>
            <a:ext cx="8247805" cy="4751561"/>
          </a:xfrm>
          <a:prstGeom prst="rect">
            <a:avLst/>
          </a:prstGeom>
        </p:spPr>
      </p:pic>
      <p:sp>
        <p:nvSpPr>
          <p:cNvPr id="14" name="CuadroTexto 13">
            <a:extLst>
              <a:ext uri="{FF2B5EF4-FFF2-40B4-BE49-F238E27FC236}">
                <a16:creationId xmlns:a16="http://schemas.microsoft.com/office/drawing/2014/main" id="{AFF9B59A-B1CE-A4F3-1128-728F12BD29F9}"/>
              </a:ext>
            </a:extLst>
          </p:cNvPr>
          <p:cNvSpPr txBox="1"/>
          <p:nvPr/>
        </p:nvSpPr>
        <p:spPr>
          <a:xfrm>
            <a:off x="2022093" y="6388107"/>
            <a:ext cx="8247805"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1.</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 junto con formación de fisuras y heridas.</a:t>
            </a:r>
          </a:p>
        </p:txBody>
      </p:sp>
    </p:spTree>
    <p:extLst>
      <p:ext uri="{BB962C8B-B14F-4D97-AF65-F5344CB8AC3E}">
        <p14:creationId xmlns:p14="http://schemas.microsoft.com/office/powerpoint/2010/main" val="986553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9F7EC496-940C-9777-1929-4B694E4A9465}"/>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60055A32-72D0-A14B-62F0-B4E8180EEF3F}"/>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4: Psoriasis </a:t>
            </a:r>
            <a:r>
              <a:rPr lang="es-ES" sz="4000" dirty="0" err="1">
                <a:solidFill>
                  <a:srgbClr val="1F3864"/>
                </a:solidFill>
                <a:latin typeface="Montserrat"/>
                <a:ea typeface="Montserrat"/>
                <a:cs typeface="Montserrat"/>
                <a:sym typeface="Montserrat"/>
              </a:rPr>
              <a:t>Palmoplantar</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CECFB01B-718A-A743-C536-07394AA4454E}"/>
              </a:ext>
            </a:extLst>
          </p:cNvPr>
          <p:cNvPicPr>
            <a:picLocks noChangeAspect="1"/>
          </p:cNvPicPr>
          <p:nvPr/>
        </p:nvPicPr>
        <p:blipFill rotWithShape="1">
          <a:blip r:embed="rId3"/>
          <a:srcRect l="3321" t="5356" r="2859" b="8653"/>
          <a:stretch/>
        </p:blipFill>
        <p:spPr>
          <a:xfrm>
            <a:off x="2089010" y="1578007"/>
            <a:ext cx="8013979" cy="4751561"/>
          </a:xfrm>
          <a:prstGeom prst="rect">
            <a:avLst/>
          </a:prstGeom>
        </p:spPr>
      </p:pic>
      <p:sp>
        <p:nvSpPr>
          <p:cNvPr id="4" name="CuadroTexto 3">
            <a:extLst>
              <a:ext uri="{FF2B5EF4-FFF2-40B4-BE49-F238E27FC236}">
                <a16:creationId xmlns:a16="http://schemas.microsoft.com/office/drawing/2014/main" id="{E01165AD-132F-4158-C41E-935E9CD132AA}"/>
              </a:ext>
            </a:extLst>
          </p:cNvPr>
          <p:cNvSpPr txBox="1"/>
          <p:nvPr/>
        </p:nvSpPr>
        <p:spPr>
          <a:xfrm>
            <a:off x="2089009" y="6415085"/>
            <a:ext cx="8013979"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2.</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redondeeadas</a:t>
            </a:r>
            <a:r>
              <a:rPr lang="es-ES" sz="1000" dirty="0">
                <a:solidFill>
                  <a:srgbClr val="1D2C4F"/>
                </a:solidFill>
                <a:latin typeface="Century Gothic" panose="020B0502020202020204" pitchFamily="34" charset="0"/>
              </a:rPr>
              <a:t> </a:t>
            </a:r>
            <a:r>
              <a:rPr lang="es-ES" sz="1000" dirty="0" err="1">
                <a:solidFill>
                  <a:srgbClr val="1D2C4F"/>
                </a:solidFill>
                <a:latin typeface="Century Gothic" panose="020B0502020202020204" pitchFamily="34" charset="0"/>
              </a:rPr>
              <a:t>eritematoqueratósicas</a:t>
            </a:r>
            <a:r>
              <a:rPr lang="es-ES" sz="1000" dirty="0">
                <a:solidFill>
                  <a:srgbClr val="1D2C4F"/>
                </a:solidFill>
                <a:latin typeface="Century Gothic" panose="020B0502020202020204" pitchFamily="34" charset="0"/>
              </a:rPr>
              <a:t> bien definidas.</a:t>
            </a:r>
          </a:p>
        </p:txBody>
      </p:sp>
    </p:spTree>
    <p:extLst>
      <p:ext uri="{BB962C8B-B14F-4D97-AF65-F5344CB8AC3E}">
        <p14:creationId xmlns:p14="http://schemas.microsoft.com/office/powerpoint/2010/main" val="128950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F852BC06-A05C-2D30-47FA-67D2F3173CDA}"/>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3156E8D6-CDEE-8701-D898-C907488C2CB2}"/>
              </a:ext>
            </a:extLst>
          </p:cNvPr>
          <p:cNvSpPr txBox="1">
            <a:spLocks noGrp="1"/>
          </p:cNvSpPr>
          <p:nvPr>
            <p:ph type="title"/>
          </p:nvPr>
        </p:nvSpPr>
        <p:spPr>
          <a:xfrm>
            <a:off x="1169213" y="561003"/>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4: Psoriasis </a:t>
            </a:r>
            <a:r>
              <a:rPr lang="es-ES" sz="4000" dirty="0" err="1">
                <a:solidFill>
                  <a:srgbClr val="1F3864"/>
                </a:solidFill>
                <a:latin typeface="Montserrat"/>
                <a:ea typeface="Montserrat"/>
                <a:cs typeface="Montserrat"/>
                <a:sym typeface="Montserrat"/>
              </a:rPr>
              <a:t>Palmoplantar</a:t>
            </a:r>
            <a:endParaRPr sz="4000" dirty="0">
              <a:solidFill>
                <a:srgbClr val="1F3864"/>
              </a:solidFill>
              <a:latin typeface="Montserrat"/>
              <a:ea typeface="Montserrat"/>
              <a:cs typeface="Montserrat"/>
              <a:sym typeface="Montserrat"/>
            </a:endParaRPr>
          </a:p>
        </p:txBody>
      </p:sp>
      <p:sp>
        <p:nvSpPr>
          <p:cNvPr id="245" name="Google Shape;245;p15">
            <a:extLst>
              <a:ext uri="{FF2B5EF4-FFF2-40B4-BE49-F238E27FC236}">
                <a16:creationId xmlns:a16="http://schemas.microsoft.com/office/drawing/2014/main" id="{49F4359C-5841-B0A2-F42F-6C65F8B6A94A}"/>
              </a:ext>
            </a:extLst>
          </p:cNvPr>
          <p:cNvSpPr txBox="1"/>
          <p:nvPr/>
        </p:nvSpPr>
        <p:spPr>
          <a:xfrm>
            <a:off x="1855945" y="1921481"/>
            <a:ext cx="10047394" cy="4329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_tradnl" sz="2400" i="0" u="none" strike="noStrike" cap="none" dirty="0">
                <a:solidFill>
                  <a:srgbClr val="002060"/>
                </a:solidFill>
                <a:latin typeface="Montserrat"/>
                <a:ea typeface="Montserrat"/>
                <a:cs typeface="Montserrat"/>
                <a:sym typeface="Montserrat"/>
              </a:rPr>
              <a:t>Diagnóstico</a:t>
            </a:r>
            <a:endParaRPr lang="es-ES_tradnl" b="0" i="0" u="none" strike="noStrike" cap="none" dirty="0">
              <a:solidFill>
                <a:schemeClr val="accent1">
                  <a:lumMod val="50000"/>
                </a:schemeClr>
              </a:solidFill>
              <a:latin typeface="Montserrat" panose="00000500000000000000" pitchFamily="2" charset="0"/>
              <a:ea typeface="Montserrat"/>
              <a:cs typeface="Montserrat"/>
              <a:sym typeface="Montserrat"/>
            </a:endParaRPr>
          </a:p>
          <a:p>
            <a:pPr>
              <a:spcBef>
                <a:spcPts val="300"/>
              </a:spcBef>
              <a:spcAft>
                <a:spcPts val="700"/>
              </a:spcAft>
              <a:buClr>
                <a:schemeClr val="accent2">
                  <a:lumMod val="40000"/>
                  <a:lumOff val="60000"/>
                </a:schemeClr>
              </a:buClr>
            </a:pPr>
            <a:r>
              <a:rPr lang="es-ES" sz="1400" dirty="0">
                <a:solidFill>
                  <a:schemeClr val="accent1">
                    <a:lumMod val="50000"/>
                  </a:schemeClr>
                </a:solidFill>
                <a:latin typeface="Montserrat" panose="00000500000000000000" pitchFamily="2" charset="0"/>
                <a:cs typeface="Arial" panose="020B0604020202020204" pitchFamily="34" charset="0"/>
              </a:rPr>
              <a:t>Psoriasis </a:t>
            </a:r>
            <a:r>
              <a:rPr lang="es-ES" sz="1400" dirty="0" err="1">
                <a:solidFill>
                  <a:schemeClr val="accent1">
                    <a:lumMod val="50000"/>
                  </a:schemeClr>
                </a:solidFill>
                <a:latin typeface="Montserrat" panose="00000500000000000000" pitchFamily="2" charset="0"/>
                <a:cs typeface="Arial" panose="020B0604020202020204" pitchFamily="34" charset="0"/>
              </a:rPr>
              <a:t>palmoplantar</a:t>
            </a:r>
            <a:r>
              <a:rPr lang="es-ES" sz="1400" dirty="0">
                <a:solidFill>
                  <a:schemeClr val="accent1">
                    <a:lumMod val="50000"/>
                  </a:schemeClr>
                </a:solidFill>
                <a:latin typeface="Montserrat" panose="00000500000000000000" pitchFamily="2" charset="0"/>
                <a:cs typeface="Arial" panose="020B0604020202020204" pitchFamily="34" charset="0"/>
              </a:rPr>
              <a:t>.</a:t>
            </a:r>
          </a:p>
          <a:p>
            <a:pPr algn="l">
              <a:spcBef>
                <a:spcPts val="300"/>
              </a:spcBef>
              <a:spcAft>
                <a:spcPts val="700"/>
              </a:spcAft>
              <a:buClr>
                <a:schemeClr val="accent2">
                  <a:lumMod val="40000"/>
                  <a:lumOff val="60000"/>
                </a:schemeClr>
              </a:buClr>
            </a:pPr>
            <a:endParaRPr lang="es-ES" dirty="0">
              <a:solidFill>
                <a:schemeClr val="accent1">
                  <a:lumMod val="50000"/>
                </a:schemeClr>
              </a:solidFill>
              <a:latin typeface="Montserrat" panose="00000500000000000000" pitchFamily="2" charset="0"/>
              <a:cs typeface="Arial" panose="020B0604020202020204" pitchFamily="34" charset="0"/>
            </a:endParaRPr>
          </a:p>
          <a:p>
            <a:pPr>
              <a:spcBef>
                <a:spcPts val="0"/>
              </a:spcBef>
              <a:spcAft>
                <a:spcPts val="600"/>
              </a:spcAft>
            </a:pPr>
            <a:r>
              <a:rPr lang="es-ES" sz="2400" dirty="0">
                <a:solidFill>
                  <a:srgbClr val="002060"/>
                </a:solidFill>
                <a:latin typeface="Montserrat" panose="00000500000000000000" pitchFamily="2" charset="0"/>
                <a:cs typeface="Arial" panose="020B0604020202020204" pitchFamily="34" charset="0"/>
              </a:rPr>
              <a:t>Tratamiento</a:t>
            </a:r>
          </a:p>
          <a:p>
            <a:pPr marL="285750" indent="-285750">
              <a:spcBef>
                <a:spcPts val="300"/>
              </a:spcBef>
              <a:spcAft>
                <a:spcPts val="300"/>
              </a:spcAft>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CAL/BDP crema </a:t>
            </a:r>
            <a:r>
              <a:rPr lang="es-ES" sz="1400" b="1" dirty="0">
                <a:solidFill>
                  <a:schemeClr val="accent1">
                    <a:lumMod val="50000"/>
                  </a:schemeClr>
                </a:solidFill>
                <a:latin typeface="Montserrat" panose="00000500000000000000" pitchFamily="2" charset="0"/>
                <a:cs typeface="Arial" panose="020B0604020202020204" pitchFamily="34" charset="0"/>
              </a:rPr>
              <a:t>una vez al día durante 8 semanas</a:t>
            </a:r>
            <a:r>
              <a:rPr lang="es-ES" sz="1400" dirty="0">
                <a:solidFill>
                  <a:schemeClr val="accent1">
                    <a:lumMod val="50000"/>
                  </a:schemeClr>
                </a:solidFill>
                <a:latin typeface="Montserrat" panose="00000500000000000000" pitchFamily="2" charset="0"/>
                <a:cs typeface="Arial" panose="020B0604020202020204" pitchFamily="34" charset="0"/>
              </a:rPr>
              <a:t> en zonas afectas.</a:t>
            </a:r>
          </a:p>
          <a:p>
            <a:pPr marL="285750" indent="-285750">
              <a:spcBef>
                <a:spcPts val="300"/>
              </a:spcBef>
              <a:spcAft>
                <a:spcPts val="300"/>
              </a:spcAft>
              <a:buFont typeface="Arial" panose="020B0604020202020204" pitchFamily="34" charset="0"/>
              <a:buChar char="•"/>
            </a:pPr>
            <a:r>
              <a:rPr lang="es-ES" sz="1400" dirty="0">
                <a:solidFill>
                  <a:schemeClr val="accent1">
                    <a:lumMod val="50000"/>
                  </a:schemeClr>
                </a:solidFill>
                <a:latin typeface="Montserrat" panose="00000500000000000000" pitchFamily="2" charset="0"/>
                <a:cs typeface="Arial" panose="020B0604020202020204" pitchFamily="34" charset="0"/>
              </a:rPr>
              <a:t>Se recomienda </a:t>
            </a:r>
            <a:r>
              <a:rPr lang="es-ES" sz="1400" b="1" dirty="0">
                <a:solidFill>
                  <a:schemeClr val="accent1">
                    <a:lumMod val="50000"/>
                  </a:schemeClr>
                </a:solidFill>
                <a:latin typeface="Montserrat" panose="00000500000000000000" pitchFamily="2" charset="0"/>
                <a:cs typeface="Arial" panose="020B0604020202020204" pitchFamily="34" charset="0"/>
              </a:rPr>
              <a:t>abandono del hábito tabáquico</a:t>
            </a:r>
            <a:r>
              <a:rPr lang="es-ES" sz="1400" dirty="0">
                <a:solidFill>
                  <a:schemeClr val="accent1">
                    <a:lumMod val="50000"/>
                  </a:schemeClr>
                </a:solidFill>
                <a:latin typeface="Montserrat" panose="00000500000000000000" pitchFamily="2" charset="0"/>
                <a:cs typeface="Arial" panose="020B0604020202020204" pitchFamily="34" charset="0"/>
              </a:rPr>
              <a:t>, seguir alimentación saludable y reducir peso.</a:t>
            </a:r>
          </a:p>
          <a:p>
            <a:pPr>
              <a:spcBef>
                <a:spcPts val="300"/>
              </a:spcBef>
              <a:spcAft>
                <a:spcPts val="700"/>
              </a:spcAft>
              <a:buClr>
                <a:schemeClr val="accent2">
                  <a:lumMod val="40000"/>
                  <a:lumOff val="60000"/>
                </a:schemeClr>
              </a:buClr>
            </a:pPr>
            <a:endParaRPr lang="es-ES" dirty="0">
              <a:solidFill>
                <a:schemeClr val="accent1">
                  <a:lumMod val="50000"/>
                </a:schemeClr>
              </a:solidFill>
              <a:latin typeface="Montserrat" panose="00000500000000000000" pitchFamily="2" charset="0"/>
              <a:cs typeface="Arial" panose="020B0604020202020204" pitchFamily="34" charset="0"/>
            </a:endParaRPr>
          </a:p>
          <a:p>
            <a:pPr>
              <a:spcBef>
                <a:spcPts val="300"/>
              </a:spcBef>
              <a:spcAft>
                <a:spcPts val="700"/>
              </a:spcAft>
              <a:buClr>
                <a:schemeClr val="accent2">
                  <a:lumMod val="40000"/>
                  <a:lumOff val="60000"/>
                </a:schemeClr>
              </a:buClr>
            </a:pPr>
            <a:r>
              <a:rPr lang="es-ES" sz="2400" dirty="0">
                <a:solidFill>
                  <a:schemeClr val="accent1">
                    <a:lumMod val="50000"/>
                  </a:schemeClr>
                </a:solidFill>
                <a:latin typeface="Montserrat" panose="00000500000000000000" pitchFamily="2" charset="0"/>
                <a:cs typeface="Arial" panose="020B0604020202020204" pitchFamily="34" charset="0"/>
              </a:rPr>
              <a:t>Evolución</a:t>
            </a:r>
          </a:p>
          <a:p>
            <a:pPr marL="285750" indent="-285750">
              <a:spcBef>
                <a:spcPts val="600"/>
              </a:spcBef>
              <a:buFont typeface="Arial" panose="020B0604020202020204" pitchFamily="34" charset="0"/>
              <a:buChar char="•"/>
            </a:pPr>
            <a:r>
              <a:rPr lang="es-ES" sz="1400" dirty="0">
                <a:solidFill>
                  <a:schemeClr val="accent1">
                    <a:lumMod val="50000"/>
                  </a:schemeClr>
                </a:solidFill>
                <a:effectLst/>
                <a:latin typeface="Montserrat" panose="00000500000000000000" pitchFamily="2" charset="0"/>
              </a:rPr>
              <a:t>Reevaluamos a la paciente a las 8 semanas de iniciar el tratamiento. La paciente explica haber obtenido una </a:t>
            </a:r>
            <a:r>
              <a:rPr lang="es-ES" sz="1400" b="1" dirty="0">
                <a:solidFill>
                  <a:schemeClr val="accent1">
                    <a:lumMod val="50000"/>
                  </a:schemeClr>
                </a:solidFill>
                <a:effectLst/>
                <a:latin typeface="Montserrat" panose="00000500000000000000" pitchFamily="2" charset="0"/>
              </a:rPr>
              <a:t>gran mejoría con el tratamiento pautado. </a:t>
            </a:r>
          </a:p>
          <a:p>
            <a:pPr marL="285750" indent="-285750">
              <a:spcBef>
                <a:spcPts val="600"/>
              </a:spcBef>
              <a:buFont typeface="Arial" panose="020B0604020202020204" pitchFamily="34" charset="0"/>
              <a:buChar char="•"/>
            </a:pPr>
            <a:r>
              <a:rPr lang="es-ES" sz="1400" dirty="0">
                <a:solidFill>
                  <a:schemeClr val="accent1">
                    <a:lumMod val="50000"/>
                  </a:schemeClr>
                </a:solidFill>
                <a:effectLst/>
                <a:latin typeface="Montserrat" panose="00000500000000000000" pitchFamily="2" charset="0"/>
              </a:rPr>
              <a:t>A la exploración se observa </a:t>
            </a:r>
            <a:r>
              <a:rPr lang="es-ES" sz="1400" b="1" dirty="0">
                <a:solidFill>
                  <a:schemeClr val="accent1">
                    <a:lumMod val="50000"/>
                  </a:schemeClr>
                </a:solidFill>
                <a:effectLst/>
                <a:latin typeface="Montserrat" panose="00000500000000000000" pitchFamily="2" charset="0"/>
              </a:rPr>
              <a:t>eritema residual </a:t>
            </a:r>
            <a:r>
              <a:rPr lang="es-ES" sz="1400" dirty="0">
                <a:solidFill>
                  <a:schemeClr val="accent1">
                    <a:lumMod val="50000"/>
                  </a:schemeClr>
                </a:solidFill>
                <a:effectLst/>
                <a:latin typeface="Montserrat" panose="00000500000000000000" pitchFamily="2" charset="0"/>
              </a:rPr>
              <a:t>en ambas palmas y plantas con ausencia de placas </a:t>
            </a:r>
            <a:r>
              <a:rPr lang="es-ES" sz="1400" dirty="0" err="1">
                <a:solidFill>
                  <a:schemeClr val="accent1">
                    <a:lumMod val="50000"/>
                  </a:schemeClr>
                </a:solidFill>
                <a:effectLst/>
                <a:latin typeface="Montserrat" panose="00000500000000000000" pitchFamily="2" charset="0"/>
              </a:rPr>
              <a:t>hiperqueratósicas</a:t>
            </a:r>
            <a:r>
              <a:rPr lang="es-ES" sz="1400" dirty="0">
                <a:solidFill>
                  <a:schemeClr val="accent1">
                    <a:lumMod val="50000"/>
                  </a:schemeClr>
                </a:solidFill>
                <a:latin typeface="Montserrat" panose="00000500000000000000" pitchFamily="2" charset="0"/>
              </a:rPr>
              <a:t> </a:t>
            </a:r>
            <a:r>
              <a:rPr lang="es-ES" sz="1400" dirty="0">
                <a:solidFill>
                  <a:schemeClr val="accent1">
                    <a:lumMod val="50000"/>
                  </a:schemeClr>
                </a:solidFill>
                <a:effectLst/>
                <a:latin typeface="Montserrat" panose="00000500000000000000" pitchFamily="2" charset="0"/>
              </a:rPr>
              <a:t>y fisuras.</a:t>
            </a:r>
          </a:p>
          <a:p>
            <a:pPr marL="285750" indent="-285750">
              <a:spcBef>
                <a:spcPts val="600"/>
              </a:spcBef>
              <a:buFont typeface="Arial" panose="020B0604020202020204" pitchFamily="34" charset="0"/>
              <a:buChar char="•"/>
            </a:pPr>
            <a:r>
              <a:rPr lang="es-ES" sz="1400" dirty="0">
                <a:solidFill>
                  <a:schemeClr val="accent1">
                    <a:lumMod val="50000"/>
                  </a:schemeClr>
                </a:solidFill>
                <a:effectLst/>
                <a:latin typeface="Montserrat" panose="00000500000000000000" pitchFamily="2" charset="0"/>
              </a:rPr>
              <a:t>PASI: 0,6; DLQI: 1.</a:t>
            </a:r>
            <a:endParaRPr lang="es-ES" sz="1400" dirty="0">
              <a:solidFill>
                <a:schemeClr val="accent1">
                  <a:lumMod val="50000"/>
                </a:schemeClr>
              </a:solidFill>
              <a:latin typeface="Montserrat" panose="00000500000000000000" pitchFamily="2" charset="0"/>
              <a:cs typeface="Arial" panose="020B0604020202020204" pitchFamily="34" charset="0"/>
            </a:endParaRPr>
          </a:p>
        </p:txBody>
      </p:sp>
      <p:grpSp>
        <p:nvGrpSpPr>
          <p:cNvPr id="3" name="Grupo 2">
            <a:extLst>
              <a:ext uri="{FF2B5EF4-FFF2-40B4-BE49-F238E27FC236}">
                <a16:creationId xmlns:a16="http://schemas.microsoft.com/office/drawing/2014/main" id="{89DD0291-C25C-915E-626A-B30345834CB6}"/>
              </a:ext>
            </a:extLst>
          </p:cNvPr>
          <p:cNvGrpSpPr/>
          <p:nvPr/>
        </p:nvGrpSpPr>
        <p:grpSpPr>
          <a:xfrm>
            <a:off x="1007064" y="1775677"/>
            <a:ext cx="671277" cy="670481"/>
            <a:chOff x="-105811" y="1947756"/>
            <a:chExt cx="996201" cy="1002613"/>
          </a:xfrm>
        </p:grpSpPr>
        <p:sp>
          <p:nvSpPr>
            <p:cNvPr id="5" name="Freeform: Shape 63">
              <a:extLst>
                <a:ext uri="{FF2B5EF4-FFF2-40B4-BE49-F238E27FC236}">
                  <a16:creationId xmlns:a16="http://schemas.microsoft.com/office/drawing/2014/main" id="{644ECA17-A92E-11CE-EB9C-4A340ECDDFCC}"/>
                </a:ext>
              </a:extLst>
            </p:cNvPr>
            <p:cNvSpPr/>
            <p:nvPr/>
          </p:nvSpPr>
          <p:spPr>
            <a:xfrm>
              <a:off x="-90073" y="1969905"/>
              <a:ext cx="980463"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63">
              <a:extLst>
                <a:ext uri="{FF2B5EF4-FFF2-40B4-BE49-F238E27FC236}">
                  <a16:creationId xmlns:a16="http://schemas.microsoft.com/office/drawing/2014/main" id="{5BB9F8F6-DD0C-922E-4959-A8A5518954B4}"/>
                </a:ext>
              </a:extLst>
            </p:cNvPr>
            <p:cNvSpPr/>
            <p:nvPr/>
          </p:nvSpPr>
          <p:spPr>
            <a:xfrm>
              <a:off x="-105811" y="1947756"/>
              <a:ext cx="980465" cy="980467"/>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Gráfico 13" descr="Marca de insignia1 contorno">
            <a:extLst>
              <a:ext uri="{FF2B5EF4-FFF2-40B4-BE49-F238E27FC236}">
                <a16:creationId xmlns:a16="http://schemas.microsoft.com/office/drawing/2014/main" id="{1AD197CA-ABDA-6298-0DF7-99487312E5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871" y="1954086"/>
            <a:ext cx="313664" cy="313664"/>
          </a:xfrm>
          <a:prstGeom prst="rect">
            <a:avLst/>
          </a:prstGeom>
        </p:spPr>
      </p:pic>
      <p:grpSp>
        <p:nvGrpSpPr>
          <p:cNvPr id="15" name="Grupo 14">
            <a:extLst>
              <a:ext uri="{FF2B5EF4-FFF2-40B4-BE49-F238E27FC236}">
                <a16:creationId xmlns:a16="http://schemas.microsoft.com/office/drawing/2014/main" id="{DAC7DE6F-5ADB-4774-1E8E-E7BD9209F722}"/>
              </a:ext>
            </a:extLst>
          </p:cNvPr>
          <p:cNvGrpSpPr/>
          <p:nvPr/>
        </p:nvGrpSpPr>
        <p:grpSpPr>
          <a:xfrm>
            <a:off x="1027071" y="3029682"/>
            <a:ext cx="709452" cy="669759"/>
            <a:chOff x="-90073" y="1948836"/>
            <a:chExt cx="1052854" cy="1001533"/>
          </a:xfrm>
        </p:grpSpPr>
        <p:sp>
          <p:nvSpPr>
            <p:cNvPr id="16" name="Freeform: Shape 63">
              <a:extLst>
                <a:ext uri="{FF2B5EF4-FFF2-40B4-BE49-F238E27FC236}">
                  <a16:creationId xmlns:a16="http://schemas.microsoft.com/office/drawing/2014/main" id="{A85F1E33-0C0C-25D3-D615-B8120C9E3488}"/>
                </a:ext>
              </a:extLst>
            </p:cNvPr>
            <p:cNvSpPr/>
            <p:nvPr/>
          </p:nvSpPr>
          <p:spPr>
            <a:xfrm>
              <a:off x="-90073" y="1969905"/>
              <a:ext cx="980463"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63">
              <a:extLst>
                <a:ext uri="{FF2B5EF4-FFF2-40B4-BE49-F238E27FC236}">
                  <a16:creationId xmlns:a16="http://schemas.microsoft.com/office/drawing/2014/main" id="{746AC7C8-97DB-D649-2B57-3120C8928E6F}"/>
                </a:ext>
              </a:extLst>
            </p:cNvPr>
            <p:cNvSpPr/>
            <p:nvPr/>
          </p:nvSpPr>
          <p:spPr>
            <a:xfrm>
              <a:off x="-17685" y="1948836"/>
              <a:ext cx="980466" cy="980467"/>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upo 18">
            <a:extLst>
              <a:ext uri="{FF2B5EF4-FFF2-40B4-BE49-F238E27FC236}">
                <a16:creationId xmlns:a16="http://schemas.microsoft.com/office/drawing/2014/main" id="{E3F7D540-D95F-09FE-7BFA-44F42C106530}"/>
              </a:ext>
            </a:extLst>
          </p:cNvPr>
          <p:cNvGrpSpPr/>
          <p:nvPr/>
        </p:nvGrpSpPr>
        <p:grpSpPr>
          <a:xfrm>
            <a:off x="1016466" y="4312586"/>
            <a:ext cx="671277" cy="670481"/>
            <a:chOff x="-105811" y="1947756"/>
            <a:chExt cx="996201" cy="1002613"/>
          </a:xfrm>
        </p:grpSpPr>
        <p:sp>
          <p:nvSpPr>
            <p:cNvPr id="20" name="Freeform: Shape 63">
              <a:extLst>
                <a:ext uri="{FF2B5EF4-FFF2-40B4-BE49-F238E27FC236}">
                  <a16:creationId xmlns:a16="http://schemas.microsoft.com/office/drawing/2014/main" id="{BD0CF305-C653-B5D0-BD04-BD1542D31FB6}"/>
                </a:ext>
              </a:extLst>
            </p:cNvPr>
            <p:cNvSpPr/>
            <p:nvPr/>
          </p:nvSpPr>
          <p:spPr>
            <a:xfrm>
              <a:off x="-90073" y="1969905"/>
              <a:ext cx="980463" cy="980464"/>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noFill/>
            <a:ln w="117475">
              <a:solidFill>
                <a:srgbClr val="005379">
                  <a:alpha val="26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63">
              <a:extLst>
                <a:ext uri="{FF2B5EF4-FFF2-40B4-BE49-F238E27FC236}">
                  <a16:creationId xmlns:a16="http://schemas.microsoft.com/office/drawing/2014/main" id="{291D4E8C-63D6-1E0D-84FB-D0B2AF87CB7D}"/>
                </a:ext>
              </a:extLst>
            </p:cNvPr>
            <p:cNvSpPr/>
            <p:nvPr/>
          </p:nvSpPr>
          <p:spPr>
            <a:xfrm>
              <a:off x="-105811" y="1947756"/>
              <a:ext cx="980465" cy="980467"/>
            </a:xfrm>
            <a:custGeom>
              <a:avLst/>
              <a:gdLst>
                <a:gd name="connsiteX0" fmla="*/ 721163 w 790575"/>
                <a:gd name="connsiteY0" fmla="*/ 323037 h 790575"/>
                <a:gd name="connsiteX1" fmla="*/ 473213 w 790575"/>
                <a:gd name="connsiteY1" fmla="*/ 721163 h 790575"/>
                <a:gd name="connsiteX2" fmla="*/ 75088 w 790575"/>
                <a:gd name="connsiteY2" fmla="*/ 473213 h 790575"/>
                <a:gd name="connsiteX3" fmla="*/ 323037 w 790575"/>
                <a:gd name="connsiteY3" fmla="*/ 75088 h 790575"/>
                <a:gd name="connsiteX4" fmla="*/ 721163 w 790575"/>
                <a:gd name="connsiteY4" fmla="*/ 323037 h 79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5" h="790575">
                  <a:moveTo>
                    <a:pt x="721163" y="323037"/>
                  </a:moveTo>
                  <a:cubicBezTo>
                    <a:pt x="762633" y="501446"/>
                    <a:pt x="651622" y="679693"/>
                    <a:pt x="473213" y="721163"/>
                  </a:cubicBezTo>
                  <a:cubicBezTo>
                    <a:pt x="294804" y="762633"/>
                    <a:pt x="116558" y="651622"/>
                    <a:pt x="75088" y="473213"/>
                  </a:cubicBezTo>
                  <a:cubicBezTo>
                    <a:pt x="33618" y="294805"/>
                    <a:pt x="144629" y="116558"/>
                    <a:pt x="323037" y="75088"/>
                  </a:cubicBezTo>
                  <a:cubicBezTo>
                    <a:pt x="501446" y="33618"/>
                    <a:pt x="679693" y="144629"/>
                    <a:pt x="721163" y="323037"/>
                  </a:cubicBezTo>
                  <a:close/>
                </a:path>
              </a:pathLst>
            </a:custGeom>
            <a:solidFill>
              <a:srgbClr val="398C94">
                <a:alpha val="0"/>
              </a:srgbClr>
            </a:solidFill>
            <a:ln w="117475">
              <a:solidFill>
                <a:srgbClr val="FCE0E8">
                  <a:alpha val="51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Gráfico 22" descr="Gesto de doble toque contorno">
            <a:extLst>
              <a:ext uri="{FF2B5EF4-FFF2-40B4-BE49-F238E27FC236}">
                <a16:creationId xmlns:a16="http://schemas.microsoft.com/office/drawing/2014/main" id="{3A879EA8-4D18-5F04-49A3-51FBF945FD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8987" y="3161751"/>
            <a:ext cx="405620" cy="405620"/>
          </a:xfrm>
          <a:prstGeom prst="rect">
            <a:avLst/>
          </a:prstGeom>
        </p:spPr>
      </p:pic>
      <p:pic>
        <p:nvPicPr>
          <p:cNvPr id="24" name="Gráfico 23" descr="Calendario contorno">
            <a:extLst>
              <a:ext uri="{FF2B5EF4-FFF2-40B4-BE49-F238E27FC236}">
                <a16:creationId xmlns:a16="http://schemas.microsoft.com/office/drawing/2014/main" id="{21BC21C5-B7FD-643F-ADF4-01DF441DCE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700" y="4480465"/>
            <a:ext cx="340005" cy="340005"/>
          </a:xfrm>
          <a:prstGeom prst="rect">
            <a:avLst/>
          </a:prstGeom>
        </p:spPr>
      </p:pic>
      <p:sp>
        <p:nvSpPr>
          <p:cNvPr id="2" name="Marcador de contenido 11">
            <a:extLst>
              <a:ext uri="{FF2B5EF4-FFF2-40B4-BE49-F238E27FC236}">
                <a16:creationId xmlns:a16="http://schemas.microsoft.com/office/drawing/2014/main" id="{31EBD640-42EF-F6B1-EBE5-CCA57BE14635}"/>
              </a:ext>
            </a:extLst>
          </p:cNvPr>
          <p:cNvSpPr txBox="1">
            <a:spLocks/>
          </p:cNvSpPr>
          <p:nvPr/>
        </p:nvSpPr>
        <p:spPr>
          <a:xfrm>
            <a:off x="1659948" y="6286500"/>
            <a:ext cx="9983291" cy="376048"/>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1067" kern="1200">
                <a:solidFill>
                  <a:schemeClr val="bg1">
                    <a:lumMod val="7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it-IT" sz="800" b="1" noProof="1">
                <a:latin typeface="Century Gothic" panose="020B0502020202020204" pitchFamily="34" charset="0"/>
              </a:rPr>
              <a:t>CAL: </a:t>
            </a:r>
            <a:r>
              <a:rPr lang="it-IT" sz="800" noProof="1">
                <a:latin typeface="Century Gothic" panose="020B0502020202020204" pitchFamily="34" charset="0"/>
              </a:rPr>
              <a:t>calcipotriol, BDP: dipropionato de betametasona, </a:t>
            </a:r>
            <a:r>
              <a:rPr lang="it-IT" sz="800" b="1" noProof="1">
                <a:latin typeface="Century Gothic" panose="020B0502020202020204" pitchFamily="34" charset="0"/>
              </a:rPr>
              <a:t>DLQI: </a:t>
            </a:r>
            <a:r>
              <a:rPr lang="it-IT" sz="800" noProof="1">
                <a:latin typeface="Century Gothic" panose="020B0502020202020204" pitchFamily="34" charset="0"/>
              </a:rPr>
              <a:t>índice de calidad de vida dermatológica, </a:t>
            </a:r>
            <a:r>
              <a:rPr lang="it-IT" sz="800" b="1" noProof="1">
                <a:latin typeface="Century Gothic" panose="020B0502020202020204" pitchFamily="34" charset="0"/>
              </a:rPr>
              <a:t>PASI: </a:t>
            </a:r>
            <a:r>
              <a:rPr lang="es-ES" sz="800" dirty="0">
                <a:latin typeface="Century Gothic" panose="020B0502020202020204" pitchFamily="34" charset="0"/>
              </a:rPr>
              <a:t>Índice de Área y Severidad de Psoriasis.</a:t>
            </a:r>
          </a:p>
        </p:txBody>
      </p:sp>
    </p:spTree>
    <p:extLst>
      <p:ext uri="{BB962C8B-B14F-4D97-AF65-F5344CB8AC3E}">
        <p14:creationId xmlns:p14="http://schemas.microsoft.com/office/powerpoint/2010/main" val="2285027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919879F0-9BAF-2138-E419-449B766EB664}"/>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04A3CB8A-2B04-F9CC-22BD-D301B5156E79}"/>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4: Psoriasis </a:t>
            </a:r>
            <a:r>
              <a:rPr lang="es-ES" sz="4000" dirty="0" err="1">
                <a:solidFill>
                  <a:srgbClr val="1F3864"/>
                </a:solidFill>
                <a:latin typeface="Montserrat"/>
                <a:ea typeface="Montserrat"/>
                <a:cs typeface="Montserrat"/>
                <a:sym typeface="Montserrat"/>
              </a:rPr>
              <a:t>Palmoplantar</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grpSp>
        <p:nvGrpSpPr>
          <p:cNvPr id="7" name="Grupo 6">
            <a:extLst>
              <a:ext uri="{FF2B5EF4-FFF2-40B4-BE49-F238E27FC236}">
                <a16:creationId xmlns:a16="http://schemas.microsoft.com/office/drawing/2014/main" id="{842B298B-0FE6-9338-F35C-FA9C122ECE9E}"/>
              </a:ext>
            </a:extLst>
          </p:cNvPr>
          <p:cNvGrpSpPr/>
          <p:nvPr/>
        </p:nvGrpSpPr>
        <p:grpSpPr>
          <a:xfrm>
            <a:off x="465463" y="1561369"/>
            <a:ext cx="11439809" cy="4355471"/>
            <a:chOff x="357241" y="1501992"/>
            <a:chExt cx="11439809" cy="4355471"/>
          </a:xfrm>
        </p:grpSpPr>
        <p:sp>
          <p:nvSpPr>
            <p:cNvPr id="8" name="CuadroTexto 7">
              <a:extLst>
                <a:ext uri="{FF2B5EF4-FFF2-40B4-BE49-F238E27FC236}">
                  <a16:creationId xmlns:a16="http://schemas.microsoft.com/office/drawing/2014/main" id="{E4741A60-6E17-5574-FA79-9FDEEC2FBF9A}"/>
                </a:ext>
              </a:extLst>
            </p:cNvPr>
            <p:cNvSpPr txBox="1"/>
            <p:nvPr/>
          </p:nvSpPr>
          <p:spPr>
            <a:xfrm>
              <a:off x="357241" y="1573589"/>
              <a:ext cx="5482609" cy="338554"/>
            </a:xfrm>
            <a:prstGeom prst="rect">
              <a:avLst/>
            </a:prstGeom>
            <a:noFill/>
          </p:spPr>
          <p:txBody>
            <a:bodyPr wrap="square">
              <a:spAutoFit/>
            </a:bodyPr>
            <a:lstStyle/>
            <a:p>
              <a:pPr algn="ctr"/>
              <a:r>
                <a:rPr lang="es-ES" sz="1600" b="1" dirty="0">
                  <a:solidFill>
                    <a:srgbClr val="002855"/>
                  </a:solidFill>
                  <a:effectLst/>
                  <a:latin typeface="Century Gothic" panose="020B0502020202020204" pitchFamily="34" charset="0"/>
                </a:rPr>
                <a:t>Antes</a:t>
              </a:r>
              <a:r>
                <a:rPr lang="es-ES" sz="1600" dirty="0">
                  <a:solidFill>
                    <a:srgbClr val="002855"/>
                  </a:solidFill>
                  <a:effectLst/>
                  <a:latin typeface="Century Gothic" panose="020B0502020202020204" pitchFamily="34" charset="0"/>
                </a:rPr>
                <a:t> de la aplicación de CAL/BDP crema</a:t>
              </a:r>
            </a:p>
          </p:txBody>
        </p:sp>
        <p:sp>
          <p:nvSpPr>
            <p:cNvPr id="9" name="CuadroTexto 8">
              <a:extLst>
                <a:ext uri="{FF2B5EF4-FFF2-40B4-BE49-F238E27FC236}">
                  <a16:creationId xmlns:a16="http://schemas.microsoft.com/office/drawing/2014/main" id="{D4E216D0-9E66-EEF5-4523-870D41013666}"/>
                </a:ext>
              </a:extLst>
            </p:cNvPr>
            <p:cNvSpPr txBox="1"/>
            <p:nvPr/>
          </p:nvSpPr>
          <p:spPr>
            <a:xfrm>
              <a:off x="6165224" y="1501992"/>
              <a:ext cx="5537390" cy="584775"/>
            </a:xfrm>
            <a:prstGeom prst="rect">
              <a:avLst/>
            </a:prstGeom>
            <a:noFill/>
          </p:spPr>
          <p:txBody>
            <a:bodyPr wrap="square">
              <a:spAutoFit/>
            </a:bodyPr>
            <a:lstStyle>
              <a:defPPr>
                <a:defRPr lang="es-ES"/>
              </a:defPPr>
              <a:lvl1pPr algn="ctr">
                <a:defRPr sz="1600" b="1">
                  <a:solidFill>
                    <a:srgbClr val="002855"/>
                  </a:solidFill>
                  <a:effectLst/>
                  <a:latin typeface="Century Gothic" panose="020B0502020202020204" pitchFamily="34" charset="0"/>
                </a:defRPr>
              </a:lvl1pPr>
            </a:lstStyle>
            <a:p>
              <a:r>
                <a:rPr lang="es-ES" dirty="0"/>
                <a:t>8 semanas después </a:t>
              </a:r>
              <a:r>
                <a:rPr lang="es-ES" b="0" dirty="0"/>
                <a:t>de la aplicación de CAL/BDP crema</a:t>
              </a:r>
            </a:p>
          </p:txBody>
        </p:sp>
        <p:sp>
          <p:nvSpPr>
            <p:cNvPr id="10" name="CuadroTexto 9">
              <a:extLst>
                <a:ext uri="{FF2B5EF4-FFF2-40B4-BE49-F238E27FC236}">
                  <a16:creationId xmlns:a16="http://schemas.microsoft.com/office/drawing/2014/main" id="{0780F6DF-EBCD-8792-B8D8-330F0EF5677D}"/>
                </a:ext>
              </a:extLst>
            </p:cNvPr>
            <p:cNvSpPr txBox="1"/>
            <p:nvPr/>
          </p:nvSpPr>
          <p:spPr>
            <a:xfrm>
              <a:off x="373473" y="5457353"/>
              <a:ext cx="5450147"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1.</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 junto con formación de fisuras y heridas.</a:t>
              </a:r>
            </a:p>
          </p:txBody>
        </p:sp>
        <p:sp>
          <p:nvSpPr>
            <p:cNvPr id="11" name="CuadroTexto 10">
              <a:extLst>
                <a:ext uri="{FF2B5EF4-FFF2-40B4-BE49-F238E27FC236}">
                  <a16:creationId xmlns:a16="http://schemas.microsoft.com/office/drawing/2014/main" id="{2A4F2F92-5887-3AAC-72C4-B76B8503A2EB}"/>
                </a:ext>
              </a:extLst>
            </p:cNvPr>
            <p:cNvSpPr txBox="1"/>
            <p:nvPr/>
          </p:nvSpPr>
          <p:spPr>
            <a:xfrm>
              <a:off x="6308845" y="5457353"/>
              <a:ext cx="5488204" cy="400110"/>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3.</a:t>
              </a:r>
              <a:r>
                <a:rPr lang="es-ES" sz="1000" dirty="0">
                  <a:solidFill>
                    <a:srgbClr val="1D2C4F"/>
                  </a:solidFill>
                  <a:latin typeface="Century Gothic" panose="020B0502020202020204" pitchFamily="34" charset="0"/>
                </a:rPr>
                <a:t> A las 8 semanas de iniciar el tratamiento se observa eritema residual en ambas plantas, con ausencia de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 y fisuras.</a:t>
              </a:r>
            </a:p>
          </p:txBody>
        </p:sp>
        <p:pic>
          <p:nvPicPr>
            <p:cNvPr id="12" name="Imagen 11">
              <a:extLst>
                <a:ext uri="{FF2B5EF4-FFF2-40B4-BE49-F238E27FC236}">
                  <a16:creationId xmlns:a16="http://schemas.microsoft.com/office/drawing/2014/main" id="{F5D9EA4E-C353-EF56-B872-3882867031F2}"/>
                </a:ext>
              </a:extLst>
            </p:cNvPr>
            <p:cNvPicPr>
              <a:picLocks noChangeAspect="1"/>
            </p:cNvPicPr>
            <p:nvPr/>
          </p:nvPicPr>
          <p:blipFill rotWithShape="1">
            <a:blip r:embed="rId3"/>
            <a:srcRect l="2681" t="3610" r="3605" b="9780"/>
            <a:stretch/>
          </p:blipFill>
          <p:spPr>
            <a:xfrm>
              <a:off x="642981" y="2163685"/>
              <a:ext cx="5450147" cy="3139830"/>
            </a:xfrm>
            <a:prstGeom prst="rect">
              <a:avLst/>
            </a:prstGeom>
          </p:spPr>
        </p:pic>
        <p:pic>
          <p:nvPicPr>
            <p:cNvPr id="13" name="Imagen 12">
              <a:extLst>
                <a:ext uri="{FF2B5EF4-FFF2-40B4-BE49-F238E27FC236}">
                  <a16:creationId xmlns:a16="http://schemas.microsoft.com/office/drawing/2014/main" id="{32D85533-1E06-D74B-3943-217A83740D99}"/>
                </a:ext>
              </a:extLst>
            </p:cNvPr>
            <p:cNvPicPr>
              <a:picLocks noChangeAspect="1"/>
            </p:cNvPicPr>
            <p:nvPr/>
          </p:nvPicPr>
          <p:blipFill rotWithShape="1">
            <a:blip r:embed="rId4"/>
            <a:srcRect l="3347" t="5311" r="5083" b="12632"/>
            <a:stretch/>
          </p:blipFill>
          <p:spPr>
            <a:xfrm>
              <a:off x="6308846" y="2163686"/>
              <a:ext cx="5488204" cy="3139829"/>
            </a:xfrm>
            <a:prstGeom prst="rect">
              <a:avLst/>
            </a:prstGeom>
          </p:spPr>
        </p:pic>
      </p:grpSp>
      <p:sp>
        <p:nvSpPr>
          <p:cNvPr id="14" name="Marcador de contenido 15">
            <a:extLst>
              <a:ext uri="{FF2B5EF4-FFF2-40B4-BE49-F238E27FC236}">
                <a16:creationId xmlns:a16="http://schemas.microsoft.com/office/drawing/2014/main" id="{99B06F5F-7CBC-968D-2CD4-1C319760137B}"/>
              </a:ext>
            </a:extLst>
          </p:cNvPr>
          <p:cNvSpPr txBox="1">
            <a:spLocks/>
          </p:cNvSpPr>
          <p:nvPr/>
        </p:nvSpPr>
        <p:spPr>
          <a:xfrm>
            <a:off x="894034" y="6383936"/>
            <a:ext cx="11101427" cy="162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800" b="1" noProof="1">
                <a:solidFill>
                  <a:schemeClr val="bg1">
                    <a:lumMod val="75000"/>
                  </a:schemeClr>
                </a:solidFill>
                <a:latin typeface="Century Gothic" panose="020B0502020202020204" pitchFamily="34" charset="0"/>
              </a:rPr>
              <a:t>CAL: </a:t>
            </a:r>
            <a:r>
              <a:rPr lang="it-IT" sz="800" noProof="1">
                <a:solidFill>
                  <a:schemeClr val="bg1">
                    <a:lumMod val="75000"/>
                  </a:schemeClr>
                </a:solidFill>
                <a:latin typeface="Century Gothic" panose="020B0502020202020204" pitchFamily="34" charset="0"/>
              </a:rPr>
              <a:t>calcipotriol, </a:t>
            </a:r>
            <a:r>
              <a:rPr lang="it-IT" sz="800" b="1" noProof="1">
                <a:solidFill>
                  <a:schemeClr val="bg1">
                    <a:lumMod val="75000"/>
                  </a:schemeClr>
                </a:solidFill>
                <a:latin typeface="Century Gothic" panose="020B0502020202020204" pitchFamily="34" charset="0"/>
              </a:rPr>
              <a:t>BDP: </a:t>
            </a:r>
            <a:r>
              <a:rPr lang="it-IT" sz="800" noProof="1">
                <a:solidFill>
                  <a:schemeClr val="bg1">
                    <a:lumMod val="75000"/>
                  </a:schemeClr>
                </a:solidFill>
                <a:latin typeface="Century Gothic" panose="020B0502020202020204" pitchFamily="34" charset="0"/>
              </a:rPr>
              <a:t>dipropionato de betametasona.</a:t>
            </a:r>
            <a:endParaRPr lang="it-IT" sz="800" noProof="1">
              <a:latin typeface="Century Gothic" panose="020B0502020202020204" pitchFamily="34" charset="0"/>
            </a:endParaRPr>
          </a:p>
        </p:txBody>
      </p:sp>
    </p:spTree>
    <p:extLst>
      <p:ext uri="{BB962C8B-B14F-4D97-AF65-F5344CB8AC3E}">
        <p14:creationId xmlns:p14="http://schemas.microsoft.com/office/powerpoint/2010/main" val="3087409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26DDC47-B0B6-5AC1-6398-F10F0B5F4653}"/>
              </a:ext>
            </a:extLst>
          </p:cNvPr>
          <p:cNvPicPr>
            <a:picLocks noGrp="1" noChangeAspect="1"/>
          </p:cNvPicPr>
          <p:nvPr>
            <p:ph idx="1"/>
          </p:nvPr>
        </p:nvPicPr>
        <p:blipFill>
          <a:blip r:embed="rId3"/>
          <a:stretch>
            <a:fillRect/>
          </a:stretch>
        </p:blipFill>
        <p:spPr>
          <a:xfrm>
            <a:off x="0" y="0"/>
            <a:ext cx="12192000" cy="6858000"/>
          </a:xfrm>
        </p:spPr>
      </p:pic>
      <p:sp>
        <p:nvSpPr>
          <p:cNvPr id="7" name="CuadroTexto 6">
            <a:extLst>
              <a:ext uri="{FF2B5EF4-FFF2-40B4-BE49-F238E27FC236}">
                <a16:creationId xmlns:a16="http://schemas.microsoft.com/office/drawing/2014/main" id="{B9B0A056-B7FF-9468-6865-32106C5E62FB}"/>
              </a:ext>
            </a:extLst>
          </p:cNvPr>
          <p:cNvSpPr txBox="1"/>
          <p:nvPr/>
        </p:nvSpPr>
        <p:spPr>
          <a:xfrm>
            <a:off x="1621971" y="847585"/>
            <a:ext cx="8948057" cy="4446474"/>
          </a:xfrm>
          <a:prstGeom prst="rect">
            <a:avLst/>
          </a:prstGeom>
          <a:noFill/>
        </p:spPr>
        <p:txBody>
          <a:bodyPr wrap="square">
            <a:spAutoFit/>
          </a:bodyPr>
          <a:lstStyle/>
          <a:p>
            <a:pPr marL="0" indent="0">
              <a:buNone/>
            </a:pPr>
            <a:r>
              <a:rPr lang="es-ES_tradnl" sz="2800" b="1" dirty="0">
                <a:solidFill>
                  <a:schemeClr val="accent1">
                    <a:lumMod val="50000"/>
                  </a:schemeClr>
                </a:solidFill>
                <a:latin typeface="Montserrat SemiBold" panose="02000505000000020004" pitchFamily="2" charset="77"/>
              </a:rPr>
              <a:t>DE LAS SIGUIENTES 12 IMÁGENES, </a:t>
            </a:r>
          </a:p>
          <a:p>
            <a:pPr marL="0" indent="0">
              <a:buNone/>
            </a:pPr>
            <a:r>
              <a:rPr lang="es-ES_tradnl" sz="2800" b="1" dirty="0">
                <a:solidFill>
                  <a:schemeClr val="accent1">
                    <a:lumMod val="50000"/>
                  </a:schemeClr>
                </a:solidFill>
                <a:latin typeface="Montserrat SemiBold" panose="02000505000000020004" pitchFamily="2" charset="77"/>
              </a:rPr>
              <a:t>¿SABRÍA IDENTIFICAR ESTAS 4 PATOLOGÍAS? </a:t>
            </a:r>
          </a:p>
          <a:p>
            <a:pPr marL="0" indent="0">
              <a:buNone/>
            </a:pPr>
            <a:r>
              <a:rPr lang="es-ES_tradnl" sz="2800" b="1" dirty="0">
                <a:solidFill>
                  <a:schemeClr val="accent1">
                    <a:lumMod val="50000"/>
                  </a:schemeClr>
                </a:solidFill>
                <a:latin typeface="Montserrat SemiBold" panose="02000505000000020004" pitchFamily="2" charset="77"/>
              </a:rPr>
              <a:t> </a:t>
            </a:r>
            <a:r>
              <a:rPr lang="es-ES_tradnl" dirty="0">
                <a:solidFill>
                  <a:srgbClr val="009193"/>
                </a:solidFill>
                <a:latin typeface="Montserrat" panose="02000505000000020004" pitchFamily="2" charset="77"/>
              </a:rPr>
              <a:t>Podría (o no) haber más de una imagen de cada patología.</a:t>
            </a:r>
          </a:p>
          <a:p>
            <a:pPr marL="0" indent="0">
              <a:buNone/>
            </a:pPr>
            <a:endParaRPr lang="es-ES_tradnl" dirty="0">
              <a:latin typeface="Montserrat" panose="02000505000000020004" pitchFamily="2" charset="77"/>
            </a:endParaRPr>
          </a:p>
          <a:p>
            <a:pPr lvl="1">
              <a:lnSpc>
                <a:spcPct val="200000"/>
              </a:lnSpc>
            </a:pPr>
            <a:r>
              <a:rPr lang="es-ES_tradnl" sz="2400" dirty="0">
                <a:latin typeface="Montserrat Light" pitchFamily="2" charset="77"/>
              </a:rPr>
              <a:t>PSORIASIS</a:t>
            </a:r>
          </a:p>
          <a:p>
            <a:pPr lvl="1">
              <a:lnSpc>
                <a:spcPct val="200000"/>
              </a:lnSpc>
            </a:pPr>
            <a:r>
              <a:rPr lang="es-ES_tradnl" sz="2400" dirty="0">
                <a:latin typeface="Montserrat Light" pitchFamily="2" charset="77"/>
              </a:rPr>
              <a:t>DERMATITIS ATÓPICA</a:t>
            </a:r>
            <a:endParaRPr lang="es-ES" sz="2400" dirty="0">
              <a:latin typeface="Montserrat Light" pitchFamily="2" charset="77"/>
            </a:endParaRPr>
          </a:p>
          <a:p>
            <a:pPr lvl="1">
              <a:lnSpc>
                <a:spcPct val="200000"/>
              </a:lnSpc>
            </a:pPr>
            <a:r>
              <a:rPr lang="es-ES_tradnl" sz="2400" dirty="0">
                <a:latin typeface="Montserrat Light" pitchFamily="2" charset="77"/>
              </a:rPr>
              <a:t>QUERATOSIS ACTÍNICA</a:t>
            </a:r>
          </a:p>
          <a:p>
            <a:pPr lvl="1">
              <a:lnSpc>
                <a:spcPct val="200000"/>
              </a:lnSpc>
            </a:pPr>
            <a:r>
              <a:rPr lang="es-ES_tradnl" sz="2400" dirty="0">
                <a:latin typeface="Montserrat Light" pitchFamily="2" charset="77"/>
              </a:rPr>
              <a:t>ONICOMICOSIS</a:t>
            </a:r>
          </a:p>
        </p:txBody>
      </p:sp>
      <p:sp>
        <p:nvSpPr>
          <p:cNvPr id="8" name="Elipse 7">
            <a:extLst>
              <a:ext uri="{FF2B5EF4-FFF2-40B4-BE49-F238E27FC236}">
                <a16:creationId xmlns:a16="http://schemas.microsoft.com/office/drawing/2014/main" id="{20894978-0EB8-A9C3-2E7A-6A60C4EE074B}"/>
              </a:ext>
            </a:extLst>
          </p:cNvPr>
          <p:cNvSpPr/>
          <p:nvPr/>
        </p:nvSpPr>
        <p:spPr>
          <a:xfrm>
            <a:off x="1405057" y="2755830"/>
            <a:ext cx="130629" cy="13062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5">
                  <a:lumMod val="50000"/>
                </a:schemeClr>
              </a:solidFill>
            </a:endParaRPr>
          </a:p>
        </p:txBody>
      </p:sp>
      <p:sp>
        <p:nvSpPr>
          <p:cNvPr id="9" name="Elipse 8">
            <a:extLst>
              <a:ext uri="{FF2B5EF4-FFF2-40B4-BE49-F238E27FC236}">
                <a16:creationId xmlns:a16="http://schemas.microsoft.com/office/drawing/2014/main" id="{2ED4EFC0-DE4F-57A6-3DDE-FEA420D0952B}"/>
              </a:ext>
            </a:extLst>
          </p:cNvPr>
          <p:cNvSpPr/>
          <p:nvPr/>
        </p:nvSpPr>
        <p:spPr>
          <a:xfrm>
            <a:off x="1405057" y="3485173"/>
            <a:ext cx="130629" cy="13062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B1AEAE38-4405-EF64-FA32-D8CD721AAE3E}"/>
              </a:ext>
            </a:extLst>
          </p:cNvPr>
          <p:cNvSpPr/>
          <p:nvPr/>
        </p:nvSpPr>
        <p:spPr>
          <a:xfrm>
            <a:off x="1405056" y="4181546"/>
            <a:ext cx="130629" cy="13062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2E64832B-2D0D-D83A-F4BD-936340BFB8B8}"/>
              </a:ext>
            </a:extLst>
          </p:cNvPr>
          <p:cNvSpPr/>
          <p:nvPr/>
        </p:nvSpPr>
        <p:spPr>
          <a:xfrm>
            <a:off x="1405056" y="4890661"/>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1D76ECC7-A7CD-9223-7ED9-25AA063BA0E9}"/>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12" name="CuadroTexto 11">
            <a:extLst>
              <a:ext uri="{FF2B5EF4-FFF2-40B4-BE49-F238E27FC236}">
                <a16:creationId xmlns:a16="http://schemas.microsoft.com/office/drawing/2014/main" id="{FD775A25-A0F3-22C8-78A3-4752D0892453}"/>
              </a:ext>
            </a:extLst>
          </p:cNvPr>
          <p:cNvSpPr txBox="1"/>
          <p:nvPr/>
        </p:nvSpPr>
        <p:spPr>
          <a:xfrm>
            <a:off x="2594113" y="5572128"/>
            <a:ext cx="5125513" cy="646331"/>
          </a:xfrm>
          <a:prstGeom prst="rect">
            <a:avLst/>
          </a:prstGeom>
          <a:noFill/>
        </p:spPr>
        <p:txBody>
          <a:bodyPr wrap="square">
            <a:spAutoFit/>
          </a:bodyPr>
          <a:lstStyle/>
          <a:p>
            <a:r>
              <a:rPr lang="es-ES_tradnl" dirty="0">
                <a:solidFill>
                  <a:srgbClr val="009193"/>
                </a:solidFill>
                <a:latin typeface="Montserrat" panose="02000505000000020004" pitchFamily="2" charset="77"/>
              </a:rPr>
              <a:t>Apúntese los resultados ya que más adelante las volveremos a ver.</a:t>
            </a:r>
            <a:endParaRPr lang="es-ES" dirty="0"/>
          </a:p>
        </p:txBody>
      </p:sp>
      <p:pic>
        <p:nvPicPr>
          <p:cNvPr id="6" name="Imagen 5">
            <a:extLst>
              <a:ext uri="{FF2B5EF4-FFF2-40B4-BE49-F238E27FC236}">
                <a16:creationId xmlns:a16="http://schemas.microsoft.com/office/drawing/2014/main" id="{1479D144-9611-8EBA-E624-FE7EA10350FB}"/>
              </a:ext>
            </a:extLst>
          </p:cNvPr>
          <p:cNvPicPr>
            <a:picLocks noChangeAspect="1"/>
          </p:cNvPicPr>
          <p:nvPr/>
        </p:nvPicPr>
        <p:blipFill>
          <a:blip r:embed="rId4">
            <a:duotone>
              <a:schemeClr val="accent5">
                <a:shade val="45000"/>
                <a:satMod val="135000"/>
              </a:schemeClr>
              <a:prstClr val="white"/>
            </a:duotone>
          </a:blip>
          <a:stretch>
            <a:fillRect/>
          </a:stretch>
        </p:blipFill>
        <p:spPr>
          <a:xfrm>
            <a:off x="8373423" y="3101600"/>
            <a:ext cx="1911722" cy="1911722"/>
          </a:xfrm>
          <a:prstGeom prst="rect">
            <a:avLst/>
          </a:prstGeom>
        </p:spPr>
      </p:pic>
      <p:pic>
        <p:nvPicPr>
          <p:cNvPr id="15" name="Imagen 14">
            <a:extLst>
              <a:ext uri="{FF2B5EF4-FFF2-40B4-BE49-F238E27FC236}">
                <a16:creationId xmlns:a16="http://schemas.microsoft.com/office/drawing/2014/main" id="{6E5AFC49-5260-4218-D314-2C859B399C0A}"/>
              </a:ext>
            </a:extLst>
          </p:cNvPr>
          <p:cNvPicPr>
            <a:picLocks noChangeAspect="1"/>
          </p:cNvPicPr>
          <p:nvPr/>
        </p:nvPicPr>
        <p:blipFill>
          <a:blip r:embed="rId5">
            <a:duotone>
              <a:schemeClr val="accent5">
                <a:shade val="45000"/>
                <a:satMod val="135000"/>
              </a:schemeClr>
              <a:prstClr val="white"/>
            </a:duotone>
          </a:blip>
          <a:stretch>
            <a:fillRect/>
          </a:stretch>
        </p:blipFill>
        <p:spPr>
          <a:xfrm>
            <a:off x="1828799" y="5483237"/>
            <a:ext cx="669472" cy="682861"/>
          </a:xfrm>
          <a:prstGeom prst="rect">
            <a:avLst/>
          </a:prstGeom>
        </p:spPr>
      </p:pic>
    </p:spTree>
    <p:extLst>
      <p:ext uri="{BB962C8B-B14F-4D97-AF65-F5344CB8AC3E}">
        <p14:creationId xmlns:p14="http://schemas.microsoft.com/office/powerpoint/2010/main" val="3085620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6118E6B8-8BAA-0BBA-7C16-D7EF03D6AEE9}"/>
            </a:ext>
          </a:extLst>
        </p:cNvPr>
        <p:cNvGrpSpPr/>
        <p:nvPr/>
      </p:nvGrpSpPr>
      <p:grpSpPr>
        <a:xfrm>
          <a:off x="0" y="0"/>
          <a:ext cx="0" cy="0"/>
          <a:chOff x="0" y="0"/>
          <a:chExt cx="0" cy="0"/>
        </a:xfrm>
      </p:grpSpPr>
      <p:sp>
        <p:nvSpPr>
          <p:cNvPr id="244" name="Google Shape;244;p15">
            <a:extLst>
              <a:ext uri="{FF2B5EF4-FFF2-40B4-BE49-F238E27FC236}">
                <a16:creationId xmlns:a16="http://schemas.microsoft.com/office/drawing/2014/main" id="{5152612A-D96B-9D0A-6D7F-CB200D6707A6}"/>
              </a:ext>
            </a:extLst>
          </p:cNvPr>
          <p:cNvSpPr txBox="1">
            <a:spLocks noGrp="1"/>
          </p:cNvSpPr>
          <p:nvPr>
            <p:ph type="title"/>
          </p:nvPr>
        </p:nvSpPr>
        <p:spPr>
          <a:xfrm>
            <a:off x="1162960" y="86411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a:solidFill>
                  <a:srgbClr val="1F3864"/>
                </a:solidFill>
                <a:latin typeface="Montserrat"/>
                <a:ea typeface="Montserrat"/>
                <a:cs typeface="Montserrat"/>
                <a:sym typeface="Montserrat"/>
              </a:rPr>
              <a:t>Caso clínico 4: Psoriasis </a:t>
            </a:r>
            <a:r>
              <a:rPr lang="es-ES" sz="4000" dirty="0" err="1">
                <a:solidFill>
                  <a:srgbClr val="1F3864"/>
                </a:solidFill>
                <a:latin typeface="Montserrat"/>
                <a:ea typeface="Montserrat"/>
                <a:cs typeface="Montserrat"/>
                <a:sym typeface="Montserrat"/>
              </a:rPr>
              <a:t>Palmoplantar</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14" name="Marcador de contenido 15">
            <a:extLst>
              <a:ext uri="{FF2B5EF4-FFF2-40B4-BE49-F238E27FC236}">
                <a16:creationId xmlns:a16="http://schemas.microsoft.com/office/drawing/2014/main" id="{6FC1EE97-7EE5-A62F-79EB-EE0F75017BEF}"/>
              </a:ext>
            </a:extLst>
          </p:cNvPr>
          <p:cNvSpPr txBox="1">
            <a:spLocks/>
          </p:cNvSpPr>
          <p:nvPr/>
        </p:nvSpPr>
        <p:spPr>
          <a:xfrm>
            <a:off x="894034" y="6383936"/>
            <a:ext cx="11101427" cy="162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800" b="1" noProof="1">
                <a:solidFill>
                  <a:schemeClr val="bg1">
                    <a:lumMod val="75000"/>
                  </a:schemeClr>
                </a:solidFill>
                <a:latin typeface="Century Gothic" panose="020B0502020202020204" pitchFamily="34" charset="0"/>
              </a:rPr>
              <a:t>CAL: </a:t>
            </a:r>
            <a:r>
              <a:rPr lang="it-IT" sz="800" noProof="1">
                <a:solidFill>
                  <a:schemeClr val="bg1">
                    <a:lumMod val="75000"/>
                  </a:schemeClr>
                </a:solidFill>
                <a:latin typeface="Century Gothic" panose="020B0502020202020204" pitchFamily="34" charset="0"/>
              </a:rPr>
              <a:t>calcipotriol, </a:t>
            </a:r>
            <a:r>
              <a:rPr lang="it-IT" sz="800" b="1" noProof="1">
                <a:solidFill>
                  <a:schemeClr val="bg1">
                    <a:lumMod val="75000"/>
                  </a:schemeClr>
                </a:solidFill>
                <a:latin typeface="Century Gothic" panose="020B0502020202020204" pitchFamily="34" charset="0"/>
              </a:rPr>
              <a:t>BDP: </a:t>
            </a:r>
            <a:r>
              <a:rPr lang="it-IT" sz="800" noProof="1">
                <a:solidFill>
                  <a:schemeClr val="bg1">
                    <a:lumMod val="75000"/>
                  </a:schemeClr>
                </a:solidFill>
                <a:latin typeface="Century Gothic" panose="020B0502020202020204" pitchFamily="34" charset="0"/>
              </a:rPr>
              <a:t>dipropionato de betametasona.</a:t>
            </a:r>
            <a:endParaRPr lang="it-IT" sz="800" noProof="1">
              <a:latin typeface="Century Gothic" panose="020B0502020202020204" pitchFamily="34" charset="0"/>
            </a:endParaRPr>
          </a:p>
        </p:txBody>
      </p:sp>
      <p:grpSp>
        <p:nvGrpSpPr>
          <p:cNvPr id="2" name="Grupo 1">
            <a:extLst>
              <a:ext uri="{FF2B5EF4-FFF2-40B4-BE49-F238E27FC236}">
                <a16:creationId xmlns:a16="http://schemas.microsoft.com/office/drawing/2014/main" id="{41CB6068-98CD-1CE2-E2AA-4D4BA102BCE5}"/>
              </a:ext>
            </a:extLst>
          </p:cNvPr>
          <p:cNvGrpSpPr/>
          <p:nvPr/>
        </p:nvGrpSpPr>
        <p:grpSpPr>
          <a:xfrm>
            <a:off x="653957" y="1515164"/>
            <a:ext cx="11341504" cy="4324309"/>
            <a:chOff x="373473" y="1629783"/>
            <a:chExt cx="11341504" cy="4324309"/>
          </a:xfrm>
        </p:grpSpPr>
        <p:sp>
          <p:nvSpPr>
            <p:cNvPr id="3" name="CuadroTexto 2">
              <a:extLst>
                <a:ext uri="{FF2B5EF4-FFF2-40B4-BE49-F238E27FC236}">
                  <a16:creationId xmlns:a16="http://schemas.microsoft.com/office/drawing/2014/main" id="{33212B75-0EE3-CE1B-F08A-B5FA03F52558}"/>
                </a:ext>
              </a:extLst>
            </p:cNvPr>
            <p:cNvSpPr txBox="1"/>
            <p:nvPr/>
          </p:nvSpPr>
          <p:spPr>
            <a:xfrm>
              <a:off x="373473" y="1629783"/>
              <a:ext cx="5450147" cy="338554"/>
            </a:xfrm>
            <a:prstGeom prst="rect">
              <a:avLst/>
            </a:prstGeom>
            <a:noFill/>
          </p:spPr>
          <p:txBody>
            <a:bodyPr wrap="square">
              <a:spAutoFit/>
            </a:bodyPr>
            <a:lstStyle/>
            <a:p>
              <a:pPr algn="ctr"/>
              <a:r>
                <a:rPr lang="es-ES" sz="1600" b="1" dirty="0">
                  <a:solidFill>
                    <a:srgbClr val="002855"/>
                  </a:solidFill>
                  <a:effectLst/>
                  <a:latin typeface="Century Gothic" panose="020B0502020202020204" pitchFamily="34" charset="0"/>
                </a:rPr>
                <a:t>Antes</a:t>
              </a:r>
              <a:r>
                <a:rPr lang="es-ES" sz="1600" dirty="0">
                  <a:solidFill>
                    <a:srgbClr val="002855"/>
                  </a:solidFill>
                  <a:effectLst/>
                  <a:latin typeface="Century Gothic" panose="020B0502020202020204" pitchFamily="34" charset="0"/>
                </a:rPr>
                <a:t> de la aplicación de CAL/BDP crema</a:t>
              </a:r>
            </a:p>
          </p:txBody>
        </p:sp>
        <p:sp>
          <p:nvSpPr>
            <p:cNvPr id="4" name="CuadroTexto 3">
              <a:extLst>
                <a:ext uri="{FF2B5EF4-FFF2-40B4-BE49-F238E27FC236}">
                  <a16:creationId xmlns:a16="http://schemas.microsoft.com/office/drawing/2014/main" id="{AA620731-B802-45D4-EF89-DB4FCE5AFFC2}"/>
                </a:ext>
              </a:extLst>
            </p:cNvPr>
            <p:cNvSpPr txBox="1"/>
            <p:nvPr/>
          </p:nvSpPr>
          <p:spPr>
            <a:xfrm>
              <a:off x="6347539" y="5553982"/>
              <a:ext cx="5367438" cy="400110"/>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4.</a:t>
              </a:r>
              <a:r>
                <a:rPr lang="es-ES" sz="1000" dirty="0">
                  <a:solidFill>
                    <a:srgbClr val="1D2C4F"/>
                  </a:solidFill>
                  <a:latin typeface="Century Gothic" panose="020B0502020202020204" pitchFamily="34" charset="0"/>
                </a:rPr>
                <a:t> A las 8 semanas de iniciar el tratamiento se observa eritema residual en ambas palmas, con ausencia de placas </a:t>
              </a:r>
              <a:r>
                <a:rPr lang="es-ES" sz="1000" dirty="0" err="1">
                  <a:solidFill>
                    <a:srgbClr val="1D2C4F"/>
                  </a:solidFill>
                  <a:latin typeface="Century Gothic" panose="020B0502020202020204" pitchFamily="34" charset="0"/>
                </a:rPr>
                <a:t>hiperqueratósicas</a:t>
              </a:r>
              <a:r>
                <a:rPr lang="es-ES" sz="1000" dirty="0">
                  <a:solidFill>
                    <a:srgbClr val="1D2C4F"/>
                  </a:solidFill>
                  <a:latin typeface="Century Gothic" panose="020B0502020202020204" pitchFamily="34" charset="0"/>
                </a:rPr>
                <a:t>.</a:t>
              </a:r>
            </a:p>
          </p:txBody>
        </p:sp>
        <p:sp>
          <p:nvSpPr>
            <p:cNvPr id="5" name="CuadroTexto 4">
              <a:extLst>
                <a:ext uri="{FF2B5EF4-FFF2-40B4-BE49-F238E27FC236}">
                  <a16:creationId xmlns:a16="http://schemas.microsoft.com/office/drawing/2014/main" id="{C1B8F7BE-B22A-5DAB-96E4-C2429A9D84BC}"/>
                </a:ext>
              </a:extLst>
            </p:cNvPr>
            <p:cNvSpPr txBox="1"/>
            <p:nvPr/>
          </p:nvSpPr>
          <p:spPr>
            <a:xfrm>
              <a:off x="373474" y="5553983"/>
              <a:ext cx="5450146" cy="246221"/>
            </a:xfrm>
            <a:prstGeom prst="rect">
              <a:avLst/>
            </a:prstGeom>
            <a:noFill/>
          </p:spPr>
          <p:txBody>
            <a:bodyPr wrap="square">
              <a:spAutoFit/>
            </a:bodyPr>
            <a:lstStyle/>
            <a:p>
              <a:pPr algn="ctr"/>
              <a:r>
                <a:rPr lang="es-ES" sz="1000" b="1" dirty="0">
                  <a:solidFill>
                    <a:srgbClr val="1D2C4F"/>
                  </a:solidFill>
                  <a:latin typeface="Century Gothic" panose="020B0502020202020204" pitchFamily="34" charset="0"/>
                </a:rPr>
                <a:t>FIGURA 2.</a:t>
              </a:r>
              <a:r>
                <a:rPr lang="es-ES" sz="1000" dirty="0">
                  <a:solidFill>
                    <a:srgbClr val="1D2C4F"/>
                  </a:solidFill>
                  <a:latin typeface="Century Gothic" panose="020B0502020202020204" pitchFamily="34" charset="0"/>
                </a:rPr>
                <a:t> Placas </a:t>
              </a:r>
              <a:r>
                <a:rPr lang="es-ES" sz="1000" dirty="0" err="1">
                  <a:solidFill>
                    <a:srgbClr val="1D2C4F"/>
                  </a:solidFill>
                  <a:latin typeface="Century Gothic" panose="020B0502020202020204" pitchFamily="34" charset="0"/>
                </a:rPr>
                <a:t>redondeeadas</a:t>
              </a:r>
              <a:r>
                <a:rPr lang="es-ES" sz="1000" dirty="0">
                  <a:solidFill>
                    <a:srgbClr val="1D2C4F"/>
                  </a:solidFill>
                  <a:latin typeface="Century Gothic" panose="020B0502020202020204" pitchFamily="34" charset="0"/>
                </a:rPr>
                <a:t> </a:t>
              </a:r>
              <a:r>
                <a:rPr lang="es-ES" sz="1000" dirty="0" err="1">
                  <a:solidFill>
                    <a:srgbClr val="1D2C4F"/>
                  </a:solidFill>
                  <a:latin typeface="Century Gothic" panose="020B0502020202020204" pitchFamily="34" charset="0"/>
                </a:rPr>
                <a:t>eritematoqueratósicas</a:t>
              </a:r>
              <a:r>
                <a:rPr lang="es-ES" sz="1000" dirty="0">
                  <a:solidFill>
                    <a:srgbClr val="1D2C4F"/>
                  </a:solidFill>
                  <a:latin typeface="Century Gothic" panose="020B0502020202020204" pitchFamily="34" charset="0"/>
                </a:rPr>
                <a:t> bien definidas.</a:t>
              </a:r>
            </a:p>
          </p:txBody>
        </p:sp>
        <p:pic>
          <p:nvPicPr>
            <p:cNvPr id="6" name="Imagen 5">
              <a:extLst>
                <a:ext uri="{FF2B5EF4-FFF2-40B4-BE49-F238E27FC236}">
                  <a16:creationId xmlns:a16="http://schemas.microsoft.com/office/drawing/2014/main" id="{6DA21EDF-6149-AF36-BD1F-7586710B8775}"/>
                </a:ext>
              </a:extLst>
            </p:cNvPr>
            <p:cNvPicPr>
              <a:picLocks noChangeAspect="1"/>
            </p:cNvPicPr>
            <p:nvPr/>
          </p:nvPicPr>
          <p:blipFill rotWithShape="1">
            <a:blip r:embed="rId3"/>
            <a:srcRect l="3321" t="5356" r="2859" b="8653"/>
            <a:stretch/>
          </p:blipFill>
          <p:spPr>
            <a:xfrm>
              <a:off x="537103" y="2184668"/>
              <a:ext cx="5450147" cy="3231442"/>
            </a:xfrm>
            <a:prstGeom prst="rect">
              <a:avLst/>
            </a:prstGeom>
          </p:spPr>
        </p:pic>
        <p:pic>
          <p:nvPicPr>
            <p:cNvPr id="15" name="Imagen 14">
              <a:extLst>
                <a:ext uri="{FF2B5EF4-FFF2-40B4-BE49-F238E27FC236}">
                  <a16:creationId xmlns:a16="http://schemas.microsoft.com/office/drawing/2014/main" id="{1A8DED4F-EFC1-90BD-3078-F00AEEAE83DF}"/>
                </a:ext>
              </a:extLst>
            </p:cNvPr>
            <p:cNvPicPr>
              <a:picLocks noChangeAspect="1"/>
            </p:cNvPicPr>
            <p:nvPr/>
          </p:nvPicPr>
          <p:blipFill rotWithShape="1">
            <a:blip r:embed="rId4"/>
            <a:srcRect l="4842" t="5454" r="1863" b="8925"/>
            <a:stretch/>
          </p:blipFill>
          <p:spPr>
            <a:xfrm>
              <a:off x="6347539" y="2184668"/>
              <a:ext cx="5367437" cy="3231442"/>
            </a:xfrm>
            <a:prstGeom prst="rect">
              <a:avLst/>
            </a:prstGeom>
          </p:spPr>
        </p:pic>
      </p:grpSp>
      <p:sp>
        <p:nvSpPr>
          <p:cNvPr id="17" name="CuadroTexto 16">
            <a:extLst>
              <a:ext uri="{FF2B5EF4-FFF2-40B4-BE49-F238E27FC236}">
                <a16:creationId xmlns:a16="http://schemas.microsoft.com/office/drawing/2014/main" id="{565DDC42-19CA-6A49-8773-8D505EC2EA87}"/>
              </a:ext>
            </a:extLst>
          </p:cNvPr>
          <p:cNvSpPr txBox="1"/>
          <p:nvPr/>
        </p:nvSpPr>
        <p:spPr>
          <a:xfrm>
            <a:off x="6628023" y="1477261"/>
            <a:ext cx="5419185" cy="584775"/>
          </a:xfrm>
          <a:prstGeom prst="rect">
            <a:avLst/>
          </a:prstGeom>
          <a:noFill/>
        </p:spPr>
        <p:txBody>
          <a:bodyPr wrap="square">
            <a:spAutoFit/>
          </a:bodyPr>
          <a:lstStyle>
            <a:defPPr>
              <a:defRPr lang="es-ES"/>
            </a:defPPr>
            <a:lvl1pPr algn="ctr">
              <a:defRPr sz="1600" b="1">
                <a:solidFill>
                  <a:srgbClr val="002855"/>
                </a:solidFill>
                <a:effectLst/>
                <a:latin typeface="Century Gothic" panose="020B0502020202020204" pitchFamily="34" charset="0"/>
              </a:defRPr>
            </a:lvl1pPr>
          </a:lstStyle>
          <a:p>
            <a:r>
              <a:rPr lang="es-ES" dirty="0"/>
              <a:t>8 semanas después </a:t>
            </a:r>
            <a:r>
              <a:rPr lang="es-ES" b="0" dirty="0"/>
              <a:t>de la aplicación de CAL/BDP crema</a:t>
            </a:r>
          </a:p>
        </p:txBody>
      </p:sp>
    </p:spTree>
    <p:extLst>
      <p:ext uri="{BB962C8B-B14F-4D97-AF65-F5344CB8AC3E}">
        <p14:creationId xmlns:p14="http://schemas.microsoft.com/office/powerpoint/2010/main" val="345346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D64866-8546-150B-CFAB-6665B8FE2B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5978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29471-E4E2-6FBE-7C2F-2B6159FD3879}"/>
              </a:ext>
            </a:extLst>
          </p:cNvPr>
          <p:cNvPicPr>
            <a:picLocks noChangeAspect="1"/>
          </p:cNvPicPr>
          <p:nvPr/>
        </p:nvPicPr>
        <p:blipFill>
          <a:blip r:embed="rId3"/>
          <a:stretch>
            <a:fillRect/>
          </a:stretch>
        </p:blipFill>
        <p:spPr>
          <a:xfrm>
            <a:off x="0" y="0"/>
            <a:ext cx="12192000" cy="6858000"/>
          </a:xfrm>
          <a:prstGeom prst="rect">
            <a:avLst/>
          </a:prstGeom>
        </p:spPr>
      </p:pic>
      <p:sp>
        <p:nvSpPr>
          <p:cNvPr id="8" name="Título 20">
            <a:extLst>
              <a:ext uri="{FF2B5EF4-FFF2-40B4-BE49-F238E27FC236}">
                <a16:creationId xmlns:a16="http://schemas.microsoft.com/office/drawing/2014/main" id="{E46A9DEC-A766-B502-38AD-00AB650EA309}"/>
              </a:ext>
            </a:extLst>
          </p:cNvPr>
          <p:cNvSpPr>
            <a:spLocks noGrp="1"/>
          </p:cNvSpPr>
          <p:nvPr>
            <p:ph type="title"/>
          </p:nvPr>
        </p:nvSpPr>
        <p:spPr>
          <a:xfrm>
            <a:off x="1251826" y="762550"/>
            <a:ext cx="10563577" cy="925689"/>
          </a:xfrm>
        </p:spPr>
        <p:txBody>
          <a:bodyPr>
            <a:noAutofit/>
          </a:bodyPr>
          <a:lstStyle/>
          <a:p>
            <a:r>
              <a:rPr lang="es-ES" sz="4000" dirty="0">
                <a:solidFill>
                  <a:schemeClr val="accent1">
                    <a:lumMod val="50000"/>
                  </a:schemeClr>
                </a:solidFill>
                <a:latin typeface="Montserrat" panose="02000505000000020004" pitchFamily="2" charset="77"/>
              </a:rPr>
              <a:t>Prevalencia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10" name="CuadroTexto 9">
            <a:extLst>
              <a:ext uri="{FF2B5EF4-FFF2-40B4-BE49-F238E27FC236}">
                <a16:creationId xmlns:a16="http://schemas.microsoft.com/office/drawing/2014/main" id="{27B2F145-831E-812F-517E-7E783EFC29F3}"/>
              </a:ext>
            </a:extLst>
          </p:cNvPr>
          <p:cNvSpPr txBox="1"/>
          <p:nvPr/>
        </p:nvSpPr>
        <p:spPr>
          <a:xfrm>
            <a:off x="1540976" y="1858474"/>
            <a:ext cx="7056486" cy="3293209"/>
          </a:xfrm>
          <a:prstGeom prst="rect">
            <a:avLst/>
          </a:prstGeom>
          <a:noFill/>
        </p:spPr>
        <p:txBody>
          <a:bodyPr wrap="square">
            <a:spAutoFit/>
          </a:bodyPr>
          <a:lstStyle/>
          <a:p>
            <a:pPr algn="just"/>
            <a:r>
              <a:rPr lang="es-ES" sz="1600" dirty="0">
                <a:latin typeface="Montserrat Light" pitchFamily="2" charset="77"/>
              </a:rPr>
              <a:t>A nivel global, la prevalencia de la DA se estima en 2,6 %</a:t>
            </a:r>
            <a:r>
              <a:rPr lang="es-ES" sz="1600" baseline="30000" dirty="0">
                <a:latin typeface="Montserrat Light" pitchFamily="2" charset="77"/>
              </a:rPr>
              <a:t>1</a:t>
            </a:r>
            <a:r>
              <a:rPr lang="es-ES" sz="1600" dirty="0">
                <a:latin typeface="Montserrat Light" pitchFamily="2" charset="77"/>
              </a:rPr>
              <a:t>. </a:t>
            </a:r>
          </a:p>
          <a:p>
            <a:pPr algn="just"/>
            <a:endParaRPr lang="es-ES" sz="1600" dirty="0">
              <a:latin typeface="Montserrat Light" pitchFamily="2" charset="77"/>
            </a:endParaRPr>
          </a:p>
          <a:p>
            <a:pPr algn="just"/>
            <a:r>
              <a:rPr lang="es-ES" sz="1600" dirty="0">
                <a:latin typeface="Montserrat Light" pitchFamily="2" charset="77"/>
              </a:rPr>
              <a:t>En términos de distribución por edad: 4,0 % de los niños y 2,0 % de los adultos</a:t>
            </a:r>
            <a:r>
              <a:rPr lang="es-ES" sz="1600" baseline="30000" dirty="0">
                <a:latin typeface="Montserrat Light" pitchFamily="2" charset="77"/>
              </a:rPr>
              <a:t>1</a:t>
            </a:r>
            <a:r>
              <a:rPr lang="es-ES" sz="1600" dirty="0">
                <a:latin typeface="Montserrat Light" pitchFamily="2" charset="77"/>
              </a:rPr>
              <a:t>.</a:t>
            </a:r>
          </a:p>
          <a:p>
            <a:pPr algn="just"/>
            <a:endParaRPr lang="es-ES" sz="1600" dirty="0">
              <a:latin typeface="Montserrat Light" pitchFamily="2" charset="77"/>
            </a:endParaRPr>
          </a:p>
          <a:p>
            <a:pPr algn="just"/>
            <a:r>
              <a:rPr lang="es-ES" sz="1600" dirty="0">
                <a:latin typeface="Montserrat Light" pitchFamily="2" charset="77"/>
              </a:rPr>
              <a:t>En países con altos recursos, 9,2 %. Esta prevalencia es notablemente más alta en niños de 0 a 5 años, alcanzando el 16,2 %</a:t>
            </a:r>
            <a:r>
              <a:rPr lang="es-ES" sz="1600" baseline="30000" dirty="0">
                <a:latin typeface="Montserrat Light" pitchFamily="2" charset="77"/>
              </a:rPr>
              <a:t>2</a:t>
            </a:r>
            <a:r>
              <a:rPr lang="es-ES" sz="1600" dirty="0">
                <a:latin typeface="Montserrat Light" pitchFamily="2" charset="77"/>
              </a:rPr>
              <a:t>.</a:t>
            </a:r>
          </a:p>
          <a:p>
            <a:pPr algn="just"/>
            <a:endParaRPr lang="es-ES" sz="1600" dirty="0">
              <a:latin typeface="Montserrat Light" pitchFamily="2" charset="77"/>
            </a:endParaRPr>
          </a:p>
          <a:p>
            <a:pPr algn="just"/>
            <a:r>
              <a:rPr lang="es-ES" sz="1600" dirty="0">
                <a:latin typeface="Montserrat Light" pitchFamily="2" charset="77"/>
              </a:rPr>
              <a:t>Estudio en EEUU, 7,3 % de los adultos, mayoritariamente de severidad leve a moderada, con un impacto significativo en la calidad de vida de los pacientes</a:t>
            </a:r>
            <a:r>
              <a:rPr lang="es-ES" sz="1600" baseline="30000" dirty="0">
                <a:latin typeface="Montserrat Light" pitchFamily="2" charset="77"/>
              </a:rPr>
              <a:t>3</a:t>
            </a:r>
            <a:r>
              <a:rPr lang="es-ES" sz="1600" dirty="0">
                <a:latin typeface="Montserrat Light" pitchFamily="2" charset="77"/>
              </a:rPr>
              <a:t>.</a:t>
            </a:r>
          </a:p>
          <a:p>
            <a:pPr algn="just"/>
            <a:endParaRPr lang="es-ES" sz="1600" dirty="0">
              <a:latin typeface="Montserrat Light" pitchFamily="2" charset="77"/>
            </a:endParaRPr>
          </a:p>
          <a:p>
            <a:pPr algn="just"/>
            <a:r>
              <a:rPr lang="es-ES" sz="1600" b="1" dirty="0">
                <a:latin typeface="Montserrat" panose="02000505000000020004" pitchFamily="2" charset="77"/>
              </a:rPr>
              <a:t>En España varía según la región y la población estudiada6</a:t>
            </a:r>
            <a:r>
              <a:rPr lang="es-ES" sz="1600" baseline="30000" dirty="0">
                <a:latin typeface="Montserrat" panose="02000505000000020004" pitchFamily="2" charset="77"/>
              </a:rPr>
              <a:t>4-7</a:t>
            </a:r>
            <a:r>
              <a:rPr lang="es-ES" sz="1600" dirty="0">
                <a:latin typeface="Montserrat" panose="02000505000000020004" pitchFamily="2" charset="77"/>
              </a:rPr>
              <a:t>:</a:t>
            </a:r>
          </a:p>
        </p:txBody>
      </p:sp>
      <p:sp>
        <p:nvSpPr>
          <p:cNvPr id="11" name="Elipse 10">
            <a:extLst>
              <a:ext uri="{FF2B5EF4-FFF2-40B4-BE49-F238E27FC236}">
                <a16:creationId xmlns:a16="http://schemas.microsoft.com/office/drawing/2014/main" id="{9602A5CB-87E0-F70E-2EA5-4752FD933135}"/>
              </a:ext>
            </a:extLst>
          </p:cNvPr>
          <p:cNvSpPr/>
          <p:nvPr/>
        </p:nvSpPr>
        <p:spPr>
          <a:xfrm>
            <a:off x="1342418" y="1962050"/>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85A5BBF9-EE62-4A0F-0A88-E34D49FD7AF2}"/>
              </a:ext>
            </a:extLst>
          </p:cNvPr>
          <p:cNvSpPr/>
          <p:nvPr/>
        </p:nvSpPr>
        <p:spPr>
          <a:xfrm>
            <a:off x="1342420" y="2456207"/>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77909B65-A757-CEAA-A8F8-A67A37C047A2}"/>
              </a:ext>
            </a:extLst>
          </p:cNvPr>
          <p:cNvSpPr/>
          <p:nvPr/>
        </p:nvSpPr>
        <p:spPr>
          <a:xfrm>
            <a:off x="1342419" y="3233162"/>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74E521C3-D2E2-718B-C110-65CC8E1DFC3B}"/>
              </a:ext>
            </a:extLst>
          </p:cNvPr>
          <p:cNvSpPr/>
          <p:nvPr/>
        </p:nvSpPr>
        <p:spPr>
          <a:xfrm>
            <a:off x="1342418" y="3952772"/>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734083CA-E0A1-566E-BE5D-A857AD4ED69A}"/>
              </a:ext>
            </a:extLst>
          </p:cNvPr>
          <p:cNvSpPr/>
          <p:nvPr/>
        </p:nvSpPr>
        <p:spPr>
          <a:xfrm>
            <a:off x="1342418" y="4893075"/>
            <a:ext cx="130629" cy="130629"/>
          </a:xfrm>
          <a:prstGeom prst="ellipse">
            <a:avLst/>
          </a:prstGeom>
          <a:solidFill>
            <a:srgbClr val="FF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0B0055E-A80F-FA2A-4CC9-D5237EBFB527}"/>
              </a:ext>
            </a:extLst>
          </p:cNvPr>
          <p:cNvPicPr>
            <a:picLocks noChangeAspect="1"/>
          </p:cNvPicPr>
          <p:nvPr/>
        </p:nvPicPr>
        <p:blipFill>
          <a:blip r:embed="rId4">
            <a:alphaModFix amt="35000"/>
          </a:blip>
          <a:stretch>
            <a:fillRect/>
          </a:stretch>
        </p:blipFill>
        <p:spPr>
          <a:xfrm>
            <a:off x="5086219" y="392302"/>
            <a:ext cx="1267163" cy="1267163"/>
          </a:xfrm>
          <a:prstGeom prst="rect">
            <a:avLst/>
          </a:prstGeom>
        </p:spPr>
      </p:pic>
      <p:sp>
        <p:nvSpPr>
          <p:cNvPr id="9" name="TextBox 8">
            <a:extLst>
              <a:ext uri="{FF2B5EF4-FFF2-40B4-BE49-F238E27FC236}">
                <a16:creationId xmlns:a16="http://schemas.microsoft.com/office/drawing/2014/main" id="{C383AF53-B1C3-8983-6749-5B91CAFEDDE1}"/>
              </a:ext>
            </a:extLst>
          </p:cNvPr>
          <p:cNvSpPr txBox="1"/>
          <p:nvPr/>
        </p:nvSpPr>
        <p:spPr>
          <a:xfrm>
            <a:off x="1251826" y="5527788"/>
            <a:ext cx="10355120" cy="954107"/>
          </a:xfrm>
          <a:prstGeom prst="rect">
            <a:avLst/>
          </a:prstGeom>
          <a:solidFill>
            <a:schemeClr val="bg1"/>
          </a:solidFill>
        </p:spPr>
        <p:txBody>
          <a:bodyPr wrap="square">
            <a:spAutoFit/>
          </a:bodyPr>
          <a:lstStyle/>
          <a:p>
            <a:r>
              <a:rPr lang="es-ES" sz="800" dirty="0"/>
              <a:t>1, </a:t>
            </a:r>
            <a:r>
              <a:rPr lang="es-ES" sz="800" dirty="0" err="1"/>
              <a:t>Tian</a:t>
            </a:r>
            <a:r>
              <a:rPr lang="es-ES" sz="800" dirty="0"/>
              <a:t> J, Zhang D, Yang Y, et al. Global </a:t>
            </a:r>
            <a:r>
              <a:rPr lang="es-ES" sz="800" dirty="0" err="1"/>
              <a:t>Epidemiology</a:t>
            </a:r>
            <a:r>
              <a:rPr lang="es-ES" sz="800" dirty="0"/>
              <a:t> of </a:t>
            </a:r>
            <a:r>
              <a:rPr lang="es-ES" sz="800" dirty="0" err="1"/>
              <a:t>Atopic</a:t>
            </a:r>
            <a:r>
              <a:rPr lang="es-ES" sz="800" dirty="0"/>
              <a:t> Dermatitis: A Comprehensive </a:t>
            </a:r>
            <a:r>
              <a:rPr lang="es-ES" sz="800" dirty="0" err="1"/>
              <a:t>Systematic</a:t>
            </a:r>
            <a:r>
              <a:rPr lang="es-ES" sz="800" dirty="0"/>
              <a:t> </a:t>
            </a:r>
            <a:r>
              <a:rPr lang="es-ES" sz="800" dirty="0" err="1"/>
              <a:t>Analysis</a:t>
            </a:r>
            <a:r>
              <a:rPr lang="es-ES" sz="800" dirty="0"/>
              <a:t> and </a:t>
            </a:r>
            <a:r>
              <a:rPr lang="es-ES" sz="800" dirty="0" err="1"/>
              <a:t>Modelling</a:t>
            </a:r>
            <a:r>
              <a:rPr lang="es-ES" sz="800" dirty="0"/>
              <a:t> </a:t>
            </a:r>
            <a:r>
              <a:rPr lang="es-ES" sz="800" dirty="0" err="1"/>
              <a:t>Study</a:t>
            </a:r>
            <a:r>
              <a:rPr lang="es-ES" sz="800" dirty="0"/>
              <a:t>. Br J </a:t>
            </a:r>
            <a:r>
              <a:rPr lang="es-ES" sz="800" dirty="0" err="1"/>
              <a:t>Dermatol</a:t>
            </a:r>
            <a:r>
              <a:rPr lang="es-ES" sz="800" dirty="0"/>
              <a:t>. 2023;190(1):55-61. doi:10.1093/</a:t>
            </a:r>
            <a:r>
              <a:rPr lang="es-ES" sz="800" dirty="0" err="1"/>
              <a:t>bjd</a:t>
            </a:r>
            <a:r>
              <a:rPr lang="es-ES" sz="800" dirty="0"/>
              <a:t>/ljad339. 2, </a:t>
            </a:r>
            <a:r>
              <a:rPr lang="es-ES" sz="800" dirty="0" err="1"/>
              <a:t>Volke</a:t>
            </a:r>
            <a:r>
              <a:rPr lang="es-ES" sz="800" dirty="0"/>
              <a:t> A, </a:t>
            </a:r>
            <a:r>
              <a:rPr lang="es-ES" sz="800" dirty="0" err="1"/>
              <a:t>Toompere</a:t>
            </a:r>
            <a:r>
              <a:rPr lang="es-ES" sz="800" dirty="0"/>
              <a:t> K, </a:t>
            </a:r>
            <a:r>
              <a:rPr lang="es-ES" sz="800" dirty="0" err="1"/>
              <a:t>Laisaar</a:t>
            </a:r>
            <a:r>
              <a:rPr lang="es-ES" sz="800" dirty="0"/>
              <a:t> KT, et al. 12-Month </a:t>
            </a:r>
            <a:r>
              <a:rPr lang="es-ES" sz="800" dirty="0" err="1"/>
              <a:t>Prevalence</a:t>
            </a:r>
            <a:r>
              <a:rPr lang="es-ES" sz="800" dirty="0"/>
              <a:t> of </a:t>
            </a:r>
            <a:r>
              <a:rPr lang="es-ES" sz="800" dirty="0" err="1"/>
              <a:t>Atopic</a:t>
            </a:r>
            <a:r>
              <a:rPr lang="es-ES" sz="800" dirty="0"/>
              <a:t> Dermatitis in </a:t>
            </a:r>
            <a:r>
              <a:rPr lang="es-ES" sz="800" dirty="0" err="1"/>
              <a:t>Resource-Rich</a:t>
            </a:r>
            <a:r>
              <a:rPr lang="es-ES" sz="800" dirty="0"/>
              <a:t> </a:t>
            </a:r>
            <a:r>
              <a:rPr lang="es-ES" sz="800" dirty="0" err="1"/>
              <a:t>Countries</a:t>
            </a:r>
            <a:r>
              <a:rPr lang="es-ES" sz="800" dirty="0"/>
              <a:t>: A </a:t>
            </a:r>
            <a:r>
              <a:rPr lang="es-ES" sz="800" dirty="0" err="1"/>
              <a:t>Systematic</a:t>
            </a:r>
            <a:r>
              <a:rPr lang="es-ES" sz="800" dirty="0"/>
              <a:t> </a:t>
            </a:r>
            <a:r>
              <a:rPr lang="es-ES" sz="800" dirty="0" err="1"/>
              <a:t>Review</a:t>
            </a:r>
            <a:r>
              <a:rPr lang="es-ES" sz="800" dirty="0"/>
              <a:t> and Meta-</a:t>
            </a:r>
            <a:r>
              <a:rPr lang="es-ES" sz="800" dirty="0" err="1"/>
              <a:t>Analysis</a:t>
            </a:r>
            <a:r>
              <a:rPr lang="es-ES" sz="800" dirty="0"/>
              <a:t>. </a:t>
            </a:r>
            <a:r>
              <a:rPr lang="es-ES" sz="800" dirty="0" err="1"/>
              <a:t>Sci</a:t>
            </a:r>
            <a:r>
              <a:rPr lang="es-ES" sz="800" dirty="0"/>
              <a:t> Rep. 2022;12(1):15125. doi:10.1038/s41598-022-19508-7. 3, Chiesa </a:t>
            </a:r>
            <a:r>
              <a:rPr lang="es-ES" sz="800" dirty="0" err="1"/>
              <a:t>Fuxench</a:t>
            </a:r>
            <a:r>
              <a:rPr lang="es-ES" sz="800" dirty="0"/>
              <a:t> ZC, Block JK, </a:t>
            </a:r>
            <a:r>
              <a:rPr lang="es-ES" sz="800" dirty="0" err="1"/>
              <a:t>Boguniewicz</a:t>
            </a:r>
            <a:r>
              <a:rPr lang="es-ES" sz="800" dirty="0"/>
              <a:t> M, et al. </a:t>
            </a:r>
            <a:r>
              <a:rPr lang="es-ES" sz="800" dirty="0" err="1"/>
              <a:t>Atopic</a:t>
            </a:r>
            <a:r>
              <a:rPr lang="es-ES" sz="800" dirty="0"/>
              <a:t> Dermatitis in </a:t>
            </a:r>
            <a:r>
              <a:rPr lang="es-ES" sz="800" dirty="0" err="1"/>
              <a:t>America</a:t>
            </a:r>
            <a:r>
              <a:rPr lang="es-ES" sz="800" dirty="0"/>
              <a:t> </a:t>
            </a:r>
            <a:r>
              <a:rPr lang="es-ES" sz="800" dirty="0" err="1"/>
              <a:t>Study</a:t>
            </a:r>
            <a:r>
              <a:rPr lang="es-ES" sz="800" dirty="0"/>
              <a:t>: A Cross-</a:t>
            </a:r>
            <a:r>
              <a:rPr lang="es-ES" sz="800" dirty="0" err="1"/>
              <a:t>Sectional</a:t>
            </a:r>
            <a:r>
              <a:rPr lang="es-ES" sz="800" dirty="0"/>
              <a:t> </a:t>
            </a:r>
            <a:r>
              <a:rPr lang="es-ES" sz="800" dirty="0" err="1"/>
              <a:t>Study</a:t>
            </a:r>
            <a:r>
              <a:rPr lang="es-ES" sz="800" dirty="0"/>
              <a:t> </a:t>
            </a:r>
            <a:r>
              <a:rPr lang="es-ES" sz="800" dirty="0" err="1"/>
              <a:t>Examining</a:t>
            </a:r>
            <a:r>
              <a:rPr lang="es-ES" sz="800" dirty="0"/>
              <a:t> the </a:t>
            </a:r>
            <a:r>
              <a:rPr lang="es-ES" sz="800" dirty="0" err="1"/>
              <a:t>Prevalence</a:t>
            </a:r>
            <a:r>
              <a:rPr lang="es-ES" sz="800" dirty="0"/>
              <a:t> and </a:t>
            </a:r>
            <a:r>
              <a:rPr lang="es-ES" sz="800" dirty="0" err="1"/>
              <a:t>Disease</a:t>
            </a:r>
            <a:r>
              <a:rPr lang="es-ES" sz="800" dirty="0"/>
              <a:t> </a:t>
            </a:r>
            <a:r>
              <a:rPr lang="es-ES" sz="800" dirty="0" err="1"/>
              <a:t>Burden</a:t>
            </a:r>
            <a:r>
              <a:rPr lang="es-ES" sz="800" dirty="0"/>
              <a:t> of </a:t>
            </a:r>
            <a:r>
              <a:rPr lang="es-ES" sz="800" dirty="0" err="1"/>
              <a:t>Atopic</a:t>
            </a:r>
            <a:r>
              <a:rPr lang="es-ES" sz="800" dirty="0"/>
              <a:t> Dermatitis in the US </a:t>
            </a:r>
            <a:r>
              <a:rPr lang="es-ES" sz="800" dirty="0" err="1"/>
              <a:t>Adult</a:t>
            </a:r>
            <a:r>
              <a:rPr lang="es-ES" sz="800" dirty="0"/>
              <a:t> </a:t>
            </a:r>
            <a:r>
              <a:rPr lang="es-ES" sz="800" dirty="0" err="1"/>
              <a:t>Population</a:t>
            </a:r>
            <a:r>
              <a:rPr lang="es-ES" sz="800" dirty="0"/>
              <a:t>. J </a:t>
            </a:r>
            <a:r>
              <a:rPr lang="es-ES" sz="800" dirty="0" err="1"/>
              <a:t>Invest</a:t>
            </a:r>
            <a:r>
              <a:rPr lang="es-ES" sz="800" dirty="0"/>
              <a:t> </a:t>
            </a:r>
            <a:r>
              <a:rPr lang="es-ES" sz="800" dirty="0" err="1"/>
              <a:t>Dermatol</a:t>
            </a:r>
            <a:r>
              <a:rPr lang="es-ES" sz="800" dirty="0"/>
              <a:t>. 2019;139(3):583-590. doi:10.1016/j.jid.2018.08.028. 4, Mora T, Sánchez-Collado I, </a:t>
            </a:r>
            <a:r>
              <a:rPr lang="es-ES" sz="800" dirty="0" err="1"/>
              <a:t>Mullol</a:t>
            </a:r>
            <a:r>
              <a:rPr lang="es-ES" sz="800" dirty="0"/>
              <a:t> J, et al. </a:t>
            </a:r>
            <a:r>
              <a:rPr lang="es-ES" sz="800" dirty="0" err="1"/>
              <a:t>Prevalence</a:t>
            </a:r>
            <a:r>
              <a:rPr lang="es-ES" sz="800" dirty="0"/>
              <a:t> of </a:t>
            </a:r>
            <a:r>
              <a:rPr lang="es-ES" sz="800" dirty="0" err="1"/>
              <a:t>Atopic</a:t>
            </a:r>
            <a:r>
              <a:rPr lang="es-ES" sz="800" dirty="0"/>
              <a:t> Dermatitis in the </a:t>
            </a:r>
            <a:r>
              <a:rPr lang="es-ES" sz="800" dirty="0" err="1"/>
              <a:t>Adult</a:t>
            </a:r>
            <a:r>
              <a:rPr lang="es-ES" sz="800" dirty="0"/>
              <a:t> </a:t>
            </a:r>
            <a:r>
              <a:rPr lang="es-ES" sz="800" dirty="0" err="1"/>
              <a:t>Population</a:t>
            </a:r>
            <a:r>
              <a:rPr lang="es-ES" sz="800" dirty="0"/>
              <a:t> of </a:t>
            </a:r>
            <a:r>
              <a:rPr lang="es-ES" sz="800" dirty="0" err="1"/>
              <a:t>Catalonia</a:t>
            </a:r>
            <a:r>
              <a:rPr lang="es-ES" sz="800" dirty="0"/>
              <a:t>, Spain: A </a:t>
            </a:r>
            <a:r>
              <a:rPr lang="es-ES" sz="800" dirty="0" err="1"/>
              <a:t>Large-Scale</a:t>
            </a:r>
            <a:r>
              <a:rPr lang="es-ES" sz="800" dirty="0"/>
              <a:t>, Retrospective, </a:t>
            </a:r>
            <a:r>
              <a:rPr lang="es-ES" sz="800" dirty="0" err="1"/>
              <a:t>Population-Based</a:t>
            </a:r>
            <a:r>
              <a:rPr lang="es-ES" sz="800" dirty="0"/>
              <a:t> </a:t>
            </a:r>
            <a:r>
              <a:rPr lang="es-ES" sz="800" dirty="0" err="1"/>
              <a:t>Study</a:t>
            </a:r>
            <a:r>
              <a:rPr lang="es-ES" sz="800" dirty="0"/>
              <a:t>. J </a:t>
            </a:r>
            <a:r>
              <a:rPr lang="es-ES" sz="800" dirty="0" err="1"/>
              <a:t>Investig</a:t>
            </a:r>
            <a:r>
              <a:rPr lang="es-ES" sz="800" dirty="0"/>
              <a:t> </a:t>
            </a:r>
            <a:r>
              <a:rPr lang="es-ES" sz="800" dirty="0" err="1"/>
              <a:t>Allergol</a:t>
            </a:r>
            <a:r>
              <a:rPr lang="es-ES" sz="800" dirty="0"/>
              <a:t> Clin </a:t>
            </a:r>
            <a:r>
              <a:rPr lang="es-ES" sz="800" dirty="0" err="1"/>
              <a:t>Immunol</a:t>
            </a:r>
            <a:r>
              <a:rPr lang="es-ES" sz="800" dirty="0"/>
              <a:t>. 2024;34(4):225-232. doi:10.18176/jiaci.0899. 5, Mora T, Sánchez-Collado I, </a:t>
            </a:r>
            <a:r>
              <a:rPr lang="es-ES" sz="800" dirty="0" err="1"/>
              <a:t>Mullol</a:t>
            </a:r>
            <a:r>
              <a:rPr lang="es-ES" sz="800" dirty="0"/>
              <a:t> J, et al. </a:t>
            </a:r>
            <a:r>
              <a:rPr lang="es-ES" sz="800" dirty="0" err="1"/>
              <a:t>Prevalence</a:t>
            </a:r>
            <a:r>
              <a:rPr lang="es-ES" sz="800" dirty="0"/>
              <a:t> of </a:t>
            </a:r>
            <a:r>
              <a:rPr lang="es-ES" sz="800" dirty="0" err="1"/>
              <a:t>Atopic</a:t>
            </a:r>
            <a:r>
              <a:rPr lang="es-ES" sz="800" dirty="0"/>
              <a:t> Dermatitis in the </a:t>
            </a:r>
            <a:r>
              <a:rPr lang="es-ES" sz="800" dirty="0" err="1"/>
              <a:t>Adolescent</a:t>
            </a:r>
            <a:r>
              <a:rPr lang="es-ES" sz="800" dirty="0"/>
              <a:t> </a:t>
            </a:r>
            <a:r>
              <a:rPr lang="es-ES" sz="800" dirty="0" err="1"/>
              <a:t>Population</a:t>
            </a:r>
            <a:r>
              <a:rPr lang="es-ES" sz="800" dirty="0"/>
              <a:t> of </a:t>
            </a:r>
            <a:r>
              <a:rPr lang="es-ES" sz="800" dirty="0" err="1"/>
              <a:t>Catalonia</a:t>
            </a:r>
            <a:r>
              <a:rPr lang="es-ES" sz="800" dirty="0"/>
              <a:t> (Spain). </a:t>
            </a:r>
            <a:r>
              <a:rPr lang="es-ES" sz="800" dirty="0" err="1"/>
              <a:t>Allergol</a:t>
            </a:r>
            <a:r>
              <a:rPr lang="es-ES" sz="800" dirty="0"/>
              <a:t> </a:t>
            </a:r>
            <a:r>
              <a:rPr lang="es-ES" sz="800" dirty="0" err="1"/>
              <a:t>Immunopathol</a:t>
            </a:r>
            <a:r>
              <a:rPr lang="es-ES" sz="800" dirty="0"/>
              <a:t> (</a:t>
            </a:r>
            <a:r>
              <a:rPr lang="es-ES" sz="800" dirty="0" err="1"/>
              <a:t>Madr</a:t>
            </a:r>
            <a:r>
              <a:rPr lang="es-ES" sz="800" dirty="0"/>
              <a:t>). 2023;51(4):101-109. doi:10.15586/aei.v51i4.893. 6, Suárez-Varela MM, González AL, Martínez Selva MI. </a:t>
            </a:r>
            <a:r>
              <a:rPr lang="es-ES" sz="800" dirty="0" err="1"/>
              <a:t>Socioeconomic</a:t>
            </a:r>
            <a:r>
              <a:rPr lang="es-ES" sz="800" dirty="0"/>
              <a:t> </a:t>
            </a:r>
            <a:r>
              <a:rPr lang="es-ES" sz="800" dirty="0" err="1"/>
              <a:t>Risk</a:t>
            </a:r>
            <a:r>
              <a:rPr lang="es-ES" sz="800" dirty="0"/>
              <a:t> </a:t>
            </a:r>
            <a:r>
              <a:rPr lang="es-ES" sz="800" dirty="0" err="1"/>
              <a:t>Factors</a:t>
            </a:r>
            <a:r>
              <a:rPr lang="es-ES" sz="800" dirty="0"/>
              <a:t> in the </a:t>
            </a:r>
            <a:r>
              <a:rPr lang="es-ES" sz="800" dirty="0" err="1"/>
              <a:t>Prevalence</a:t>
            </a:r>
            <a:r>
              <a:rPr lang="es-ES" sz="800" dirty="0"/>
              <a:t> of </a:t>
            </a:r>
            <a:r>
              <a:rPr lang="es-ES" sz="800" dirty="0" err="1"/>
              <a:t>Asthma</a:t>
            </a:r>
            <a:r>
              <a:rPr lang="es-ES" sz="800" dirty="0"/>
              <a:t> and </a:t>
            </a:r>
            <a:r>
              <a:rPr lang="es-ES" sz="800" dirty="0" err="1"/>
              <a:t>Other</a:t>
            </a:r>
            <a:r>
              <a:rPr lang="es-ES" sz="800" dirty="0"/>
              <a:t> </a:t>
            </a:r>
            <a:r>
              <a:rPr lang="es-ES" sz="800" dirty="0" err="1"/>
              <a:t>Atopic</a:t>
            </a:r>
            <a:r>
              <a:rPr lang="es-ES" sz="800" dirty="0"/>
              <a:t> </a:t>
            </a:r>
            <a:r>
              <a:rPr lang="es-ES" sz="800" dirty="0" err="1"/>
              <a:t>Diseases</a:t>
            </a:r>
            <a:r>
              <a:rPr lang="es-ES" sz="800" dirty="0"/>
              <a:t> in </a:t>
            </a:r>
            <a:r>
              <a:rPr lang="es-ES" sz="800" dirty="0" err="1"/>
              <a:t>Children</a:t>
            </a:r>
            <a:r>
              <a:rPr lang="es-ES" sz="800" dirty="0"/>
              <a:t> 6 </a:t>
            </a:r>
            <a:r>
              <a:rPr lang="es-ES" sz="800" dirty="0" err="1"/>
              <a:t>to</a:t>
            </a:r>
            <a:r>
              <a:rPr lang="es-ES" sz="800" dirty="0"/>
              <a:t> 7 </a:t>
            </a:r>
            <a:r>
              <a:rPr lang="es-ES" sz="800" dirty="0" err="1"/>
              <a:t>Years</a:t>
            </a:r>
            <a:r>
              <a:rPr lang="es-ES" sz="800" dirty="0"/>
              <a:t> Old in Valencia Spain. </a:t>
            </a:r>
            <a:r>
              <a:rPr lang="es-ES" sz="800" dirty="0" err="1"/>
              <a:t>Eur</a:t>
            </a:r>
            <a:r>
              <a:rPr lang="es-ES" sz="800" dirty="0"/>
              <a:t> J </a:t>
            </a:r>
            <a:r>
              <a:rPr lang="es-ES" sz="800" dirty="0" err="1"/>
              <a:t>Epidemiol</a:t>
            </a:r>
            <a:r>
              <a:rPr lang="es-ES" sz="800" dirty="0"/>
              <a:t>. 1999;15(1):35-40. doi:10.1023/a:1007592121308. 7, </a:t>
            </a:r>
            <a:r>
              <a:rPr lang="es-ES" sz="800" dirty="0" err="1"/>
              <a:t>Gilaberte</a:t>
            </a:r>
            <a:r>
              <a:rPr lang="es-ES" sz="800" dirty="0"/>
              <a:t> Y, Pérez-</a:t>
            </a:r>
            <a:r>
              <a:rPr lang="es-ES" sz="800" dirty="0" err="1"/>
              <a:t>Gilaberte</a:t>
            </a:r>
            <a:r>
              <a:rPr lang="es-ES" sz="800" dirty="0"/>
              <a:t> JB, Poblador-</a:t>
            </a:r>
            <a:r>
              <a:rPr lang="es-ES" sz="800" dirty="0" err="1"/>
              <a:t>Plou</a:t>
            </a:r>
            <a:r>
              <a:rPr lang="es-ES" sz="800" dirty="0"/>
              <a:t> B, et al. </a:t>
            </a:r>
            <a:r>
              <a:rPr lang="es-ES" sz="800" dirty="0" err="1"/>
              <a:t>Prevalence</a:t>
            </a:r>
            <a:r>
              <a:rPr lang="es-ES" sz="800" dirty="0"/>
              <a:t> and </a:t>
            </a:r>
            <a:r>
              <a:rPr lang="es-ES" sz="800" dirty="0" err="1"/>
              <a:t>Comorbidity</a:t>
            </a:r>
            <a:r>
              <a:rPr lang="es-ES" sz="800" dirty="0"/>
              <a:t> of </a:t>
            </a:r>
            <a:r>
              <a:rPr lang="es-ES" sz="800" dirty="0" err="1"/>
              <a:t>Atopic</a:t>
            </a:r>
            <a:r>
              <a:rPr lang="es-ES" sz="800" dirty="0"/>
              <a:t> Dermatitis in </a:t>
            </a:r>
            <a:r>
              <a:rPr lang="es-ES" sz="800" dirty="0" err="1"/>
              <a:t>Children</a:t>
            </a:r>
            <a:r>
              <a:rPr lang="es-ES" sz="800" dirty="0"/>
              <a:t>: A </a:t>
            </a:r>
            <a:r>
              <a:rPr lang="es-ES" sz="800" dirty="0" err="1"/>
              <a:t>Large-Scale</a:t>
            </a:r>
            <a:r>
              <a:rPr lang="es-ES" sz="800" dirty="0"/>
              <a:t> </a:t>
            </a:r>
            <a:r>
              <a:rPr lang="es-ES" sz="800" dirty="0" err="1"/>
              <a:t>Population</a:t>
            </a:r>
            <a:r>
              <a:rPr lang="es-ES" sz="800" dirty="0"/>
              <a:t> </a:t>
            </a:r>
            <a:r>
              <a:rPr lang="es-ES" sz="800" dirty="0" err="1"/>
              <a:t>Study</a:t>
            </a:r>
            <a:r>
              <a:rPr lang="es-ES" sz="800" dirty="0"/>
              <a:t> </a:t>
            </a:r>
            <a:r>
              <a:rPr lang="es-ES" sz="800" dirty="0" err="1"/>
              <a:t>Based</a:t>
            </a:r>
            <a:r>
              <a:rPr lang="es-ES" sz="800" dirty="0"/>
              <a:t> </a:t>
            </a:r>
            <a:r>
              <a:rPr lang="es-ES" sz="800" dirty="0" err="1"/>
              <a:t>on</a:t>
            </a:r>
            <a:r>
              <a:rPr lang="es-ES" sz="800" dirty="0"/>
              <a:t> Real-</a:t>
            </a:r>
            <a:r>
              <a:rPr lang="es-ES" sz="800" dirty="0" err="1"/>
              <a:t>World</a:t>
            </a:r>
            <a:r>
              <a:rPr lang="es-ES" sz="800" dirty="0"/>
              <a:t> Data. J Clin </a:t>
            </a:r>
            <a:r>
              <a:rPr lang="es-ES" sz="800" dirty="0" err="1"/>
              <a:t>Med</a:t>
            </a:r>
            <a:r>
              <a:rPr lang="es-ES" sz="800" dirty="0"/>
              <a:t>. 2020;9(6).doi:10.3390/jcm9061632.</a:t>
            </a:r>
          </a:p>
        </p:txBody>
      </p:sp>
      <p:pic>
        <p:nvPicPr>
          <p:cNvPr id="2" name="Imagen 2">
            <a:extLst>
              <a:ext uri="{FF2B5EF4-FFF2-40B4-BE49-F238E27FC236}">
                <a16:creationId xmlns:a16="http://schemas.microsoft.com/office/drawing/2014/main" id="{770A2C41-CA60-1A10-A88C-C919B9A40883}"/>
              </a:ext>
            </a:extLst>
          </p:cNvPr>
          <p:cNvPicPr>
            <a:picLocks noChangeAspect="1"/>
          </p:cNvPicPr>
          <p:nvPr/>
        </p:nvPicPr>
        <p:blipFill>
          <a:blip r:embed="rId5">
            <a:extLst>
              <a:ext uri="{28A0092B-C50C-407E-A947-70E740481C1C}">
                <a14:useLocalDpi xmlns:a14="http://schemas.microsoft.com/office/drawing/2010/main" val="0"/>
              </a:ext>
            </a:extLst>
          </a:blip>
          <a:srcRect l="7569" r="5899"/>
          <a:stretch/>
        </p:blipFill>
        <p:spPr>
          <a:xfrm>
            <a:off x="8710517" y="2027364"/>
            <a:ext cx="3104886" cy="2392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838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29471-E4E2-6FBE-7C2F-2B6159FD3879}"/>
              </a:ext>
            </a:extLst>
          </p:cNvPr>
          <p:cNvPicPr>
            <a:picLocks noChangeAspect="1"/>
          </p:cNvPicPr>
          <p:nvPr/>
        </p:nvPicPr>
        <p:blipFill>
          <a:blip r:embed="rId3"/>
          <a:stretch>
            <a:fillRect/>
          </a:stretch>
        </p:blipFill>
        <p:spPr>
          <a:xfrm>
            <a:off x="0" y="0"/>
            <a:ext cx="12192000" cy="6858000"/>
          </a:xfrm>
          <a:prstGeom prst="rect">
            <a:avLst/>
          </a:prstGeom>
        </p:spPr>
      </p:pic>
      <p:sp>
        <p:nvSpPr>
          <p:cNvPr id="2" name="Título 20">
            <a:extLst>
              <a:ext uri="{FF2B5EF4-FFF2-40B4-BE49-F238E27FC236}">
                <a16:creationId xmlns:a16="http://schemas.microsoft.com/office/drawing/2014/main" id="{D0B150A7-3788-2AD0-9578-3F91AAD1174E}"/>
              </a:ext>
            </a:extLst>
          </p:cNvPr>
          <p:cNvSpPr>
            <a:spLocks noGrp="1"/>
          </p:cNvSpPr>
          <p:nvPr>
            <p:ph type="title"/>
          </p:nvPr>
        </p:nvSpPr>
        <p:spPr>
          <a:xfrm>
            <a:off x="1241777" y="924339"/>
            <a:ext cx="10563577" cy="735126"/>
          </a:xfrm>
        </p:spPr>
        <p:txBody>
          <a:bodyPr>
            <a:noAutofit/>
          </a:bodyPr>
          <a:lstStyle/>
          <a:p>
            <a:r>
              <a:rPr lang="es-ES" sz="4000" dirty="0">
                <a:solidFill>
                  <a:schemeClr val="accent1">
                    <a:lumMod val="50000"/>
                  </a:schemeClr>
                </a:solidFill>
                <a:latin typeface="Montserrat" panose="02000505000000020004" pitchFamily="2" charset="77"/>
              </a:rPr>
              <a:t>Diagnóstico diferencial vs psoriasis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graphicFrame>
        <p:nvGraphicFramePr>
          <p:cNvPr id="4" name="Tabla 3">
            <a:extLst>
              <a:ext uri="{FF2B5EF4-FFF2-40B4-BE49-F238E27FC236}">
                <a16:creationId xmlns:a16="http://schemas.microsoft.com/office/drawing/2014/main" id="{DDE141C9-884F-A93D-EE74-8724C0623933}"/>
              </a:ext>
            </a:extLst>
          </p:cNvPr>
          <p:cNvGraphicFramePr>
            <a:graphicFrameLocks noGrp="1"/>
          </p:cNvGraphicFramePr>
          <p:nvPr/>
        </p:nvGraphicFramePr>
        <p:xfrm>
          <a:off x="1241777" y="1559704"/>
          <a:ext cx="10374119" cy="4137447"/>
        </p:xfrm>
        <a:graphic>
          <a:graphicData uri="http://schemas.openxmlformats.org/drawingml/2006/table">
            <a:tbl>
              <a:tblPr>
                <a:tableStyleId>{69012ECD-51FC-41F1-AA8D-1B2483CD663E}</a:tableStyleId>
              </a:tblPr>
              <a:tblGrid>
                <a:gridCol w="1892908">
                  <a:extLst>
                    <a:ext uri="{9D8B030D-6E8A-4147-A177-3AD203B41FA5}">
                      <a16:colId xmlns:a16="http://schemas.microsoft.com/office/drawing/2014/main" val="449658740"/>
                    </a:ext>
                  </a:extLst>
                </a:gridCol>
                <a:gridCol w="4166855">
                  <a:extLst>
                    <a:ext uri="{9D8B030D-6E8A-4147-A177-3AD203B41FA5}">
                      <a16:colId xmlns:a16="http://schemas.microsoft.com/office/drawing/2014/main" val="1489285404"/>
                    </a:ext>
                  </a:extLst>
                </a:gridCol>
                <a:gridCol w="4314356">
                  <a:extLst>
                    <a:ext uri="{9D8B030D-6E8A-4147-A177-3AD203B41FA5}">
                      <a16:colId xmlns:a16="http://schemas.microsoft.com/office/drawing/2014/main" val="2619980152"/>
                    </a:ext>
                  </a:extLst>
                </a:gridCol>
              </a:tblGrid>
              <a:tr h="306053">
                <a:tc>
                  <a:txBody>
                    <a:bodyPr/>
                    <a:lstStyle/>
                    <a:p>
                      <a:pPr algn="ctr"/>
                      <a:r>
                        <a:rPr lang="es-ES" sz="1200" b="1" dirty="0">
                          <a:solidFill>
                            <a:schemeClr val="bg1"/>
                          </a:solidFill>
                          <a:latin typeface="Montserrat" panose="02000505000000020004" pitchFamily="2" charset="77"/>
                        </a:rPr>
                        <a:t>Característica</a:t>
                      </a:r>
                    </a:p>
                  </a:txBody>
                  <a:tcPr marL="43430" marR="43430" marT="21715" marB="21715" anchor="ctr">
                    <a:solidFill>
                      <a:srgbClr val="009193"/>
                    </a:solidFill>
                  </a:tcPr>
                </a:tc>
                <a:tc>
                  <a:txBody>
                    <a:bodyPr/>
                    <a:lstStyle/>
                    <a:p>
                      <a:pPr algn="ctr"/>
                      <a:r>
                        <a:rPr lang="es-ES" sz="1200" b="1" dirty="0">
                          <a:solidFill>
                            <a:schemeClr val="bg1"/>
                          </a:solidFill>
                          <a:latin typeface="Montserrat" panose="02000505000000020004" pitchFamily="2" charset="77"/>
                        </a:rPr>
                        <a:t>Dermatitis Atópica</a:t>
                      </a:r>
                    </a:p>
                  </a:txBody>
                  <a:tcPr marL="43430" marR="43430" marT="21715" marB="21715" anchor="ctr">
                    <a:solidFill>
                      <a:srgbClr val="009193"/>
                    </a:solidFill>
                  </a:tcPr>
                </a:tc>
                <a:tc>
                  <a:txBody>
                    <a:bodyPr/>
                    <a:lstStyle/>
                    <a:p>
                      <a:pPr algn="ctr"/>
                      <a:r>
                        <a:rPr lang="es-ES" sz="1200" b="1" dirty="0">
                          <a:solidFill>
                            <a:schemeClr val="bg1"/>
                          </a:solidFill>
                          <a:latin typeface="Montserrat" panose="02000505000000020004" pitchFamily="2" charset="77"/>
                        </a:rPr>
                        <a:t>Psoriasis</a:t>
                      </a:r>
                    </a:p>
                  </a:txBody>
                  <a:tcPr marL="43430" marR="43430" marT="21715" marB="21715" anchor="ctr">
                    <a:solidFill>
                      <a:srgbClr val="009193"/>
                    </a:solidFill>
                  </a:tcPr>
                </a:tc>
                <a:extLst>
                  <a:ext uri="{0D108BD9-81ED-4DB2-BD59-A6C34878D82A}">
                    <a16:rowId xmlns:a16="http://schemas.microsoft.com/office/drawing/2014/main" val="676998229"/>
                  </a:ext>
                </a:extLst>
              </a:tr>
              <a:tr h="673106">
                <a:tc>
                  <a:txBody>
                    <a:bodyPr/>
                    <a:lstStyle/>
                    <a:p>
                      <a:pPr algn="ctr"/>
                      <a:r>
                        <a:rPr lang="es-ES" sz="1200" b="1" dirty="0">
                          <a:latin typeface="Montserrat" panose="02000505000000020004" pitchFamily="2" charset="77"/>
                        </a:rPr>
                        <a:t>Patogénesis</a:t>
                      </a:r>
                    </a:p>
                  </a:txBody>
                  <a:tcPr marL="43430" marR="43430" marT="21715" marB="21715" anchor="ctr">
                    <a:lnR w="9525" cap="flat" cmpd="sng" algn="ctr">
                      <a:solidFill>
                        <a:srgbClr val="FF9F96"/>
                      </a:solidFill>
                      <a:prstDash val="solid"/>
                      <a:round/>
                      <a:headEnd type="none" w="med" len="med"/>
                      <a:tailEnd type="none" w="med" len="med"/>
                    </a:lnR>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Predominantemente mediada por células Th2, con sobreproducción de IL-4 e IL-13. Activación de células Th22 y Th1, con aumento de IL-22 e </a:t>
                      </a:r>
                      <a:r>
                        <a:rPr lang="es-ES" sz="1200" b="0" i="0" dirty="0" err="1">
                          <a:latin typeface="Montserrat Light" pitchFamily="2" charset="77"/>
                        </a:rPr>
                        <a:t>IFNγ</a:t>
                      </a:r>
                      <a:r>
                        <a:rPr lang="es-ES" sz="1200" b="0" i="0" dirty="0">
                          <a:latin typeface="Montserrat Light" pitchFamily="2" charset="77"/>
                        </a:rPr>
                        <a:t>.[1-2]</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B w="9525" cap="flat" cmpd="sng" algn="ctr">
                      <a:solidFill>
                        <a:srgbClr val="FF9F96"/>
                      </a:solidFill>
                      <a:prstDash val="solid"/>
                      <a:round/>
                      <a:headEnd type="none" w="med" len="med"/>
                      <a:tailEnd type="none" w="med" len="med"/>
                    </a:lnB>
                  </a:tcPr>
                </a:tc>
                <a:tc>
                  <a:txBody>
                    <a:bodyPr/>
                    <a:lstStyle/>
                    <a:p>
                      <a:r>
                        <a:rPr lang="es-ES" sz="1200" b="0" i="0">
                          <a:latin typeface="Montserrat Light" pitchFamily="2" charset="77"/>
                        </a:rPr>
                        <a:t>Principalmente mediada por células Th17, activación de IL-17 y fuerte respuesta Th1. Activación de células Th22.[1-2]</a:t>
                      </a:r>
                    </a:p>
                  </a:txBody>
                  <a:tcPr marL="43430" marR="43430" marT="21715" marB="21715" anchor="ctr">
                    <a:lnL w="9525" cap="flat" cmpd="sng" algn="ctr">
                      <a:solidFill>
                        <a:srgbClr val="FF9F96"/>
                      </a:solidFill>
                      <a:prstDash val="solid"/>
                      <a:round/>
                      <a:headEnd type="none" w="med" len="med"/>
                      <a:tailEnd type="none" w="med" len="med"/>
                    </a:lnL>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3797599225"/>
                  </a:ext>
                </a:extLst>
              </a:tr>
              <a:tr h="799315">
                <a:tc>
                  <a:txBody>
                    <a:bodyPr/>
                    <a:lstStyle/>
                    <a:p>
                      <a:pPr algn="ctr"/>
                      <a:r>
                        <a:rPr lang="es-ES" sz="1200" b="1" dirty="0">
                          <a:latin typeface="Montserrat" panose="02000505000000020004" pitchFamily="2" charset="77"/>
                        </a:rPr>
                        <a:t>Presentación Clínica</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Prurito intenso, eritema, induración y descamación en áreas </a:t>
                      </a:r>
                      <a:r>
                        <a:rPr lang="es-ES" sz="1200" b="0" i="0" dirty="0" err="1">
                          <a:latin typeface="Montserrat Light" pitchFamily="2" charset="77"/>
                        </a:rPr>
                        <a:t>flexurales</a:t>
                      </a:r>
                      <a:r>
                        <a:rPr lang="es-ES" sz="1200" b="0" i="0" dirty="0">
                          <a:latin typeface="Montserrat Light" pitchFamily="2" charset="77"/>
                        </a:rPr>
                        <a:t> (fosas </a:t>
                      </a:r>
                      <a:r>
                        <a:rPr lang="es-ES" sz="1200" b="0" i="0" dirty="0" err="1">
                          <a:latin typeface="Montserrat Light" pitchFamily="2" charset="77"/>
                        </a:rPr>
                        <a:t>antecubitales</a:t>
                      </a:r>
                      <a:r>
                        <a:rPr lang="es-ES" sz="1200" b="0" i="0" dirty="0">
                          <a:latin typeface="Montserrat Light" pitchFamily="2" charset="77"/>
                        </a:rPr>
                        <a:t>, poplíteas, cuello, periocular).[3]</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Placas eritematosas bien delimitadas con escamas plateadas en superficies extensoras (codos, rodillas, cuero cabelludo, lumbosacro). Afectación ungueal: </a:t>
                      </a:r>
                      <a:r>
                        <a:rPr lang="es-ES" sz="1200" b="0" i="0" dirty="0" err="1">
                          <a:latin typeface="Montserrat Light" pitchFamily="2" charset="77"/>
                        </a:rPr>
                        <a:t>pitting</a:t>
                      </a:r>
                      <a:r>
                        <a:rPr lang="es-ES" sz="1200" b="0" i="0" dirty="0">
                          <a:latin typeface="Montserrat Light" pitchFamily="2" charset="77"/>
                        </a:rPr>
                        <a:t> y </a:t>
                      </a:r>
                      <a:r>
                        <a:rPr lang="es-ES" sz="1200" b="0" i="0" dirty="0" err="1">
                          <a:latin typeface="Montserrat Light" pitchFamily="2" charset="77"/>
                        </a:rPr>
                        <a:t>onicólisis</a:t>
                      </a:r>
                      <a:r>
                        <a:rPr lang="es-ES" sz="1200" b="0" i="0" dirty="0">
                          <a:latin typeface="Montserrat Light" pitchFamily="2" charset="77"/>
                        </a:rPr>
                        <a:t>.[3]</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3630673884"/>
                  </a:ext>
                </a:extLst>
              </a:tr>
              <a:tr h="546900">
                <a:tc>
                  <a:txBody>
                    <a:bodyPr/>
                    <a:lstStyle/>
                    <a:p>
                      <a:pPr algn="ctr"/>
                      <a:r>
                        <a:rPr lang="es-ES" sz="1200" b="1" dirty="0">
                          <a:latin typeface="Montserrat" panose="02000505000000020004" pitchFamily="2" charset="77"/>
                        </a:rPr>
                        <a:t>Histopatología</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err="1">
                          <a:latin typeface="Montserrat Light" pitchFamily="2" charset="77"/>
                        </a:rPr>
                        <a:t>Espongiosis</a:t>
                      </a:r>
                      <a:r>
                        <a:rPr lang="es-ES" sz="1200" b="0" i="0" dirty="0">
                          <a:latin typeface="Montserrat Light" pitchFamily="2" charset="77"/>
                        </a:rPr>
                        <a:t>, infiltrado linfocítico perivascular, eosinofilia.[2]</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Hiperplasia epidérmica, elongación de crestas </a:t>
                      </a:r>
                      <a:r>
                        <a:rPr lang="es-ES" sz="1200" b="0" i="0" dirty="0" err="1">
                          <a:latin typeface="Montserrat Light" pitchFamily="2" charset="77"/>
                        </a:rPr>
                        <a:t>interpapilares</a:t>
                      </a:r>
                      <a:r>
                        <a:rPr lang="es-ES" sz="1200" b="0" i="0" dirty="0">
                          <a:latin typeface="Montserrat Light" pitchFamily="2" charset="77"/>
                        </a:rPr>
                        <a:t>, microabscesos de Munro, </a:t>
                      </a:r>
                      <a:r>
                        <a:rPr lang="es-ES" sz="1200" b="0" i="0" dirty="0" err="1">
                          <a:latin typeface="Montserrat Light" pitchFamily="2" charset="77"/>
                        </a:rPr>
                        <a:t>parakeratosis</a:t>
                      </a:r>
                      <a:r>
                        <a:rPr lang="es-ES" sz="1200" b="0" i="0" dirty="0">
                          <a:latin typeface="Montserrat Light" pitchFamily="2" charset="77"/>
                        </a:rPr>
                        <a:t>.[2]</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1217638857"/>
                  </a:ext>
                </a:extLst>
              </a:tr>
              <a:tr h="420691">
                <a:tc>
                  <a:txBody>
                    <a:bodyPr/>
                    <a:lstStyle/>
                    <a:p>
                      <a:pPr algn="ctr"/>
                      <a:r>
                        <a:rPr lang="es-ES" sz="1200" b="1" dirty="0">
                          <a:latin typeface="Montserrat" panose="02000505000000020004" pitchFamily="2" charset="77"/>
                        </a:rPr>
                        <a:t>Comorbilidades</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a:latin typeface="Montserrat Light" pitchFamily="2" charset="77"/>
                        </a:rPr>
                        <a:t>Asociada con asma, rinitis alérgica, y otras enfermedades atópicas.[1]</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Asociada con artritis psoriásica, síndrome metabólico, enfermedades cardiovasculares.[3]</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3276236654"/>
                  </a:ext>
                </a:extLst>
              </a:tr>
              <a:tr h="673106">
                <a:tc>
                  <a:txBody>
                    <a:bodyPr/>
                    <a:lstStyle/>
                    <a:p>
                      <a:pPr algn="ctr"/>
                      <a:r>
                        <a:rPr lang="es-ES" sz="1200" b="1" dirty="0">
                          <a:latin typeface="Montserrat" panose="02000505000000020004" pitchFamily="2" charset="77"/>
                        </a:rPr>
                        <a:t>Tratamiento</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pt-BR" sz="1200" b="0" i="0">
                          <a:latin typeface="Montserrat Light" pitchFamily="2" charset="77"/>
                        </a:rPr>
                        <a:t>Emolientes, corticosteroides tópicos, </a:t>
                      </a:r>
                      <a:r>
                        <a:rPr lang="pt-BR" sz="1200" b="0" i="0" err="1">
                          <a:latin typeface="Montserrat Light" pitchFamily="2" charset="77"/>
                        </a:rPr>
                        <a:t>inhibidores</a:t>
                      </a:r>
                      <a:r>
                        <a:rPr lang="pt-BR" sz="1200" b="0" i="0">
                          <a:latin typeface="Montserrat Light" pitchFamily="2" charset="77"/>
                        </a:rPr>
                        <a:t> de calcineurina, terapias sistémicas (anti-IL-4/IL-13) e </a:t>
                      </a:r>
                      <a:r>
                        <a:rPr lang="pt-BR" sz="1200" b="0" i="0" err="1">
                          <a:latin typeface="Montserrat Light" pitchFamily="2" charset="77"/>
                        </a:rPr>
                        <a:t>inhibidores</a:t>
                      </a:r>
                      <a:r>
                        <a:rPr lang="pt-BR" sz="1200" b="0" i="0">
                          <a:latin typeface="Montserrat Light" pitchFamily="2" charset="77"/>
                        </a:rPr>
                        <a:t> JAK.[4]</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tc>
                  <a:txBody>
                    <a:bodyPr/>
                    <a:lstStyle/>
                    <a:p>
                      <a:r>
                        <a:rPr lang="es-ES" sz="1200" b="0" i="0" dirty="0">
                          <a:latin typeface="Montserrat Light" pitchFamily="2" charset="77"/>
                        </a:rPr>
                        <a:t>Corticosteroides tópicos, análogos de vitamina D, fototerapia, terapias sistémicas como metotrexato, ciclosporina y biológicos (anti-IL-17, IL-23, TNF-</a:t>
                      </a:r>
                      <a:r>
                        <a:rPr lang="el-GR" sz="1200" b="0" i="0" dirty="0">
                          <a:latin typeface="Montserrat Light" pitchFamily="2" charset="77"/>
                        </a:rPr>
                        <a:t>α).[5]</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lnB w="9525" cap="flat" cmpd="sng" algn="ctr">
                      <a:solidFill>
                        <a:srgbClr val="FF9F96"/>
                      </a:solidFill>
                      <a:prstDash val="solid"/>
                      <a:round/>
                      <a:headEnd type="none" w="med" len="med"/>
                      <a:tailEnd type="none" w="med" len="med"/>
                    </a:lnB>
                  </a:tcPr>
                </a:tc>
                <a:extLst>
                  <a:ext uri="{0D108BD9-81ED-4DB2-BD59-A6C34878D82A}">
                    <a16:rowId xmlns:a16="http://schemas.microsoft.com/office/drawing/2014/main" val="2267075729"/>
                  </a:ext>
                </a:extLst>
              </a:tr>
              <a:tr h="673106">
                <a:tc>
                  <a:txBody>
                    <a:bodyPr/>
                    <a:lstStyle/>
                    <a:p>
                      <a:pPr algn="ctr"/>
                      <a:r>
                        <a:rPr lang="es-ES" sz="1200" b="1" dirty="0">
                          <a:latin typeface="Montserrat" panose="02000505000000020004" pitchFamily="2" charset="77"/>
                        </a:rPr>
                        <a:t>Evolución</a:t>
                      </a:r>
                    </a:p>
                  </a:txBody>
                  <a:tcPr marL="43430" marR="43430" marT="21715" marB="21715" anchor="ctr">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tcPr>
                </a:tc>
                <a:tc>
                  <a:txBody>
                    <a:bodyPr/>
                    <a:lstStyle/>
                    <a:p>
                      <a:r>
                        <a:rPr lang="es-ES" sz="1200" b="0" i="0">
                          <a:latin typeface="Montserrat Light" pitchFamily="2" charset="77"/>
                        </a:rPr>
                        <a:t>Curso crónico con exacerbaciones y remisiones, especialmente en respuesta a factores ambientales y alérgenos.</a:t>
                      </a:r>
                    </a:p>
                  </a:txBody>
                  <a:tcPr marL="43430" marR="43430" marT="21715" marB="21715" anchor="ctr">
                    <a:lnL w="9525" cap="flat" cmpd="sng" algn="ctr">
                      <a:solidFill>
                        <a:srgbClr val="FF9F96"/>
                      </a:solidFill>
                      <a:prstDash val="solid"/>
                      <a:round/>
                      <a:headEnd type="none" w="med" len="med"/>
                      <a:tailEnd type="none" w="med" len="med"/>
                    </a:lnL>
                    <a:lnR w="9525" cap="flat" cmpd="sng" algn="ctr">
                      <a:solidFill>
                        <a:srgbClr val="FF9F96"/>
                      </a:solidFill>
                      <a:prstDash val="solid"/>
                      <a:round/>
                      <a:headEnd type="none" w="med" len="med"/>
                      <a:tailEnd type="none" w="med" len="med"/>
                    </a:lnR>
                    <a:lnT w="9525" cap="flat" cmpd="sng" algn="ctr">
                      <a:solidFill>
                        <a:srgbClr val="FF9F96"/>
                      </a:solidFill>
                      <a:prstDash val="solid"/>
                      <a:round/>
                      <a:headEnd type="none" w="med" len="med"/>
                      <a:tailEnd type="none" w="med" len="med"/>
                    </a:lnT>
                  </a:tcPr>
                </a:tc>
                <a:tc>
                  <a:txBody>
                    <a:bodyPr/>
                    <a:lstStyle/>
                    <a:p>
                      <a:r>
                        <a:rPr lang="es-ES" sz="1200" b="0" i="0" dirty="0">
                          <a:latin typeface="Montserrat Light" pitchFamily="2" charset="77"/>
                        </a:rPr>
                        <a:t>Generalmente crónica, con periodos de exacerbación. El estrés, infecciones y ciertos medicamentos pueden desencadenar brotes.</a:t>
                      </a:r>
                    </a:p>
                  </a:txBody>
                  <a:tcPr marL="43430" marR="43430" marT="21715" marB="21715" anchor="ctr">
                    <a:lnL w="9525" cap="flat" cmpd="sng" algn="ctr">
                      <a:solidFill>
                        <a:srgbClr val="FF9F96"/>
                      </a:solidFill>
                      <a:prstDash val="solid"/>
                      <a:round/>
                      <a:headEnd type="none" w="med" len="med"/>
                      <a:tailEnd type="none" w="med" len="med"/>
                    </a:lnL>
                    <a:lnT w="9525" cap="flat" cmpd="sng" algn="ctr">
                      <a:solidFill>
                        <a:srgbClr val="FF9F96"/>
                      </a:solidFill>
                      <a:prstDash val="solid"/>
                      <a:round/>
                      <a:headEnd type="none" w="med" len="med"/>
                      <a:tailEnd type="none" w="med" len="med"/>
                    </a:lnT>
                  </a:tcPr>
                </a:tc>
                <a:extLst>
                  <a:ext uri="{0D108BD9-81ED-4DB2-BD59-A6C34878D82A}">
                    <a16:rowId xmlns:a16="http://schemas.microsoft.com/office/drawing/2014/main" val="2861202342"/>
                  </a:ext>
                </a:extLst>
              </a:tr>
            </a:tbl>
          </a:graphicData>
        </a:graphic>
      </p:graphicFrame>
      <p:pic>
        <p:nvPicPr>
          <p:cNvPr id="3" name="Imagen 2">
            <a:extLst>
              <a:ext uri="{FF2B5EF4-FFF2-40B4-BE49-F238E27FC236}">
                <a16:creationId xmlns:a16="http://schemas.microsoft.com/office/drawing/2014/main" id="{D156B257-3619-D32F-4110-4352CD838685}"/>
              </a:ext>
            </a:extLst>
          </p:cNvPr>
          <p:cNvPicPr>
            <a:picLocks noChangeAspect="1"/>
          </p:cNvPicPr>
          <p:nvPr/>
        </p:nvPicPr>
        <p:blipFill>
          <a:blip r:embed="rId4">
            <a:alphaModFix amt="35000"/>
            <a:duotone>
              <a:schemeClr val="accent5">
                <a:shade val="45000"/>
                <a:satMod val="135000"/>
              </a:schemeClr>
              <a:prstClr val="white"/>
            </a:duotone>
          </a:blip>
          <a:stretch>
            <a:fillRect/>
          </a:stretch>
        </p:blipFill>
        <p:spPr>
          <a:xfrm flipH="1">
            <a:off x="933105" y="445847"/>
            <a:ext cx="1281354" cy="1281354"/>
          </a:xfrm>
          <a:prstGeom prst="rect">
            <a:avLst/>
          </a:prstGeom>
        </p:spPr>
      </p:pic>
      <p:sp>
        <p:nvSpPr>
          <p:cNvPr id="6" name="TextBox 5">
            <a:extLst>
              <a:ext uri="{FF2B5EF4-FFF2-40B4-BE49-F238E27FC236}">
                <a16:creationId xmlns:a16="http://schemas.microsoft.com/office/drawing/2014/main" id="{5B71C61F-D7F0-4588-E763-8213FF814315}"/>
              </a:ext>
            </a:extLst>
          </p:cNvPr>
          <p:cNvSpPr txBox="1"/>
          <p:nvPr/>
        </p:nvSpPr>
        <p:spPr>
          <a:xfrm>
            <a:off x="1241777" y="5862077"/>
            <a:ext cx="10374118" cy="830997"/>
          </a:xfrm>
          <a:prstGeom prst="rect">
            <a:avLst/>
          </a:prstGeom>
          <a:solidFill>
            <a:schemeClr val="bg1"/>
          </a:solidFill>
        </p:spPr>
        <p:txBody>
          <a:bodyPr wrap="square">
            <a:spAutoFit/>
          </a:bodyPr>
          <a:lstStyle/>
          <a:p>
            <a:r>
              <a:rPr lang="es-ES" sz="800" dirty="0"/>
              <a:t>1, Guttman-</a:t>
            </a:r>
            <a:r>
              <a:rPr lang="es-ES" sz="800" dirty="0" err="1"/>
              <a:t>Yassky</a:t>
            </a:r>
            <a:r>
              <a:rPr lang="es-ES" sz="800" dirty="0"/>
              <a:t> E, Krueger JG. </a:t>
            </a:r>
            <a:r>
              <a:rPr lang="es-ES" sz="800" dirty="0" err="1"/>
              <a:t>Atopic</a:t>
            </a:r>
            <a:r>
              <a:rPr lang="es-ES" sz="800" dirty="0"/>
              <a:t> Dermatitis and Psoriasis: </a:t>
            </a:r>
            <a:r>
              <a:rPr lang="es-ES" sz="800" dirty="0" err="1"/>
              <a:t>Two</a:t>
            </a:r>
            <a:r>
              <a:rPr lang="es-ES" sz="800" dirty="0"/>
              <a:t> </a:t>
            </a:r>
            <a:r>
              <a:rPr lang="es-ES" sz="800" dirty="0" err="1"/>
              <a:t>Different</a:t>
            </a:r>
            <a:r>
              <a:rPr lang="es-ES" sz="800" dirty="0"/>
              <a:t> </a:t>
            </a:r>
            <a:r>
              <a:rPr lang="es-ES" sz="800" dirty="0" err="1"/>
              <a:t>Immune</a:t>
            </a:r>
            <a:r>
              <a:rPr lang="es-ES" sz="800" dirty="0"/>
              <a:t> </a:t>
            </a:r>
            <a:r>
              <a:rPr lang="es-ES" sz="800" dirty="0" err="1"/>
              <a:t>Diseases</a:t>
            </a:r>
            <a:r>
              <a:rPr lang="es-ES" sz="800" dirty="0"/>
              <a:t> </a:t>
            </a:r>
            <a:r>
              <a:rPr lang="es-ES" sz="800" dirty="0" err="1"/>
              <a:t>or</a:t>
            </a:r>
            <a:r>
              <a:rPr lang="es-ES" sz="800" dirty="0"/>
              <a:t> </a:t>
            </a:r>
            <a:r>
              <a:rPr lang="es-ES" sz="800" dirty="0" err="1"/>
              <a:t>One</a:t>
            </a:r>
            <a:r>
              <a:rPr lang="es-ES" sz="800" dirty="0"/>
              <a:t> </a:t>
            </a:r>
            <a:r>
              <a:rPr lang="es-ES" sz="800" dirty="0" err="1"/>
              <a:t>Spectrum</a:t>
            </a:r>
            <a:r>
              <a:rPr lang="es-ES" sz="800" dirty="0"/>
              <a:t>?. </a:t>
            </a:r>
            <a:r>
              <a:rPr lang="es-ES" sz="800" dirty="0" err="1"/>
              <a:t>Curr</a:t>
            </a:r>
            <a:r>
              <a:rPr lang="es-ES" sz="800" dirty="0"/>
              <a:t> </a:t>
            </a:r>
            <a:r>
              <a:rPr lang="es-ES" sz="800" dirty="0" err="1"/>
              <a:t>Opin</a:t>
            </a:r>
            <a:r>
              <a:rPr lang="es-ES" sz="800" dirty="0"/>
              <a:t> </a:t>
            </a:r>
            <a:r>
              <a:rPr lang="es-ES" sz="800" dirty="0" err="1"/>
              <a:t>Immunol</a:t>
            </a:r>
            <a:r>
              <a:rPr lang="es-ES" sz="800" dirty="0"/>
              <a:t>. 2017;48:68-73. doi:10.1016/j.coi.2017.08.008. 2, Guttman-</a:t>
            </a:r>
            <a:r>
              <a:rPr lang="es-ES" sz="800" dirty="0" err="1"/>
              <a:t>Yassky</a:t>
            </a:r>
            <a:r>
              <a:rPr lang="es-ES" sz="800" dirty="0"/>
              <a:t> E, </a:t>
            </a:r>
            <a:r>
              <a:rPr lang="es-ES" sz="800" dirty="0" err="1"/>
              <a:t>Nograles</a:t>
            </a:r>
            <a:r>
              <a:rPr lang="es-ES" sz="800" dirty="0"/>
              <a:t> KE, Krueger JG. </a:t>
            </a:r>
            <a:r>
              <a:rPr lang="es-ES" sz="800" dirty="0" err="1"/>
              <a:t>Contrasting</a:t>
            </a:r>
            <a:r>
              <a:rPr lang="es-ES" sz="800" dirty="0"/>
              <a:t> </a:t>
            </a:r>
            <a:r>
              <a:rPr lang="es-ES" sz="800" dirty="0" err="1"/>
              <a:t>Pathogenesis</a:t>
            </a:r>
            <a:r>
              <a:rPr lang="es-ES" sz="800" dirty="0"/>
              <a:t> of </a:t>
            </a:r>
            <a:r>
              <a:rPr lang="es-ES" sz="800" dirty="0" err="1"/>
              <a:t>Atopic</a:t>
            </a:r>
            <a:r>
              <a:rPr lang="es-ES" sz="800" dirty="0"/>
              <a:t> Dermatitis and Psoriasis--</a:t>
            </a:r>
            <a:r>
              <a:rPr lang="es-ES" sz="800" dirty="0" err="1"/>
              <a:t>Part</a:t>
            </a:r>
            <a:r>
              <a:rPr lang="es-ES" sz="800" dirty="0"/>
              <a:t> I: </a:t>
            </a:r>
            <a:r>
              <a:rPr lang="es-ES" sz="800" dirty="0" err="1"/>
              <a:t>Clinical</a:t>
            </a:r>
            <a:r>
              <a:rPr lang="es-ES" sz="800" dirty="0"/>
              <a:t> and </a:t>
            </a:r>
            <a:r>
              <a:rPr lang="es-ES" sz="800" dirty="0" err="1"/>
              <a:t>Pathologic</a:t>
            </a:r>
            <a:r>
              <a:rPr lang="es-ES" sz="800" dirty="0"/>
              <a:t> </a:t>
            </a:r>
            <a:r>
              <a:rPr lang="es-ES" sz="800" dirty="0" err="1"/>
              <a:t>Concepts</a:t>
            </a:r>
            <a:r>
              <a:rPr lang="es-ES" sz="800" dirty="0"/>
              <a:t>. J </a:t>
            </a:r>
            <a:r>
              <a:rPr lang="es-ES" sz="800" dirty="0" err="1"/>
              <a:t>Allergy</a:t>
            </a:r>
            <a:r>
              <a:rPr lang="es-ES" sz="800" dirty="0"/>
              <a:t> Clin </a:t>
            </a:r>
            <a:r>
              <a:rPr lang="es-ES" sz="800" dirty="0" err="1"/>
              <a:t>Immunol</a:t>
            </a:r>
            <a:r>
              <a:rPr lang="es-ES" sz="800" dirty="0"/>
              <a:t>. 2011;127(5):1110-1118. doi:10.1016/j.jaci.2011.01.053. 3, </a:t>
            </a:r>
            <a:r>
              <a:rPr lang="es-ES" sz="800" dirty="0" err="1"/>
              <a:t>Egeberg</a:t>
            </a:r>
            <a:r>
              <a:rPr lang="es-ES" sz="800" dirty="0"/>
              <a:t> A, Griffiths CEM, Williams HC, Andersen YMF, Thyssen JP. </a:t>
            </a:r>
            <a:r>
              <a:rPr lang="es-ES" sz="800" dirty="0" err="1"/>
              <a:t>Clinical</a:t>
            </a:r>
            <a:r>
              <a:rPr lang="es-ES" sz="800" dirty="0"/>
              <a:t> </a:t>
            </a:r>
            <a:r>
              <a:rPr lang="es-ES" sz="800" dirty="0" err="1"/>
              <a:t>Characteristics</a:t>
            </a:r>
            <a:r>
              <a:rPr lang="es-ES" sz="800" dirty="0"/>
              <a:t>, Symptoms and </a:t>
            </a:r>
            <a:r>
              <a:rPr lang="es-ES" sz="800" dirty="0" err="1"/>
              <a:t>Burden</a:t>
            </a:r>
            <a:r>
              <a:rPr lang="es-ES" sz="800" dirty="0"/>
              <a:t> of Psoriasis and </a:t>
            </a:r>
            <a:r>
              <a:rPr lang="es-ES" sz="800" dirty="0" err="1"/>
              <a:t>Atopic</a:t>
            </a:r>
            <a:r>
              <a:rPr lang="es-ES" sz="800" dirty="0"/>
              <a:t> Dermatitis in </a:t>
            </a:r>
            <a:r>
              <a:rPr lang="es-ES" sz="800" dirty="0" err="1"/>
              <a:t>Adults</a:t>
            </a:r>
            <a:r>
              <a:rPr lang="es-ES" sz="800" dirty="0"/>
              <a:t>. Br J </a:t>
            </a:r>
            <a:r>
              <a:rPr lang="es-ES" sz="800" dirty="0" err="1"/>
              <a:t>Dermatol</a:t>
            </a:r>
            <a:r>
              <a:rPr lang="es-ES" sz="800" dirty="0"/>
              <a:t>. 2020;183(1):128-138. doi:10.1111/bjd.18622. 4, Chu DK, Schneider L, </a:t>
            </a:r>
            <a:r>
              <a:rPr lang="es-ES" sz="800" dirty="0" err="1"/>
              <a:t>Asiniwasis</a:t>
            </a:r>
            <a:r>
              <a:rPr lang="es-ES" sz="800" dirty="0"/>
              <a:t> RN, et al. </a:t>
            </a:r>
            <a:r>
              <a:rPr lang="es-ES" sz="800" dirty="0" err="1"/>
              <a:t>Atopic</a:t>
            </a:r>
            <a:r>
              <a:rPr lang="es-ES" sz="800" dirty="0"/>
              <a:t> Dermatitis (Eczema) </a:t>
            </a:r>
            <a:r>
              <a:rPr lang="es-ES" sz="800" dirty="0" err="1"/>
              <a:t>Guidelines</a:t>
            </a:r>
            <a:r>
              <a:rPr lang="es-ES" sz="800" dirty="0"/>
              <a:t>: 2023 American </a:t>
            </a:r>
            <a:r>
              <a:rPr lang="es-ES" sz="800" dirty="0" err="1"/>
              <a:t>Academy</a:t>
            </a:r>
            <a:r>
              <a:rPr lang="es-ES" sz="800" dirty="0"/>
              <a:t> of </a:t>
            </a:r>
            <a:r>
              <a:rPr lang="es-ES" sz="800" dirty="0" err="1"/>
              <a:t>Allergy</a:t>
            </a:r>
            <a:r>
              <a:rPr lang="es-ES" sz="800" dirty="0"/>
              <a:t>, </a:t>
            </a:r>
            <a:r>
              <a:rPr lang="es-ES" sz="800" dirty="0" err="1"/>
              <a:t>Asthma</a:t>
            </a:r>
            <a:r>
              <a:rPr lang="es-ES" sz="800" dirty="0"/>
              <a:t> and </a:t>
            </a:r>
            <a:r>
              <a:rPr lang="es-ES" sz="800" dirty="0" err="1"/>
              <a:t>Immunology</a:t>
            </a:r>
            <a:r>
              <a:rPr lang="es-ES" sz="800" dirty="0"/>
              <a:t>/American </a:t>
            </a:r>
            <a:r>
              <a:rPr lang="es-ES" sz="800" dirty="0" err="1"/>
              <a:t>College</a:t>
            </a:r>
            <a:r>
              <a:rPr lang="es-ES" sz="800" dirty="0"/>
              <a:t> of </a:t>
            </a:r>
            <a:r>
              <a:rPr lang="es-ES" sz="800" dirty="0" err="1"/>
              <a:t>Allergy</a:t>
            </a:r>
            <a:r>
              <a:rPr lang="es-ES" sz="800" dirty="0"/>
              <a:t>, </a:t>
            </a:r>
            <a:r>
              <a:rPr lang="es-ES" sz="800" dirty="0" err="1"/>
              <a:t>Asthma</a:t>
            </a:r>
            <a:r>
              <a:rPr lang="es-ES" sz="800" dirty="0"/>
              <a:t> and </a:t>
            </a:r>
            <a:r>
              <a:rPr lang="es-ES" sz="800" dirty="0" err="1"/>
              <a:t>Immunology</a:t>
            </a:r>
            <a:r>
              <a:rPr lang="es-ES" sz="800" dirty="0"/>
              <a:t> </a:t>
            </a:r>
            <a:r>
              <a:rPr lang="es-ES" sz="800" dirty="0" err="1"/>
              <a:t>Joint</a:t>
            </a:r>
            <a:r>
              <a:rPr lang="es-ES" sz="800" dirty="0"/>
              <a:t> </a:t>
            </a:r>
            <a:r>
              <a:rPr lang="es-ES" sz="800" dirty="0" err="1"/>
              <a:t>Task</a:t>
            </a:r>
            <a:r>
              <a:rPr lang="es-ES" sz="800" dirty="0"/>
              <a:t> </a:t>
            </a:r>
            <a:r>
              <a:rPr lang="es-ES" sz="800" dirty="0" err="1"/>
              <a:t>Force</a:t>
            </a:r>
            <a:r>
              <a:rPr lang="es-ES" sz="800" dirty="0"/>
              <a:t> </a:t>
            </a:r>
            <a:r>
              <a:rPr lang="es-ES" sz="800" dirty="0" err="1"/>
              <a:t>on</a:t>
            </a:r>
            <a:r>
              <a:rPr lang="es-ES" sz="800" dirty="0"/>
              <a:t> </a:t>
            </a:r>
            <a:r>
              <a:rPr lang="es-ES" sz="800" dirty="0" err="1"/>
              <a:t>Practice</a:t>
            </a:r>
            <a:r>
              <a:rPr lang="es-ES" sz="800" dirty="0"/>
              <a:t> </a:t>
            </a:r>
            <a:r>
              <a:rPr lang="es-ES" sz="800" dirty="0" err="1"/>
              <a:t>Parameters</a:t>
            </a:r>
            <a:r>
              <a:rPr lang="es-ES" sz="800" dirty="0"/>
              <a:t> GRADE- And </a:t>
            </a:r>
            <a:r>
              <a:rPr lang="es-ES" sz="800" dirty="0" err="1"/>
              <a:t>Institute</a:t>
            </a:r>
            <a:r>
              <a:rPr lang="es-ES" sz="800" dirty="0"/>
              <a:t> of Medicine-</a:t>
            </a:r>
            <a:r>
              <a:rPr lang="es-ES" sz="800" dirty="0" err="1"/>
              <a:t>Based</a:t>
            </a:r>
            <a:r>
              <a:rPr lang="es-ES" sz="800" dirty="0"/>
              <a:t> </a:t>
            </a:r>
            <a:r>
              <a:rPr lang="es-ES" sz="800" dirty="0" err="1"/>
              <a:t>Recommendations</a:t>
            </a:r>
            <a:r>
              <a:rPr lang="es-ES" sz="800" dirty="0"/>
              <a:t>. Ann </a:t>
            </a:r>
            <a:r>
              <a:rPr lang="es-ES" sz="800" dirty="0" err="1"/>
              <a:t>Allergy</a:t>
            </a:r>
            <a:r>
              <a:rPr lang="es-ES" sz="800" dirty="0"/>
              <a:t> </a:t>
            </a:r>
            <a:r>
              <a:rPr lang="es-ES" sz="800" dirty="0" err="1"/>
              <a:t>Asthma</a:t>
            </a:r>
            <a:r>
              <a:rPr lang="es-ES" sz="800" dirty="0"/>
              <a:t> </a:t>
            </a:r>
            <a:r>
              <a:rPr lang="es-ES" sz="800" dirty="0" err="1"/>
              <a:t>Immunol</a:t>
            </a:r>
            <a:r>
              <a:rPr lang="es-ES" sz="800" dirty="0"/>
              <a:t>. 2024;132(3):274-312. doi:10.1016/j.anai.2023.11.009. 5, </a:t>
            </a:r>
            <a:r>
              <a:rPr lang="es-ES" sz="800" dirty="0" err="1"/>
              <a:t>Menter</a:t>
            </a:r>
            <a:r>
              <a:rPr lang="es-ES" sz="800" dirty="0"/>
              <a:t> A, </a:t>
            </a:r>
            <a:r>
              <a:rPr lang="es-ES" sz="800" dirty="0" err="1"/>
              <a:t>Korman</a:t>
            </a:r>
            <a:r>
              <a:rPr lang="es-ES" sz="800" dirty="0"/>
              <a:t> NJ, </a:t>
            </a:r>
            <a:r>
              <a:rPr lang="es-ES" sz="800" dirty="0" err="1"/>
              <a:t>Elmets</a:t>
            </a:r>
            <a:r>
              <a:rPr lang="es-ES" sz="800" dirty="0"/>
              <a:t> CA, et al. </a:t>
            </a:r>
            <a:r>
              <a:rPr lang="es-ES" sz="800" dirty="0" err="1"/>
              <a:t>Guidelines</a:t>
            </a:r>
            <a:r>
              <a:rPr lang="es-ES" sz="800" dirty="0"/>
              <a:t> of Care for the Management of Psoriasis and </a:t>
            </a:r>
            <a:r>
              <a:rPr lang="es-ES" sz="800" dirty="0" err="1"/>
              <a:t>Psoriatic</a:t>
            </a:r>
            <a:r>
              <a:rPr lang="es-ES" sz="800" dirty="0"/>
              <a:t> </a:t>
            </a:r>
            <a:r>
              <a:rPr lang="es-ES" sz="800" dirty="0" err="1"/>
              <a:t>Arthritis</a:t>
            </a:r>
            <a:r>
              <a:rPr lang="es-ES" sz="800" dirty="0"/>
              <a:t>: </a:t>
            </a:r>
            <a:r>
              <a:rPr lang="es-ES" sz="800" dirty="0" err="1"/>
              <a:t>Section</a:t>
            </a:r>
            <a:r>
              <a:rPr lang="es-ES" sz="800" dirty="0"/>
              <a:t> 6. </a:t>
            </a:r>
            <a:r>
              <a:rPr lang="es-ES" sz="800" dirty="0" err="1"/>
              <a:t>Guidelines</a:t>
            </a:r>
            <a:r>
              <a:rPr lang="es-ES" sz="800" dirty="0"/>
              <a:t> of Care for the Treatment of Psoriasis and </a:t>
            </a:r>
            <a:r>
              <a:rPr lang="es-ES" sz="800" dirty="0" err="1"/>
              <a:t>Psoriatic</a:t>
            </a:r>
            <a:r>
              <a:rPr lang="es-ES" sz="800" dirty="0"/>
              <a:t> </a:t>
            </a:r>
            <a:r>
              <a:rPr lang="es-ES" sz="800" dirty="0" err="1"/>
              <a:t>Arthritis</a:t>
            </a:r>
            <a:r>
              <a:rPr lang="es-ES" sz="800" dirty="0"/>
              <a:t>: Case-</a:t>
            </a:r>
            <a:r>
              <a:rPr lang="es-ES" sz="800" dirty="0" err="1"/>
              <a:t>Based</a:t>
            </a:r>
            <a:r>
              <a:rPr lang="es-ES" sz="800" dirty="0"/>
              <a:t> </a:t>
            </a:r>
            <a:r>
              <a:rPr lang="es-ES" sz="800" dirty="0" err="1"/>
              <a:t>Presentations</a:t>
            </a:r>
            <a:r>
              <a:rPr lang="es-ES" sz="800" dirty="0"/>
              <a:t> and </a:t>
            </a:r>
            <a:r>
              <a:rPr lang="es-ES" sz="800" dirty="0" err="1"/>
              <a:t>Evidence-Based</a:t>
            </a:r>
            <a:r>
              <a:rPr lang="es-ES" sz="800" dirty="0"/>
              <a:t> </a:t>
            </a:r>
            <a:r>
              <a:rPr lang="es-ES" sz="800" dirty="0" err="1"/>
              <a:t>Conclusions</a:t>
            </a:r>
            <a:r>
              <a:rPr lang="es-ES" sz="800" dirty="0"/>
              <a:t>. J Am Acad </a:t>
            </a:r>
            <a:r>
              <a:rPr lang="es-ES" sz="800" dirty="0" err="1"/>
              <a:t>Dermatol</a:t>
            </a:r>
            <a:r>
              <a:rPr lang="es-ES" sz="800" dirty="0"/>
              <a:t>. 2011;65(1):137-174. doi:10.1016/j.jaad.2010.11.055.</a:t>
            </a:r>
          </a:p>
        </p:txBody>
      </p:sp>
    </p:spTree>
    <p:extLst>
      <p:ext uri="{BB962C8B-B14F-4D97-AF65-F5344CB8AC3E}">
        <p14:creationId xmlns:p14="http://schemas.microsoft.com/office/powerpoint/2010/main" val="585835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042CA03-3CA9-ABB2-0541-101E81FE37D5}"/>
              </a:ext>
            </a:extLst>
          </p:cNvPr>
          <p:cNvPicPr>
            <a:picLocks noChangeAspect="1"/>
          </p:cNvPicPr>
          <p:nvPr/>
        </p:nvPicPr>
        <p:blipFill>
          <a:blip r:embed="rId3">
            <a:alphaModFix amt="35000"/>
            <a:duotone>
              <a:schemeClr val="accent5">
                <a:shade val="45000"/>
                <a:satMod val="135000"/>
              </a:schemeClr>
              <a:prstClr val="white"/>
            </a:duotone>
          </a:blip>
          <a:stretch>
            <a:fillRect/>
          </a:stretch>
        </p:blipFill>
        <p:spPr>
          <a:xfrm flipH="1">
            <a:off x="933105" y="445847"/>
            <a:ext cx="1281354" cy="1281354"/>
          </a:xfrm>
          <a:prstGeom prst="rect">
            <a:avLst/>
          </a:prstGeom>
        </p:spPr>
      </p:pic>
      <p:pic>
        <p:nvPicPr>
          <p:cNvPr id="7" name="Imagen 6">
            <a:extLst>
              <a:ext uri="{FF2B5EF4-FFF2-40B4-BE49-F238E27FC236}">
                <a16:creationId xmlns:a16="http://schemas.microsoft.com/office/drawing/2014/main" id="{2DF29471-E4E2-6FBE-7C2F-2B6159FD3879}"/>
              </a:ext>
            </a:extLst>
          </p:cNvPr>
          <p:cNvPicPr>
            <a:picLocks noChangeAspect="1"/>
          </p:cNvPicPr>
          <p:nvPr/>
        </p:nvPicPr>
        <p:blipFill>
          <a:blip r:embed="rId4"/>
          <a:stretch>
            <a:fillRect/>
          </a:stretch>
        </p:blipFill>
        <p:spPr>
          <a:xfrm>
            <a:off x="0" y="0"/>
            <a:ext cx="12192000" cy="6858000"/>
          </a:xfrm>
          <a:prstGeom prst="rect">
            <a:avLst/>
          </a:prstGeom>
        </p:spPr>
      </p:pic>
      <p:sp>
        <p:nvSpPr>
          <p:cNvPr id="2" name="Título 20">
            <a:extLst>
              <a:ext uri="{FF2B5EF4-FFF2-40B4-BE49-F238E27FC236}">
                <a16:creationId xmlns:a16="http://schemas.microsoft.com/office/drawing/2014/main" id="{D0B150A7-3788-2AD0-9578-3F91AAD1174E}"/>
              </a:ext>
            </a:extLst>
          </p:cNvPr>
          <p:cNvSpPr>
            <a:spLocks noGrp="1"/>
          </p:cNvSpPr>
          <p:nvPr>
            <p:ph type="title"/>
          </p:nvPr>
        </p:nvSpPr>
        <p:spPr>
          <a:xfrm>
            <a:off x="1241777" y="924339"/>
            <a:ext cx="10563577" cy="735126"/>
          </a:xfrm>
        </p:spPr>
        <p:txBody>
          <a:bodyPr>
            <a:noAutofit/>
          </a:bodyPr>
          <a:lstStyle/>
          <a:p>
            <a:r>
              <a:rPr lang="es-ES" sz="4000" dirty="0">
                <a:solidFill>
                  <a:schemeClr val="accent1">
                    <a:lumMod val="50000"/>
                  </a:schemeClr>
                </a:solidFill>
                <a:latin typeface="Montserrat" panose="02000505000000020004" pitchFamily="2" charset="77"/>
              </a:rPr>
              <a:t>Diagnóstico diferencial vs psoriasis</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pic>
        <p:nvPicPr>
          <p:cNvPr id="3" name="Imagen 2">
            <a:extLst>
              <a:ext uri="{FF2B5EF4-FFF2-40B4-BE49-F238E27FC236}">
                <a16:creationId xmlns:a16="http://schemas.microsoft.com/office/drawing/2014/main" id="{8719FCA7-2B1A-3A1F-EF99-145AA6464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525" y="2143805"/>
            <a:ext cx="4458988" cy="2972658"/>
          </a:xfrm>
          <a:prstGeom prst="rect">
            <a:avLst/>
          </a:prstGeom>
          <a:ln>
            <a:noFill/>
          </a:ln>
          <a:effectLst>
            <a:outerShdw blurRad="292100" dist="139700" dir="2700000" algn="tl" rotWithShape="0">
              <a:srgbClr val="333333">
                <a:alpha val="65000"/>
              </a:srgbClr>
            </a:outerShdw>
          </a:effectLst>
        </p:spPr>
      </p:pic>
      <p:sp>
        <p:nvSpPr>
          <p:cNvPr id="5" name="CuadroTexto 4">
            <a:extLst>
              <a:ext uri="{FF2B5EF4-FFF2-40B4-BE49-F238E27FC236}">
                <a16:creationId xmlns:a16="http://schemas.microsoft.com/office/drawing/2014/main" id="{705A5D5F-1BCE-8F44-7767-B4A7EF6C2017}"/>
              </a:ext>
            </a:extLst>
          </p:cNvPr>
          <p:cNvSpPr txBox="1"/>
          <p:nvPr/>
        </p:nvSpPr>
        <p:spPr>
          <a:xfrm>
            <a:off x="2506165" y="5369931"/>
            <a:ext cx="2628144" cy="369332"/>
          </a:xfrm>
          <a:prstGeom prst="rect">
            <a:avLst/>
          </a:prstGeom>
          <a:noFill/>
        </p:spPr>
        <p:txBody>
          <a:bodyPr wrap="square" rtlCol="0">
            <a:spAutoFit/>
          </a:bodyPr>
          <a:lstStyle/>
          <a:p>
            <a:pPr algn="ctr"/>
            <a:r>
              <a:rPr lang="es-ES" dirty="0">
                <a:latin typeface="Montserrat" panose="02000505000000020004" pitchFamily="2" charset="77"/>
              </a:rPr>
              <a:t>Dermatitis atópica</a:t>
            </a:r>
          </a:p>
        </p:txBody>
      </p:sp>
      <p:sp>
        <p:nvSpPr>
          <p:cNvPr id="6" name="CuadroTexto 5">
            <a:extLst>
              <a:ext uri="{FF2B5EF4-FFF2-40B4-BE49-F238E27FC236}">
                <a16:creationId xmlns:a16="http://schemas.microsoft.com/office/drawing/2014/main" id="{0744B88E-C353-DE30-A1BD-117EB40993C9}"/>
              </a:ext>
            </a:extLst>
          </p:cNvPr>
          <p:cNvSpPr txBox="1"/>
          <p:nvPr/>
        </p:nvSpPr>
        <p:spPr>
          <a:xfrm>
            <a:off x="7640474" y="5369931"/>
            <a:ext cx="2628144" cy="369332"/>
          </a:xfrm>
          <a:prstGeom prst="rect">
            <a:avLst/>
          </a:prstGeom>
          <a:noFill/>
        </p:spPr>
        <p:txBody>
          <a:bodyPr wrap="square" rtlCol="0">
            <a:spAutoFit/>
          </a:bodyPr>
          <a:lstStyle/>
          <a:p>
            <a:pPr algn="ctr"/>
            <a:r>
              <a:rPr lang="es-ES" dirty="0">
                <a:latin typeface="Montserrat" panose="02000505000000020004" pitchFamily="2" charset="77"/>
              </a:rPr>
              <a:t>Psoriasis</a:t>
            </a:r>
          </a:p>
        </p:txBody>
      </p:sp>
      <p:pic>
        <p:nvPicPr>
          <p:cNvPr id="8" name="Imagen 7">
            <a:extLst>
              <a:ext uri="{FF2B5EF4-FFF2-40B4-BE49-F238E27FC236}">
                <a16:creationId xmlns:a16="http://schemas.microsoft.com/office/drawing/2014/main" id="{5BE30A44-A04D-EC0B-CC92-6B54196A9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96536" y="2044381"/>
            <a:ext cx="3510951" cy="263321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F665F40-F819-EE08-BB9D-95DB79343557}"/>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879944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6110302-D874-E7CC-C6AE-F66FE2ED2A6A}"/>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0B0FB724-AA68-9AAD-3C85-F0D7EFB6CDA4}"/>
              </a:ext>
            </a:extLst>
          </p:cNvPr>
          <p:cNvSpPr>
            <a:spLocks noGrp="1"/>
          </p:cNvSpPr>
          <p:nvPr>
            <p:ph type="title"/>
          </p:nvPr>
        </p:nvSpPr>
        <p:spPr>
          <a:xfrm>
            <a:off x="1241777" y="563139"/>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dermatitis atópica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37A74BAC-5851-45F7-572F-8A9B84D5AA87}"/>
              </a:ext>
            </a:extLst>
          </p:cNvPr>
          <p:cNvSpPr txBox="1"/>
          <p:nvPr/>
        </p:nvSpPr>
        <p:spPr>
          <a:xfrm>
            <a:off x="1241777" y="1248739"/>
            <a:ext cx="8114659" cy="2031325"/>
          </a:xfrm>
          <a:prstGeom prst="rect">
            <a:avLst/>
          </a:prstGeom>
          <a:noFill/>
        </p:spPr>
        <p:txBody>
          <a:bodyPr wrap="square">
            <a:spAutoFit/>
          </a:bodyPr>
          <a:lstStyle/>
          <a:p>
            <a:pPr marL="0" indent="0" algn="just">
              <a:buNone/>
            </a:pPr>
            <a:r>
              <a:rPr lang="es-ES" sz="1400" dirty="0">
                <a:latin typeface="Montserrat Light" pitchFamily="2" charset="77"/>
              </a:rPr>
              <a:t>Un hombre de 35 años consulta por prurito crónico y la aparición de lesiones eccematosas localizadas en las áreas </a:t>
            </a:r>
            <a:r>
              <a:rPr lang="es-ES" sz="1400" dirty="0" err="1">
                <a:latin typeface="Montserrat Light" pitchFamily="2" charset="77"/>
              </a:rPr>
              <a:t>flexurales</a:t>
            </a:r>
            <a:r>
              <a:rPr lang="es-ES" sz="1400" dirty="0">
                <a:latin typeface="Montserrat Light" pitchFamily="2" charset="77"/>
              </a:rPr>
              <a:t> y el cuello. Las lesiones son recurrentes y le generan un malestar significativo, afectando su calidad de vida. Entre los antecedentes familiares destaca un hermano con asma. Los antecedentes personales son rinitis alérgica. El debut de la dermatitis atópica fue a los 5 años.</a:t>
            </a:r>
          </a:p>
          <a:p>
            <a:pPr marL="0" indent="0" algn="just">
              <a:buNone/>
            </a:pPr>
            <a:endParaRPr lang="es-ES" sz="1400" dirty="0">
              <a:latin typeface="Montserrat Light" pitchFamily="2" charset="77"/>
            </a:endParaRPr>
          </a:p>
          <a:p>
            <a:pPr marL="0" indent="0" algn="just">
              <a:buNone/>
            </a:pPr>
            <a:r>
              <a:rPr lang="es-ES" sz="1400" dirty="0">
                <a:latin typeface="Montserrat Light" pitchFamily="2" charset="77"/>
              </a:rPr>
              <a:t>El paciente refiere prurito crónico, exacerbado en los últimos 6 meses, con lesiones cutáneas en el cuello, codos y detrás de las rodillas. Ha notado mayor sequedad de la piel y episodios de insomnio debido al prurito.</a:t>
            </a:r>
          </a:p>
        </p:txBody>
      </p:sp>
      <p:sp>
        <p:nvSpPr>
          <p:cNvPr id="11" name="CuadroTexto 10">
            <a:extLst>
              <a:ext uri="{FF2B5EF4-FFF2-40B4-BE49-F238E27FC236}">
                <a16:creationId xmlns:a16="http://schemas.microsoft.com/office/drawing/2014/main" id="{9F85FEEC-84C0-2D31-5507-3570B5A4A544}"/>
              </a:ext>
            </a:extLst>
          </p:cNvPr>
          <p:cNvSpPr txBox="1"/>
          <p:nvPr/>
        </p:nvSpPr>
        <p:spPr>
          <a:xfrm>
            <a:off x="1241777" y="3448616"/>
            <a:ext cx="5734756" cy="1815882"/>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Examen físico</a:t>
            </a:r>
          </a:p>
          <a:p>
            <a:pPr algn="just"/>
            <a:endParaRPr lang="es-ES" sz="1400" dirty="0">
              <a:latin typeface="Montserrat Light" pitchFamily="2" charset="77"/>
            </a:endParaRPr>
          </a:p>
          <a:p>
            <a:r>
              <a:rPr lang="es-ES" sz="1400" dirty="0">
                <a:latin typeface="Montserrat" panose="02000505000000020004" pitchFamily="2" charset="77"/>
              </a:rPr>
              <a:t>Lesiones: </a:t>
            </a:r>
          </a:p>
          <a:p>
            <a:r>
              <a:rPr lang="es-ES" sz="1400" dirty="0">
                <a:latin typeface="Montserrat Light" pitchFamily="2" charset="77"/>
              </a:rPr>
              <a:t>Eccema en zonas </a:t>
            </a:r>
            <a:r>
              <a:rPr lang="es-ES" sz="1400" dirty="0" err="1">
                <a:latin typeface="Montserrat Light" pitchFamily="2" charset="77"/>
              </a:rPr>
              <a:t>flexurales</a:t>
            </a:r>
            <a:r>
              <a:rPr lang="es-ES" sz="1400" dirty="0">
                <a:latin typeface="Montserrat Light" pitchFamily="2" charset="77"/>
              </a:rPr>
              <a:t> (fosas </a:t>
            </a:r>
            <a:r>
              <a:rPr lang="es-ES" sz="1400" dirty="0" err="1">
                <a:latin typeface="Montserrat Light" pitchFamily="2" charset="77"/>
              </a:rPr>
              <a:t>antecubitales</a:t>
            </a:r>
            <a:r>
              <a:rPr lang="es-ES" sz="1400" dirty="0">
                <a:latin typeface="Montserrat Light" pitchFamily="2" charset="77"/>
              </a:rPr>
              <a:t>, poplíteas) y en el cuello, con áreas de liquenificación y eritema.</a:t>
            </a:r>
          </a:p>
          <a:p>
            <a:endParaRPr lang="es-ES" sz="1400" dirty="0">
              <a:latin typeface="Montserrat" panose="02000505000000020004" pitchFamily="2" charset="77"/>
            </a:endParaRPr>
          </a:p>
          <a:p>
            <a:r>
              <a:rPr lang="es-ES" sz="1400" dirty="0">
                <a:latin typeface="Montserrat" panose="02000505000000020004" pitchFamily="2" charset="77"/>
              </a:rPr>
              <a:t>Piel seca: </a:t>
            </a:r>
          </a:p>
          <a:p>
            <a:r>
              <a:rPr lang="es-ES" sz="1400" dirty="0">
                <a:latin typeface="Montserrat Light" pitchFamily="2" charset="77"/>
              </a:rPr>
              <a:t>Extensa xerosis en extremidades y tronco.</a:t>
            </a:r>
          </a:p>
        </p:txBody>
      </p:sp>
      <p:pic>
        <p:nvPicPr>
          <p:cNvPr id="9" name="Imagen 8">
            <a:extLst>
              <a:ext uri="{FF2B5EF4-FFF2-40B4-BE49-F238E27FC236}">
                <a16:creationId xmlns:a16="http://schemas.microsoft.com/office/drawing/2014/main" id="{DCC86F29-C499-015A-387D-49C04DCE5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167" y="3577937"/>
            <a:ext cx="4206890" cy="2804593"/>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B791E7E9-7721-FEB7-6BB9-DEC09D63C358}"/>
              </a:ext>
            </a:extLst>
          </p:cNvPr>
          <p:cNvSpPr txBox="1"/>
          <p:nvPr/>
        </p:nvSpPr>
        <p:spPr>
          <a:xfrm>
            <a:off x="1246371" y="5366826"/>
            <a:ext cx="5734756" cy="954107"/>
          </a:xfrm>
          <a:prstGeom prst="rect">
            <a:avLst/>
          </a:prstGeom>
          <a:noFill/>
        </p:spPr>
        <p:txBody>
          <a:bodyPr wrap="square">
            <a:spAutoFit/>
          </a:bodyPr>
          <a:lstStyle/>
          <a:p>
            <a:pPr marL="0" indent="0" algn="just">
              <a:buNone/>
            </a:pPr>
            <a:r>
              <a:rPr lang="es-ES" sz="1400" dirty="0">
                <a:solidFill>
                  <a:srgbClr val="009193"/>
                </a:solidFill>
                <a:latin typeface="Montserrat" panose="02000505000000020004" pitchFamily="2" charset="77"/>
              </a:rPr>
              <a:t>Diagnóstico</a:t>
            </a:r>
          </a:p>
          <a:p>
            <a:pPr algn="just"/>
            <a:endParaRPr lang="es-ES" sz="1400" dirty="0">
              <a:latin typeface="Montserrat" panose="02000505000000020004" pitchFamily="2" charset="77"/>
            </a:endParaRPr>
          </a:p>
          <a:p>
            <a:pPr algn="just"/>
            <a:r>
              <a:rPr lang="es-ES" sz="1400" dirty="0">
                <a:solidFill>
                  <a:srgbClr val="FF9F96"/>
                </a:solidFill>
                <a:latin typeface="Montserrat" panose="02000505000000020004" pitchFamily="2" charset="77"/>
              </a:rPr>
              <a:t>Dermatitis atópica crónica en fase activa</a:t>
            </a:r>
          </a:p>
          <a:p>
            <a:pPr marL="0" indent="0" algn="just">
              <a:buNone/>
            </a:pPr>
            <a:endParaRPr lang="es-ES" sz="1400" dirty="0">
              <a:latin typeface="Montserrat Light" pitchFamily="2" charset="77"/>
            </a:endParaRPr>
          </a:p>
        </p:txBody>
      </p:sp>
      <p:pic>
        <p:nvPicPr>
          <p:cNvPr id="4" name="Imagen 3">
            <a:extLst>
              <a:ext uri="{FF2B5EF4-FFF2-40B4-BE49-F238E27FC236}">
                <a16:creationId xmlns:a16="http://schemas.microsoft.com/office/drawing/2014/main" id="{2EB82EB1-C0D7-0C0C-4E02-D96DFBF9EC45}"/>
              </a:ext>
            </a:extLst>
          </p:cNvPr>
          <p:cNvPicPr>
            <a:picLocks noChangeAspect="1"/>
          </p:cNvPicPr>
          <p:nvPr/>
        </p:nvPicPr>
        <p:blipFill>
          <a:blip r:embed="rId5">
            <a:alphaModFix amt="35000"/>
          </a:blip>
          <a:stretch>
            <a:fillRect/>
          </a:stretch>
        </p:blipFill>
        <p:spPr>
          <a:xfrm>
            <a:off x="10094065" y="1354706"/>
            <a:ext cx="1339978" cy="1644144"/>
          </a:xfrm>
          <a:prstGeom prst="rect">
            <a:avLst/>
          </a:prstGeom>
        </p:spPr>
      </p:pic>
      <p:sp>
        <p:nvSpPr>
          <p:cNvPr id="2" name="TextBox 1">
            <a:extLst>
              <a:ext uri="{FF2B5EF4-FFF2-40B4-BE49-F238E27FC236}">
                <a16:creationId xmlns:a16="http://schemas.microsoft.com/office/drawing/2014/main" id="{FC50C980-B9EC-4F40-4C1C-3E0ECCF19D60}"/>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989329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EBDDC08-C0EF-2DB7-522B-CFEC8B71D29E}"/>
              </a:ext>
            </a:extLst>
          </p:cNvPr>
          <p:cNvPicPr>
            <a:picLocks noChangeAspect="1"/>
          </p:cNvPicPr>
          <p:nvPr/>
        </p:nvPicPr>
        <p:blipFill>
          <a:blip r:embed="rId3"/>
          <a:stretch>
            <a:fillRect/>
          </a:stretch>
        </p:blipFill>
        <p:spPr>
          <a:xfrm>
            <a:off x="0" y="0"/>
            <a:ext cx="12192000" cy="6858000"/>
          </a:xfrm>
          <a:prstGeom prst="rect">
            <a:avLst/>
          </a:prstGeom>
        </p:spPr>
      </p:pic>
      <p:sp>
        <p:nvSpPr>
          <p:cNvPr id="5" name="Título 20">
            <a:extLst>
              <a:ext uri="{FF2B5EF4-FFF2-40B4-BE49-F238E27FC236}">
                <a16:creationId xmlns:a16="http://schemas.microsoft.com/office/drawing/2014/main" id="{A15360F2-1E19-C9A1-95D3-6B29D31F6069}"/>
              </a:ext>
            </a:extLst>
          </p:cNvPr>
          <p:cNvSpPr>
            <a:spLocks noGrp="1"/>
          </p:cNvSpPr>
          <p:nvPr>
            <p:ph type="title"/>
          </p:nvPr>
        </p:nvSpPr>
        <p:spPr>
          <a:xfrm>
            <a:off x="1241777" y="821996"/>
            <a:ext cx="10563577" cy="925689"/>
          </a:xfrm>
        </p:spPr>
        <p:txBody>
          <a:bodyPr>
            <a:noAutofit/>
          </a:bodyPr>
          <a:lstStyle/>
          <a:p>
            <a:r>
              <a:rPr lang="es-ES" sz="4000" dirty="0">
                <a:solidFill>
                  <a:schemeClr val="accent1">
                    <a:lumMod val="50000"/>
                  </a:schemeClr>
                </a:solidFill>
                <a:latin typeface="Montserrat" panose="02000505000000020004" pitchFamily="2" charset="77"/>
              </a:rPr>
              <a:t>Caso clínico real dermatitis atópica</a:t>
            </a:r>
            <a:br>
              <a:rPr lang="es-ES" sz="4000" dirty="0">
                <a:solidFill>
                  <a:schemeClr val="accent1">
                    <a:lumMod val="50000"/>
                  </a:schemeClr>
                </a:solidFill>
                <a:latin typeface="Montserrat" panose="02000505000000020004" pitchFamily="2" charset="77"/>
              </a:rPr>
            </a:br>
            <a:endParaRPr lang="es-ES" sz="4000" dirty="0">
              <a:solidFill>
                <a:schemeClr val="accent1">
                  <a:lumMod val="50000"/>
                </a:schemeClr>
              </a:solidFill>
              <a:latin typeface="Montserrat" panose="02000505000000020004" pitchFamily="2" charset="77"/>
            </a:endParaRPr>
          </a:p>
        </p:txBody>
      </p:sp>
      <p:sp>
        <p:nvSpPr>
          <p:cNvPr id="7" name="CuadroTexto 6">
            <a:extLst>
              <a:ext uri="{FF2B5EF4-FFF2-40B4-BE49-F238E27FC236}">
                <a16:creationId xmlns:a16="http://schemas.microsoft.com/office/drawing/2014/main" id="{7E23F780-FD7D-A719-1096-3417FEFD2079}"/>
              </a:ext>
            </a:extLst>
          </p:cNvPr>
          <p:cNvSpPr txBox="1"/>
          <p:nvPr/>
        </p:nvSpPr>
        <p:spPr>
          <a:xfrm>
            <a:off x="1251716" y="1469390"/>
            <a:ext cx="9787466" cy="4585871"/>
          </a:xfrm>
          <a:prstGeom prst="rect">
            <a:avLst/>
          </a:prstGeom>
          <a:noFill/>
        </p:spPr>
        <p:txBody>
          <a:bodyPr wrap="square">
            <a:spAutoFit/>
          </a:bodyPr>
          <a:lstStyle/>
          <a:p>
            <a:r>
              <a:rPr lang="es-ES" sz="1400" dirty="0">
                <a:solidFill>
                  <a:srgbClr val="009193"/>
                </a:solidFill>
                <a:latin typeface="Montserrat" panose="02000505000000020004" pitchFamily="2" charset="77"/>
              </a:rPr>
              <a:t>Tratamiento</a:t>
            </a:r>
          </a:p>
          <a:p>
            <a:endParaRPr lang="es-ES" sz="1400" dirty="0">
              <a:latin typeface="Montserrat Light" pitchFamily="2" charset="77"/>
            </a:endParaRPr>
          </a:p>
          <a:p>
            <a:pPr marL="742950" lvl="1" indent="-285750">
              <a:buFont typeface="Arial" panose="020B0604020202020204" pitchFamily="34" charset="0"/>
              <a:buChar char="•"/>
            </a:pPr>
            <a:r>
              <a:rPr lang="es-ES" sz="1400" dirty="0">
                <a:latin typeface="Montserrat Light" pitchFamily="2" charset="77"/>
              </a:rPr>
              <a:t>Emolientes uso diario para la hidratación de la piel.</a:t>
            </a:r>
          </a:p>
          <a:p>
            <a:pPr marL="742950" lvl="1" indent="-285750">
              <a:buFont typeface="Arial" panose="020B0604020202020204" pitchFamily="34" charset="0"/>
              <a:buChar char="•"/>
            </a:pPr>
            <a:r>
              <a:rPr lang="es-ES" sz="1400" dirty="0">
                <a:latin typeface="Montserrat Light" pitchFamily="2" charset="77"/>
              </a:rPr>
              <a:t>Corticoides tópicos (mometasona </a:t>
            </a:r>
            <a:r>
              <a:rPr lang="es-ES" sz="1400" dirty="0" err="1">
                <a:latin typeface="Montserrat Light" pitchFamily="2" charset="77"/>
              </a:rPr>
              <a:t>furoato</a:t>
            </a:r>
            <a:r>
              <a:rPr lang="es-ES" sz="1400" dirty="0">
                <a:latin typeface="Montserrat Light" pitchFamily="2" charset="77"/>
              </a:rPr>
              <a:t>) en las zonas afectadas.</a:t>
            </a:r>
          </a:p>
          <a:p>
            <a:pPr marL="742950" lvl="1" indent="-285750">
              <a:buFont typeface="Arial" panose="020B0604020202020204" pitchFamily="34" charset="0"/>
              <a:buChar char="•"/>
            </a:pPr>
            <a:r>
              <a:rPr lang="es-ES" sz="1400" dirty="0">
                <a:latin typeface="Montserrat Light" pitchFamily="2" charset="77"/>
              </a:rPr>
              <a:t>Educación sobre cuidados de la piel y factores desencadenantes (estrés, irritantes).</a:t>
            </a:r>
          </a:p>
          <a:p>
            <a:pPr lvl="1"/>
            <a:endParaRPr lang="es-ES" sz="1400" dirty="0">
              <a:latin typeface="Montserrat Light" pitchFamily="2" charset="77"/>
            </a:endParaRPr>
          </a:p>
          <a:p>
            <a:pPr marL="0" indent="0">
              <a:buNone/>
            </a:pPr>
            <a:r>
              <a:rPr lang="es-ES" sz="1400" dirty="0">
                <a:solidFill>
                  <a:srgbClr val="009193"/>
                </a:solidFill>
                <a:latin typeface="Montserrat" panose="02000505000000020004" pitchFamily="2" charset="77"/>
              </a:rPr>
              <a:t>Criterios de derivación al especialista</a:t>
            </a:r>
            <a:r>
              <a:rPr lang="es-ES" sz="1400" baseline="30000" dirty="0">
                <a:solidFill>
                  <a:srgbClr val="009193"/>
                </a:solidFill>
                <a:latin typeface="Montserrat" panose="02000505000000020004" pitchFamily="2" charset="77"/>
              </a:rPr>
              <a:t>1</a:t>
            </a:r>
            <a:endParaRPr lang="es-ES" sz="1400" baseline="30000" dirty="0">
              <a:solidFill>
                <a:srgbClr val="009193"/>
              </a:solidFill>
              <a:latin typeface="Montserrat Light" pitchFamily="2" charset="77"/>
            </a:endParaRPr>
          </a:p>
          <a:p>
            <a:pPr lvl="1" eaLnBrk="0" fontAlgn="base" hangingPunct="0">
              <a:spcBef>
                <a:spcPct val="0"/>
              </a:spcBef>
              <a:spcAft>
                <a:spcPct val="0"/>
              </a:spcAft>
            </a:pPr>
            <a:endParaRPr lang="es-ES" altLang="es-ES" sz="1400" dirty="0">
              <a:latin typeface="Montserrat Light" pitchFamily="2" charset="77"/>
            </a:endParaRPr>
          </a:p>
          <a:p>
            <a:pPr lvl="1"/>
            <a:r>
              <a:rPr lang="es-ES" sz="1200" dirty="0">
                <a:latin typeface="Montserrat Light" pitchFamily="2" charset="77"/>
              </a:rPr>
              <a:t>La ausencia de respuesta al tratamiento tópico es un motivo de derivación/consulta con el especialista</a:t>
            </a:r>
          </a:p>
          <a:p>
            <a:pPr lvl="1"/>
            <a:endParaRPr 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Falta de respuesta a tratamientos convencionales.</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Dermatitis atópica grave o extensa.</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Infecciones frecuentes o complicaciones.</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Afectación significativa de la calidad de vida.</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Efectos adversos de los tratamientos.</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Sospecha de diagnóstico alternativo.</a:t>
            </a:r>
          </a:p>
          <a:p>
            <a:pPr lvl="1" eaLnBrk="0" fontAlgn="base" hangingPunct="0">
              <a:spcBef>
                <a:spcPct val="0"/>
              </a:spcBef>
              <a:spcAft>
                <a:spcPct val="0"/>
              </a:spcAft>
            </a:pPr>
            <a:endParaRPr lang="es-ES" altLang="es-ES" sz="1200" dirty="0">
              <a:latin typeface="Montserrat Light" pitchFamily="2" charset="77"/>
            </a:endParaRPr>
          </a:p>
          <a:p>
            <a:pPr lvl="1" eaLnBrk="0" fontAlgn="base" hangingPunct="0">
              <a:spcBef>
                <a:spcPct val="0"/>
              </a:spcBef>
              <a:spcAft>
                <a:spcPct val="0"/>
              </a:spcAft>
            </a:pPr>
            <a:r>
              <a:rPr lang="es-ES" altLang="es-ES" sz="1200" dirty="0">
                <a:latin typeface="Montserrat Light" pitchFamily="2" charset="77"/>
              </a:rPr>
              <a:t>Necesidad de terapias avanzadas (biológicos o inmunosupresores).</a:t>
            </a:r>
          </a:p>
        </p:txBody>
      </p:sp>
      <p:sp>
        <p:nvSpPr>
          <p:cNvPr id="8" name="Elipse 7">
            <a:extLst>
              <a:ext uri="{FF2B5EF4-FFF2-40B4-BE49-F238E27FC236}">
                <a16:creationId xmlns:a16="http://schemas.microsoft.com/office/drawing/2014/main" id="{636DEAFA-0A07-1C4F-C269-547D3C3457AC}"/>
              </a:ext>
            </a:extLst>
          </p:cNvPr>
          <p:cNvSpPr/>
          <p:nvPr/>
        </p:nvSpPr>
        <p:spPr>
          <a:xfrm flipV="1">
            <a:off x="1514561" y="3270893"/>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8E353E1B-217B-FD2A-C983-A2D3278E6D9C}"/>
              </a:ext>
            </a:extLst>
          </p:cNvPr>
          <p:cNvSpPr/>
          <p:nvPr/>
        </p:nvSpPr>
        <p:spPr>
          <a:xfrm flipV="1">
            <a:off x="1514560" y="3616533"/>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B4BA76C2-189E-5126-1958-E32423D78E74}"/>
              </a:ext>
            </a:extLst>
          </p:cNvPr>
          <p:cNvSpPr/>
          <p:nvPr/>
        </p:nvSpPr>
        <p:spPr>
          <a:xfrm flipV="1">
            <a:off x="1514559" y="3997671"/>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EEC0D18A-69B1-CF22-AEDA-4E2C7E5CEEF1}"/>
              </a:ext>
            </a:extLst>
          </p:cNvPr>
          <p:cNvSpPr/>
          <p:nvPr/>
        </p:nvSpPr>
        <p:spPr>
          <a:xfrm flipV="1">
            <a:off x="1514559" y="4375182"/>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09A85EFC-3E0E-A435-54E2-6275D3626E06}"/>
              </a:ext>
            </a:extLst>
          </p:cNvPr>
          <p:cNvSpPr/>
          <p:nvPr/>
        </p:nvSpPr>
        <p:spPr>
          <a:xfrm flipV="1">
            <a:off x="1509852" y="4736983"/>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0E8D2CD2-81EF-E3F9-6ECC-A29313352D7B}"/>
              </a:ext>
            </a:extLst>
          </p:cNvPr>
          <p:cNvSpPr/>
          <p:nvPr/>
        </p:nvSpPr>
        <p:spPr>
          <a:xfrm flipV="1">
            <a:off x="1509852" y="5102501"/>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A0D4C0B1-7DC6-91F9-0DA0-6049A8286A11}"/>
              </a:ext>
            </a:extLst>
          </p:cNvPr>
          <p:cNvSpPr/>
          <p:nvPr/>
        </p:nvSpPr>
        <p:spPr>
          <a:xfrm flipV="1">
            <a:off x="1509852" y="5454144"/>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C23FCD8D-8469-EF15-0144-348FC45C4845}"/>
              </a:ext>
            </a:extLst>
          </p:cNvPr>
          <p:cNvSpPr/>
          <p:nvPr/>
        </p:nvSpPr>
        <p:spPr>
          <a:xfrm flipV="1">
            <a:off x="1509852" y="5829602"/>
            <a:ext cx="88531" cy="8853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BF68F130-306F-D5C1-D8A5-0E5074400628}"/>
              </a:ext>
            </a:extLst>
          </p:cNvPr>
          <p:cNvPicPr>
            <a:picLocks noChangeAspect="1"/>
          </p:cNvPicPr>
          <p:nvPr/>
        </p:nvPicPr>
        <p:blipFill>
          <a:blip r:embed="rId4">
            <a:alphaModFix amt="35000"/>
          </a:blip>
          <a:stretch>
            <a:fillRect/>
          </a:stretch>
        </p:blipFill>
        <p:spPr>
          <a:xfrm>
            <a:off x="10270295" y="1671014"/>
            <a:ext cx="1339978" cy="1644144"/>
          </a:xfrm>
          <a:prstGeom prst="rect">
            <a:avLst/>
          </a:prstGeom>
        </p:spPr>
      </p:pic>
      <p:sp>
        <p:nvSpPr>
          <p:cNvPr id="4" name="TextBox 3">
            <a:extLst>
              <a:ext uri="{FF2B5EF4-FFF2-40B4-BE49-F238E27FC236}">
                <a16:creationId xmlns:a16="http://schemas.microsoft.com/office/drawing/2014/main" id="{6998C655-2445-0FDD-8866-EEB0CAF01A84}"/>
              </a:ext>
            </a:extLst>
          </p:cNvPr>
          <p:cNvSpPr txBox="1"/>
          <p:nvPr/>
        </p:nvSpPr>
        <p:spPr>
          <a:xfrm>
            <a:off x="1241777" y="6344241"/>
            <a:ext cx="6104372" cy="215444"/>
          </a:xfrm>
          <a:prstGeom prst="rect">
            <a:avLst/>
          </a:prstGeom>
          <a:noFill/>
        </p:spPr>
        <p:txBody>
          <a:bodyPr wrap="square">
            <a:spAutoFit/>
          </a:bodyPr>
          <a:lstStyle/>
          <a:p>
            <a:r>
              <a:rPr lang="pt-BR" sz="800" dirty="0"/>
              <a:t>1. Fonseca Capdevila E. </a:t>
            </a:r>
            <a:r>
              <a:rPr lang="pt-BR" sz="800" dirty="0" err="1"/>
              <a:t>Dermatitis</a:t>
            </a:r>
            <a:r>
              <a:rPr lang="pt-BR" sz="800" dirty="0"/>
              <a:t> atópica. Protocolos AEP 2007, 2ª ed., pp. 131-135</a:t>
            </a:r>
            <a:endParaRPr lang="en-US" sz="800" dirty="0"/>
          </a:p>
        </p:txBody>
      </p:sp>
    </p:spTree>
    <p:extLst>
      <p:ext uri="{BB962C8B-B14F-4D97-AF65-F5344CB8AC3E}">
        <p14:creationId xmlns:p14="http://schemas.microsoft.com/office/powerpoint/2010/main" val="3918848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6" name="Google Shape;266;p17"/>
          <p:cNvSpPr txBox="1">
            <a:spLocks noGrp="1"/>
          </p:cNvSpPr>
          <p:nvPr>
            <p:ph type="title"/>
          </p:nvPr>
        </p:nvSpPr>
        <p:spPr>
          <a:xfrm>
            <a:off x="1241777" y="34189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Definición</a:t>
            </a:r>
            <a:endParaRPr sz="4000">
              <a:solidFill>
                <a:srgbClr val="1F3864"/>
              </a:solidFill>
              <a:latin typeface="Montserrat"/>
              <a:ea typeface="Montserrat"/>
              <a:cs typeface="Montserrat"/>
              <a:sym typeface="Montserrat"/>
            </a:endParaRPr>
          </a:p>
        </p:txBody>
      </p:sp>
      <p:sp>
        <p:nvSpPr>
          <p:cNvPr id="267" name="Google Shape;267;p17"/>
          <p:cNvSpPr txBox="1"/>
          <p:nvPr/>
        </p:nvSpPr>
        <p:spPr>
          <a:xfrm>
            <a:off x="1241777" y="1464686"/>
            <a:ext cx="7673623" cy="1015663"/>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2000"/>
              <a:buFont typeface="Montserrat Light"/>
              <a:buNone/>
            </a:pPr>
            <a:r>
              <a:rPr lang="es-ES" sz="2000" b="1" i="0" u="none" strike="noStrike" cap="none">
                <a:solidFill>
                  <a:srgbClr val="000000"/>
                </a:solidFill>
                <a:latin typeface="Montserrat Light"/>
                <a:ea typeface="Montserrat Light"/>
                <a:cs typeface="Montserrat Light"/>
                <a:sym typeface="Montserrat Light"/>
              </a:rPr>
              <a:t>Queratosis actínica (QA): </a:t>
            </a:r>
            <a:r>
              <a:rPr lang="es-ES" sz="2000" b="0" i="0" u="none" strike="noStrike" cap="none">
                <a:solidFill>
                  <a:srgbClr val="000000"/>
                </a:solidFill>
                <a:latin typeface="Montserrat Light"/>
                <a:ea typeface="Montserrat Light"/>
                <a:cs typeface="Montserrat Light"/>
                <a:sym typeface="Montserrat Light"/>
              </a:rPr>
              <a:t>proliferación queratinocitos atípicos. Lesiones precancerosas- forma incipiente Carcinoma Espinocelular (CEC)  (continuo CEC). </a:t>
            </a:r>
            <a:endParaRPr/>
          </a:p>
        </p:txBody>
      </p:sp>
      <p:sp>
        <p:nvSpPr>
          <p:cNvPr id="268" name="Google Shape;268;p17"/>
          <p:cNvSpPr/>
          <p:nvPr/>
        </p:nvSpPr>
        <p:spPr>
          <a:xfrm>
            <a:off x="1512631" y="1610982"/>
            <a:ext cx="130629" cy="130629"/>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9" name="Google Shape;269;p17"/>
          <p:cNvSpPr/>
          <p:nvPr/>
        </p:nvSpPr>
        <p:spPr>
          <a:xfrm>
            <a:off x="1512631" y="2811305"/>
            <a:ext cx="130629" cy="130629"/>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0" name="Google Shape;270;p17"/>
          <p:cNvSpPr/>
          <p:nvPr/>
        </p:nvSpPr>
        <p:spPr>
          <a:xfrm>
            <a:off x="905609" y="4124158"/>
            <a:ext cx="7673623" cy="1102353"/>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9F96"/>
              </a:solidFill>
              <a:latin typeface="Calibri"/>
              <a:ea typeface="Calibri"/>
              <a:cs typeface="Calibri"/>
              <a:sym typeface="Calibri"/>
            </a:endParaRPr>
          </a:p>
        </p:txBody>
      </p:sp>
      <p:sp>
        <p:nvSpPr>
          <p:cNvPr id="271" name="Google Shape;271;p17"/>
          <p:cNvSpPr txBox="1"/>
          <p:nvPr/>
        </p:nvSpPr>
        <p:spPr>
          <a:xfrm>
            <a:off x="1778884" y="6033011"/>
            <a:ext cx="9337431"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Ferrándiz C, Plazas MJ, Sabaté M, Palomino R. Prevalence of Actinic Keratosis Among Dermatology Outpatients in Spain. Actas Dermosifiliogr. 2016;107(8):674-80. doi:10.1016/j.ad.2016.05.016. 2, Navarro-Bielsa A, Gracia-Cazaña T, García Malinis AJ, et al. Skin Cancer Prevalence in Farm Workers in Spain. Eur J Dermatol. 2022;32(6):724-30. doi:10.1684/ejd.2022.4374.</a:t>
            </a:r>
            <a:endParaRPr/>
          </a:p>
        </p:txBody>
      </p:sp>
      <p:pic>
        <p:nvPicPr>
          <p:cNvPr id="272" name="Google Shape;272;p17" descr="Details are in the caption following the image"/>
          <p:cNvPicPr preferRelativeResize="0"/>
          <p:nvPr/>
        </p:nvPicPr>
        <p:blipFill rotWithShape="1">
          <a:blip r:embed="rId4">
            <a:alphaModFix/>
          </a:blip>
          <a:srcRect r="50242" b="56080"/>
          <a:stretch/>
        </p:blipFill>
        <p:spPr>
          <a:xfrm>
            <a:off x="8796789" y="1609469"/>
            <a:ext cx="3177653" cy="2994497"/>
          </a:xfrm>
          <a:prstGeom prst="rect">
            <a:avLst/>
          </a:prstGeom>
          <a:noFill/>
          <a:ln>
            <a:noFill/>
          </a:ln>
        </p:spPr>
      </p:pic>
      <p:sp>
        <p:nvSpPr>
          <p:cNvPr id="273" name="Google Shape;273;p17"/>
          <p:cNvSpPr txBox="1"/>
          <p:nvPr/>
        </p:nvSpPr>
        <p:spPr>
          <a:xfrm>
            <a:off x="1675918" y="2677456"/>
            <a:ext cx="6096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ontserrat Light"/>
              <a:buNone/>
            </a:pPr>
            <a:r>
              <a:rPr lang="es-ES" sz="2000" b="1" i="0" u="none" strike="noStrike" cap="none">
                <a:solidFill>
                  <a:srgbClr val="000000"/>
                </a:solidFill>
                <a:latin typeface="Montserrat Light"/>
                <a:ea typeface="Montserrat Light"/>
                <a:cs typeface="Montserrat Light"/>
                <a:sym typeface="Montserrat Light"/>
              </a:rPr>
              <a:t>OMS: </a:t>
            </a:r>
            <a:r>
              <a:rPr lang="es-ES" sz="2000" b="0" i="0" u="none" strike="noStrike" cap="none">
                <a:solidFill>
                  <a:srgbClr val="000000"/>
                </a:solidFill>
                <a:latin typeface="Montserrat Light"/>
                <a:ea typeface="Montserrat Light"/>
                <a:cs typeface="Montserrat Light"/>
                <a:sym typeface="Montserrat Light"/>
              </a:rPr>
              <a:t>neoplasia intraepidérmica, piel dañada por el sol, atipia variable queratinocitos</a:t>
            </a:r>
            <a:endParaRPr/>
          </a:p>
        </p:txBody>
      </p:sp>
      <p:sp>
        <p:nvSpPr>
          <p:cNvPr id="274" name="Google Shape;274;p17"/>
          <p:cNvSpPr txBox="1"/>
          <p:nvPr/>
        </p:nvSpPr>
        <p:spPr>
          <a:xfrm>
            <a:off x="1120745" y="4249996"/>
            <a:ext cx="7794655" cy="83099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400"/>
              <a:buFont typeface="Arial"/>
              <a:buChar char="•"/>
            </a:pPr>
            <a:r>
              <a:rPr lang="es-ES" sz="2400" b="1" i="0" u="none" strike="noStrike" cap="none">
                <a:solidFill>
                  <a:srgbClr val="FFFFFF"/>
                </a:solidFill>
                <a:latin typeface="Calibri"/>
                <a:ea typeface="Calibri"/>
                <a:cs typeface="Calibri"/>
                <a:sym typeface="Calibri"/>
              </a:rPr>
              <a:t>Progresión QA     CEC:  0,075%-0,096% por lesión año</a:t>
            </a:r>
            <a:endParaRPr/>
          </a:p>
          <a:p>
            <a:pPr marL="342900" marR="0" lvl="0" indent="-342900" algn="l" rtl="0">
              <a:lnSpc>
                <a:spcPct val="100000"/>
              </a:lnSpc>
              <a:spcBef>
                <a:spcPts val="0"/>
              </a:spcBef>
              <a:spcAft>
                <a:spcPts val="0"/>
              </a:spcAft>
              <a:buClr>
                <a:srgbClr val="FFFFFF"/>
              </a:buClr>
              <a:buSzPts val="2400"/>
              <a:buFont typeface="Arial"/>
              <a:buChar char="•"/>
            </a:pPr>
            <a:r>
              <a:rPr lang="es-ES" sz="2400" b="1" i="0" u="none" strike="noStrike" cap="none">
                <a:solidFill>
                  <a:srgbClr val="FFFFFF"/>
                </a:solidFill>
                <a:latin typeface="Calibri"/>
                <a:ea typeface="Calibri"/>
                <a:cs typeface="Calibri"/>
                <a:sym typeface="Calibri"/>
              </a:rPr>
              <a:t>El 60% de los CEC surgen de una QA preexistente</a:t>
            </a:r>
            <a:endParaRPr/>
          </a:p>
        </p:txBody>
      </p:sp>
      <p:sp>
        <p:nvSpPr>
          <p:cNvPr id="275" name="Google Shape;275;p17"/>
          <p:cNvSpPr/>
          <p:nvPr/>
        </p:nvSpPr>
        <p:spPr>
          <a:xfrm>
            <a:off x="3428567" y="4429275"/>
            <a:ext cx="250803" cy="138291"/>
          </a:xfrm>
          <a:prstGeom prst="right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C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2" name="Google Shape;282;p18"/>
          <p:cNvSpPr txBox="1">
            <a:spLocks noGrp="1"/>
          </p:cNvSpPr>
          <p:nvPr>
            <p:ph type="title"/>
          </p:nvPr>
        </p:nvSpPr>
        <p:spPr>
          <a:xfrm>
            <a:off x="1241777" y="34189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Prevalencia España y grupos riesgo</a:t>
            </a:r>
            <a:endParaRPr/>
          </a:p>
        </p:txBody>
      </p:sp>
      <p:sp>
        <p:nvSpPr>
          <p:cNvPr id="283" name="Google Shape;283;p18"/>
          <p:cNvSpPr txBox="1"/>
          <p:nvPr/>
        </p:nvSpPr>
        <p:spPr>
          <a:xfrm>
            <a:off x="897578" y="1333892"/>
            <a:ext cx="11059081" cy="1261884"/>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Pacientes dermatológicos ambulatorios </a:t>
            </a:r>
            <a:r>
              <a:rPr lang="es-ES" sz="1400" b="1" i="0" u="none" strike="noStrike" cap="none">
                <a:solidFill>
                  <a:srgbClr val="000000"/>
                </a:solidFill>
                <a:latin typeface="Montserrat"/>
                <a:ea typeface="Montserrat"/>
                <a:cs typeface="Montserrat"/>
                <a:sym typeface="Montserrat"/>
              </a:rPr>
              <a:t>&gt; </a:t>
            </a:r>
            <a:r>
              <a:rPr lang="es-ES" sz="1600" b="1" i="0" u="none" strike="noStrike" cap="none">
                <a:solidFill>
                  <a:srgbClr val="000000"/>
                </a:solidFill>
                <a:latin typeface="Montserrat"/>
                <a:ea typeface="Montserrat"/>
                <a:cs typeface="Montserrat"/>
                <a:sym typeface="Montserrat"/>
              </a:rPr>
              <a:t>de 45 años fue del 28,6 %. Hombres (38,4 %) - Mujeres (20,8 %)</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457200" marR="0" lvl="1"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Aumenta con la edad, alcanzando </a:t>
            </a:r>
            <a:r>
              <a:rPr lang="es-ES" sz="1800" b="1" i="0" u="none" strike="noStrike" cap="none">
                <a:solidFill>
                  <a:srgbClr val="000000"/>
                </a:solidFill>
                <a:latin typeface="Montserrat"/>
                <a:ea typeface="Montserrat"/>
                <a:cs typeface="Montserrat"/>
                <a:sym typeface="Montserrat"/>
              </a:rPr>
              <a:t>el 45,2 % en el grupo de 71-80 años.</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284" name="Google Shape;284;p18"/>
          <p:cNvSpPr/>
          <p:nvPr/>
        </p:nvSpPr>
        <p:spPr>
          <a:xfrm>
            <a:off x="1157547" y="1425758"/>
            <a:ext cx="130629" cy="130629"/>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5" name="Google Shape;285;p18"/>
          <p:cNvSpPr/>
          <p:nvPr/>
        </p:nvSpPr>
        <p:spPr>
          <a:xfrm>
            <a:off x="1157546" y="1935594"/>
            <a:ext cx="130629" cy="130629"/>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6" name="Google Shape;286;p18"/>
          <p:cNvSpPr txBox="1"/>
          <p:nvPr/>
        </p:nvSpPr>
        <p:spPr>
          <a:xfrm>
            <a:off x="897578" y="6303602"/>
            <a:ext cx="11059081"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Calibri"/>
              <a:buNone/>
            </a:pPr>
            <a:r>
              <a:rPr lang="es-ES" sz="700" b="0" i="0" u="none" strike="noStrike" cap="none">
                <a:solidFill>
                  <a:srgbClr val="000000"/>
                </a:solidFill>
                <a:latin typeface="Calibri"/>
                <a:ea typeface="Calibri"/>
                <a:cs typeface="Calibri"/>
                <a:sym typeface="Calibri"/>
              </a:rPr>
              <a:t>1, Ferrándiz C, Plazas MJ, Sabaté M, Palomino R. Prevalence of Actinic Keratosis Among Dermatology Outpatients in Spain. Actas Dermosifiliogr. 2016;107(8):674-80. doi:10.1016/j.ad.2016.05.016. . 2, Wenande E, Togsverd-Bo K, Hastrup A, et al. Skin Cancer Development Is Strongly Associated With Actinic Keratosis in Solid Organ Transplant Recipients: A Danish Cohort Study. Dermatology. 2023;239(3):393-402. doi:10.1159/000529369. 3, Madani S, Marwaha S, Dusendang JR, et al. Ten-Year Follow-Up of Persons With Sun-Damaged Skin Associated With Subsequent Development of Cutaneous Squamous Cell Carcinoma. JAMA Dermatol. 2021;157(5):559-565. doi:10.1001/jamadermatol.2021.0372. 4, Fargnoli MC, Altomare G, Benati E, et al. Prevalence and Risk Factors of Actinic Keratosis in Patients Attending Italian Dermatology Clinics. Eur J Dermatol. 2017;27(6):599-608. doi:10.1684/ejd.2017.3126. 5, Eisen DB, Asgari MM, Bennett DD, et al. Guidelines of Care for the Management of Actinic Keratosis. J Am Acad Dermatol. 2021;85(4). doi:10.1016/j.jaad.2021.02.082.</a:t>
            </a:r>
            <a:endParaRPr/>
          </a:p>
        </p:txBody>
      </p:sp>
      <p:sp>
        <p:nvSpPr>
          <p:cNvPr id="287" name="Google Shape;287;p18"/>
          <p:cNvSpPr txBox="1"/>
          <p:nvPr/>
        </p:nvSpPr>
        <p:spPr>
          <a:xfrm>
            <a:off x="1161073" y="2940502"/>
            <a:ext cx="6801912" cy="32316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s-ES" sz="2400" b="1" i="0" u="none" strike="noStrike" cap="none">
                <a:solidFill>
                  <a:srgbClr val="FFFFFF"/>
                </a:solidFill>
                <a:latin typeface="Calibri"/>
                <a:ea typeface="Calibri"/>
                <a:cs typeface="Calibri"/>
                <a:sym typeface="Calibri"/>
              </a:rPr>
              <a:t>Factores de riesgo:</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RUV</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Grado exposición al sol</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Antecedentes quemaduras solares</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Fenotipo</a:t>
            </a:r>
            <a:endParaRPr/>
          </a:p>
          <a:p>
            <a:pPr marL="342900" marR="0" lvl="0" indent="-215900" algn="l" rtl="0">
              <a:lnSpc>
                <a:spcPct val="100000"/>
              </a:lnSpc>
              <a:spcBef>
                <a:spcPts val="0"/>
              </a:spcBef>
              <a:spcAft>
                <a:spcPts val="0"/>
              </a:spcAft>
              <a:buClr>
                <a:schemeClr val="dk1"/>
              </a:buClr>
              <a:buSzPts val="2000"/>
              <a:buFont typeface="Calibri"/>
              <a:buNone/>
            </a:pPr>
            <a:endParaRPr sz="2000" b="0" i="0" u="none" strike="noStrike" cap="none">
              <a:solidFill>
                <a:srgbClr val="FFFFFF"/>
              </a:solidFill>
              <a:latin typeface="Calibri"/>
              <a:ea typeface="Calibri"/>
              <a:cs typeface="Calibri"/>
              <a:sym typeface="Calibri"/>
            </a:endParaRPr>
          </a:p>
          <a:p>
            <a:pPr marL="342900" marR="0" lvl="0" indent="-215900" algn="l" rtl="0">
              <a:lnSpc>
                <a:spcPct val="100000"/>
              </a:lnSpc>
              <a:spcBef>
                <a:spcPts val="0"/>
              </a:spcBef>
              <a:spcAft>
                <a:spcPts val="0"/>
              </a:spcAft>
              <a:buClr>
                <a:schemeClr val="dk1"/>
              </a:buClr>
              <a:buSzPts val="2000"/>
              <a:buFont typeface="Calibri"/>
              <a:buNone/>
            </a:pPr>
            <a:endParaRPr sz="2000" b="0" i="0" u="none" strike="noStrike" cap="none">
              <a:solidFill>
                <a:srgbClr val="FFFFFF"/>
              </a:solidFill>
              <a:latin typeface="Calibri"/>
              <a:ea typeface="Calibri"/>
              <a:cs typeface="Calibri"/>
              <a:sym typeface="Calibri"/>
            </a:endParaRPr>
          </a:p>
          <a:p>
            <a:pPr marL="342900" marR="0" lvl="0" indent="-215900" algn="l" rtl="0">
              <a:lnSpc>
                <a:spcPct val="100000"/>
              </a:lnSpc>
              <a:spcBef>
                <a:spcPts val="0"/>
              </a:spcBef>
              <a:spcAft>
                <a:spcPts val="0"/>
              </a:spcAft>
              <a:buClr>
                <a:schemeClr val="dk1"/>
              </a:buClr>
              <a:buSzPts val="2000"/>
              <a:buFont typeface="Calibri"/>
              <a:buNone/>
            </a:pPr>
            <a:endParaRPr sz="2000" b="0" i="0" u="none" strike="noStrike" cap="none">
              <a:solidFill>
                <a:srgbClr val="FFFFFF"/>
              </a:solidFill>
              <a:latin typeface="Calibri"/>
              <a:ea typeface="Calibri"/>
              <a:cs typeface="Calibri"/>
              <a:sym typeface="Calibri"/>
            </a:endParaRPr>
          </a:p>
          <a:p>
            <a:pPr marL="342900" marR="0" lvl="0" indent="-215900" algn="l" rtl="0">
              <a:lnSpc>
                <a:spcPct val="100000"/>
              </a:lnSpc>
              <a:spcBef>
                <a:spcPts val="0"/>
              </a:spcBef>
              <a:spcAft>
                <a:spcPts val="0"/>
              </a:spcAft>
              <a:buClr>
                <a:schemeClr val="dk1"/>
              </a:buClr>
              <a:buSzPts val="2000"/>
              <a:buFont typeface="Calibri"/>
              <a:buNone/>
            </a:pPr>
            <a:endParaRPr sz="2000" b="0" i="0" u="none" strike="noStrike" cap="none">
              <a:solidFill>
                <a:srgbClr val="FFFFFF"/>
              </a:solidFill>
              <a:latin typeface="Calibri"/>
              <a:ea typeface="Calibri"/>
              <a:cs typeface="Calibri"/>
              <a:sym typeface="Calibri"/>
            </a:endParaRPr>
          </a:p>
          <a:p>
            <a:pPr marL="342900" marR="0" lvl="0" indent="-215900" algn="l" rtl="0">
              <a:lnSpc>
                <a:spcPct val="100000"/>
              </a:lnSpc>
              <a:spcBef>
                <a:spcPts val="0"/>
              </a:spcBef>
              <a:spcAft>
                <a:spcPts val="0"/>
              </a:spcAft>
              <a:buClr>
                <a:schemeClr val="dk1"/>
              </a:buClr>
              <a:buSzPts val="2000"/>
              <a:buFont typeface="Calibri"/>
              <a:buNone/>
            </a:pPr>
            <a:endParaRPr sz="2000" b="0" i="0" u="none" strike="noStrike" cap="none">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Sexo ( más frecuentes hombres)</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Edad</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Trastornos genéticos</a:t>
            </a:r>
            <a:endParaRPr/>
          </a:p>
          <a:p>
            <a:pPr marL="342900" marR="0" lvl="0" indent="-342900" algn="l" rtl="0">
              <a:lnSpc>
                <a:spcPct val="100000"/>
              </a:lnSpc>
              <a:spcBef>
                <a:spcPts val="0"/>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Inmunosupresión</a:t>
            </a:r>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FFFFFF"/>
              </a:solidFill>
              <a:latin typeface="Calibri"/>
              <a:ea typeface="Calibri"/>
              <a:cs typeface="Calibri"/>
              <a:sym typeface="Calibri"/>
            </a:endParaRPr>
          </a:p>
        </p:txBody>
      </p:sp>
      <p:sp>
        <p:nvSpPr>
          <p:cNvPr id="288" name="Google Shape;288;p18"/>
          <p:cNvSpPr txBox="1"/>
          <p:nvPr/>
        </p:nvSpPr>
        <p:spPr>
          <a:xfrm>
            <a:off x="1794513" y="2490894"/>
            <a:ext cx="94999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Los grupos </a:t>
            </a:r>
            <a:r>
              <a:rPr lang="es-ES" sz="1600" b="1" i="0" u="none" strike="noStrike" cap="none">
                <a:solidFill>
                  <a:srgbClr val="000000"/>
                </a:solidFill>
                <a:latin typeface="Montserrat Light"/>
                <a:ea typeface="Montserrat Light"/>
                <a:cs typeface="Montserrat Light"/>
                <a:sym typeface="Montserrat Light"/>
              </a:rPr>
              <a:t>de pacientes con mayor riesgo </a:t>
            </a:r>
            <a:r>
              <a:rPr lang="es-ES" sz="1600" b="0" i="0" u="none" strike="noStrike" cap="none">
                <a:solidFill>
                  <a:srgbClr val="000000"/>
                </a:solidFill>
                <a:latin typeface="Montserrat Light"/>
                <a:ea typeface="Montserrat Light"/>
                <a:cs typeface="Montserrat Light"/>
                <a:sym typeface="Montserrat Light"/>
              </a:rPr>
              <a:t>de desarrollar cáncer de piel a partir de queratosis actínica (QA) incluyen</a:t>
            </a:r>
            <a:r>
              <a:rPr lang="es-ES" sz="1600" b="0" i="0" u="none" strike="noStrike" cap="none" baseline="30000">
                <a:solidFill>
                  <a:srgbClr val="000000"/>
                </a:solidFill>
                <a:latin typeface="Montserrat Light"/>
                <a:ea typeface="Montserrat Light"/>
                <a:cs typeface="Montserrat Light"/>
                <a:sym typeface="Montserrat Light"/>
              </a:rPr>
              <a:t>1-5</a:t>
            </a:r>
            <a:r>
              <a:rPr lang="es-ES" sz="1600" b="0" i="0" u="none" strike="noStrike" cap="none">
                <a:solidFill>
                  <a:srgbClr val="000000"/>
                </a:solidFill>
                <a:latin typeface="Montserrat Light"/>
                <a:ea typeface="Montserrat Light"/>
                <a:cs typeface="Montserrat Light"/>
                <a:sym typeface="Montserrat Light"/>
              </a:rPr>
              <a:t>:</a:t>
            </a:r>
            <a:endParaRPr/>
          </a:p>
        </p:txBody>
      </p:sp>
      <p:sp>
        <p:nvSpPr>
          <p:cNvPr id="289" name="Google Shape;289;p18"/>
          <p:cNvSpPr txBox="1"/>
          <p:nvPr/>
        </p:nvSpPr>
        <p:spPr>
          <a:xfrm>
            <a:off x="5216885" y="3008246"/>
            <a:ext cx="7146565" cy="2974532"/>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Pacientes</a:t>
            </a:r>
            <a:r>
              <a:rPr lang="es-ES" sz="1600" b="1" i="0" u="none" strike="noStrike" cap="none">
                <a:solidFill>
                  <a:srgbClr val="009193"/>
                </a:solidFill>
                <a:latin typeface="Montserrat"/>
                <a:ea typeface="Montserrat"/>
                <a:cs typeface="Montserrat"/>
                <a:sym typeface="Montserrat"/>
              </a:rPr>
              <a:t> de edad avanzada</a:t>
            </a:r>
            <a:endParaRPr/>
          </a:p>
          <a:p>
            <a:pPr marL="0" marR="0" lvl="0" indent="0" algn="l" rtl="0">
              <a:lnSpc>
                <a:spcPct val="2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Receptores</a:t>
            </a:r>
            <a:r>
              <a:rPr lang="es-ES" sz="1600" b="1" i="0" u="none" strike="noStrike" cap="none">
                <a:solidFill>
                  <a:srgbClr val="009193"/>
                </a:solidFill>
                <a:latin typeface="Montserrat"/>
                <a:ea typeface="Montserrat"/>
                <a:cs typeface="Montserrat"/>
                <a:sym typeface="Montserrat"/>
              </a:rPr>
              <a:t> de trasplantes de órganos sólidos (SOTRs)</a:t>
            </a:r>
            <a:endParaRPr sz="1600" b="0" i="0" u="none" strike="noStrike" cap="none">
              <a:solidFill>
                <a:srgbClr val="009193"/>
              </a:solidFill>
              <a:latin typeface="Montserrat"/>
              <a:ea typeface="Montserrat"/>
              <a:cs typeface="Montserrat"/>
              <a:sym typeface="Montserrat"/>
            </a:endParaRPr>
          </a:p>
          <a:p>
            <a:pPr marL="0" marR="0" lvl="0" indent="0" algn="l" rtl="0">
              <a:lnSpc>
                <a:spcPct val="2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Pacientes</a:t>
            </a:r>
            <a:r>
              <a:rPr lang="es-ES" sz="1600" b="1" i="0" u="none" strike="noStrike" cap="none">
                <a:solidFill>
                  <a:srgbClr val="009193"/>
                </a:solidFill>
                <a:latin typeface="Montserrat"/>
                <a:ea typeface="Montserrat"/>
                <a:cs typeface="Montserrat"/>
                <a:sym typeface="Montserrat"/>
              </a:rPr>
              <a:t> con piel clara (tipos de piel I y II de Fitzpatrick)</a:t>
            </a:r>
            <a:endParaRPr/>
          </a:p>
          <a:p>
            <a:pPr marL="0" marR="0" lvl="0" indent="0" algn="l" rtl="0">
              <a:lnSpc>
                <a:spcPct val="2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Pacientes</a:t>
            </a:r>
            <a:r>
              <a:rPr lang="es-ES" sz="1600" b="1" i="0" u="none" strike="noStrike" cap="none">
                <a:solidFill>
                  <a:srgbClr val="009193"/>
                </a:solidFill>
                <a:latin typeface="Montserrat"/>
                <a:ea typeface="Montserrat"/>
                <a:cs typeface="Montserrat"/>
                <a:sym typeface="Montserrat"/>
              </a:rPr>
              <a:t> con antecedentes de cáncer de piel</a:t>
            </a:r>
            <a:endParaRPr sz="1600" b="0" i="0" u="none" strike="noStrike" cap="none">
              <a:solidFill>
                <a:srgbClr val="009193"/>
              </a:solidFill>
              <a:latin typeface="Montserrat"/>
              <a:ea typeface="Montserrat"/>
              <a:cs typeface="Montserrat"/>
              <a:sym typeface="Montserrat"/>
            </a:endParaRPr>
          </a:p>
          <a:p>
            <a:pPr marL="0" marR="0" lvl="0" indent="0" algn="l" rtl="0">
              <a:lnSpc>
                <a:spcPct val="2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Pacientes</a:t>
            </a:r>
            <a:r>
              <a:rPr lang="es-ES" sz="1600" b="1" i="0" u="none" strike="noStrike" cap="none">
                <a:solidFill>
                  <a:srgbClr val="009193"/>
                </a:solidFill>
                <a:latin typeface="Montserrat"/>
                <a:ea typeface="Montserrat"/>
                <a:cs typeface="Montserrat"/>
                <a:sym typeface="Montserrat"/>
              </a:rPr>
              <a:t> con exposición solar prolongada</a:t>
            </a:r>
            <a:endParaRPr/>
          </a:p>
          <a:p>
            <a:pPr marL="0" marR="0" lvl="0" indent="0" algn="l" rtl="0">
              <a:lnSpc>
                <a:spcPct val="2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Pacientes</a:t>
            </a:r>
            <a:r>
              <a:rPr lang="es-ES" sz="1600" b="1" i="0" u="none" strike="noStrike" cap="none">
                <a:solidFill>
                  <a:srgbClr val="009193"/>
                </a:solidFill>
                <a:latin typeface="Montserrat"/>
                <a:ea typeface="Montserrat"/>
                <a:cs typeface="Montserrat"/>
                <a:sym typeface="Montserrat"/>
              </a:rPr>
              <a:t> inmunocomprometidos</a:t>
            </a:r>
            <a:endParaRPr sz="1600" b="0" i="0" u="none" strike="noStrike" cap="none">
              <a:solidFill>
                <a:srgbClr val="009193"/>
              </a:solidFill>
              <a:latin typeface="Montserrat"/>
              <a:ea typeface="Montserrat"/>
              <a:cs typeface="Montserrat"/>
              <a:sym typeface="Montserrat"/>
            </a:endParaRPr>
          </a:p>
        </p:txBody>
      </p:sp>
      <p:pic>
        <p:nvPicPr>
          <p:cNvPr id="290" name="Google Shape;290;p18"/>
          <p:cNvPicPr preferRelativeResize="0"/>
          <p:nvPr/>
        </p:nvPicPr>
        <p:blipFill rotWithShape="1">
          <a:blip r:embed="rId4">
            <a:alphaModFix/>
          </a:blip>
          <a:srcRect/>
          <a:stretch/>
        </p:blipFill>
        <p:spPr>
          <a:xfrm>
            <a:off x="3792757" y="3216743"/>
            <a:ext cx="843592" cy="26791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15186"/>
            <a:ext cx="12192000" cy="6858000"/>
          </a:xfrm>
        </p:spPr>
      </p:pic>
      <p:pic>
        <p:nvPicPr>
          <p:cNvPr id="6" name="Imagen 5">
            <a:extLst>
              <a:ext uri="{FF2B5EF4-FFF2-40B4-BE49-F238E27FC236}">
                <a16:creationId xmlns:a16="http://schemas.microsoft.com/office/drawing/2014/main" id="{DB039809-B1AA-B408-B667-70358DB3C9A3}"/>
              </a:ext>
            </a:extLst>
          </p:cNvPr>
          <p:cNvPicPr>
            <a:picLocks noChangeAspect="1"/>
          </p:cNvPicPr>
          <p:nvPr/>
        </p:nvPicPr>
        <p:blipFill rotWithShape="1">
          <a:blip r:embed="rId3">
            <a:extLst>
              <a:ext uri="{28A0092B-C50C-407E-A947-70E740481C1C}">
                <a14:useLocalDpi xmlns:a14="http://schemas.microsoft.com/office/drawing/2010/main" val="0"/>
              </a:ext>
            </a:extLst>
          </a:blip>
          <a:srcRect l="21183" r="7553"/>
          <a:stretch/>
        </p:blipFill>
        <p:spPr>
          <a:xfrm>
            <a:off x="1588238" y="678429"/>
            <a:ext cx="2628144" cy="207443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7" name="Imagen 6">
            <a:extLst>
              <a:ext uri="{FF2B5EF4-FFF2-40B4-BE49-F238E27FC236}">
                <a16:creationId xmlns:a16="http://schemas.microsoft.com/office/drawing/2014/main" id="{03586686-5F12-E780-7C36-52AB9085F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35176" y="3743494"/>
            <a:ext cx="2461634" cy="246163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9" name="CuadroTexto 8">
            <a:extLst>
              <a:ext uri="{FF2B5EF4-FFF2-40B4-BE49-F238E27FC236}">
                <a16:creationId xmlns:a16="http://schemas.microsoft.com/office/drawing/2014/main" id="{FDEE245A-77A6-4D12-A825-79ABE8C0BCCC}"/>
              </a:ext>
            </a:extLst>
          </p:cNvPr>
          <p:cNvSpPr txBox="1"/>
          <p:nvPr/>
        </p:nvSpPr>
        <p:spPr>
          <a:xfrm>
            <a:off x="4376703" y="2894782"/>
            <a:ext cx="2628144" cy="369332"/>
          </a:xfrm>
          <a:prstGeom prst="rect">
            <a:avLst/>
          </a:prstGeom>
          <a:noFill/>
        </p:spPr>
        <p:txBody>
          <a:bodyPr wrap="square" rtlCol="0">
            <a:spAutoFit/>
          </a:bodyPr>
          <a:lstStyle/>
          <a:p>
            <a:pPr algn="ctr"/>
            <a:endParaRPr lang="es-ES" dirty="0"/>
          </a:p>
        </p:txBody>
      </p:sp>
      <p:pic>
        <p:nvPicPr>
          <p:cNvPr id="10" name="Imagen 9">
            <a:extLst>
              <a:ext uri="{FF2B5EF4-FFF2-40B4-BE49-F238E27FC236}">
                <a16:creationId xmlns:a16="http://schemas.microsoft.com/office/drawing/2014/main" id="{CA8CCD3C-AAC4-DB1F-B7AE-CE1E082A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12" y="678429"/>
            <a:ext cx="3710888" cy="2473925"/>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2" name="Imagen 11">
            <a:extLst>
              <a:ext uri="{FF2B5EF4-FFF2-40B4-BE49-F238E27FC236}">
                <a16:creationId xmlns:a16="http://schemas.microsoft.com/office/drawing/2014/main" id="{B3B0BE48-75CE-7BC1-92F0-1AD6369DE09B}"/>
              </a:ext>
            </a:extLst>
          </p:cNvPr>
          <p:cNvPicPr>
            <a:picLocks noChangeAspect="1"/>
          </p:cNvPicPr>
          <p:nvPr/>
        </p:nvPicPr>
        <p:blipFill rotWithShape="1">
          <a:blip r:embed="rId6">
            <a:extLst>
              <a:ext uri="{28A0092B-C50C-407E-A947-70E740481C1C}">
                <a14:useLocalDpi xmlns:a14="http://schemas.microsoft.com/office/drawing/2010/main" val="0"/>
              </a:ext>
            </a:extLst>
          </a:blip>
          <a:srcRect b="17219"/>
          <a:stretch/>
        </p:blipFill>
        <p:spPr>
          <a:xfrm rot="5400000">
            <a:off x="4546259" y="3998768"/>
            <a:ext cx="3005547" cy="1866012"/>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3" name="Imagen 12">
            <a:extLst>
              <a:ext uri="{FF2B5EF4-FFF2-40B4-BE49-F238E27FC236}">
                <a16:creationId xmlns:a16="http://schemas.microsoft.com/office/drawing/2014/main" id="{B4C3F543-744C-E1FB-A088-050718232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012" y="3693015"/>
            <a:ext cx="3710888" cy="208737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2" name="CuadroTexto 1">
            <a:extLst>
              <a:ext uri="{FF2B5EF4-FFF2-40B4-BE49-F238E27FC236}">
                <a16:creationId xmlns:a16="http://schemas.microsoft.com/office/drawing/2014/main" id="{5FDBE870-B789-98B8-56C9-38E037520DC4}"/>
              </a:ext>
            </a:extLst>
          </p:cNvPr>
          <p:cNvSpPr txBox="1"/>
          <p:nvPr/>
        </p:nvSpPr>
        <p:spPr>
          <a:xfrm flipH="1">
            <a:off x="1276204" y="565024"/>
            <a:ext cx="208329" cy="369332"/>
          </a:xfrm>
          <a:prstGeom prst="rect">
            <a:avLst/>
          </a:prstGeom>
          <a:noFill/>
        </p:spPr>
        <p:txBody>
          <a:bodyPr wrap="square" rtlCol="0" anchor="ctr">
            <a:spAutoFit/>
          </a:bodyPr>
          <a:lstStyle/>
          <a:p>
            <a:r>
              <a:rPr lang="es-ES_tradnl" dirty="0"/>
              <a:t>1</a:t>
            </a:r>
          </a:p>
        </p:txBody>
      </p:sp>
      <p:sp>
        <p:nvSpPr>
          <p:cNvPr id="3" name="CuadroTexto 2">
            <a:extLst>
              <a:ext uri="{FF2B5EF4-FFF2-40B4-BE49-F238E27FC236}">
                <a16:creationId xmlns:a16="http://schemas.microsoft.com/office/drawing/2014/main" id="{F5A0E433-720F-14FA-0D0A-62CC59FEA7F5}"/>
              </a:ext>
            </a:extLst>
          </p:cNvPr>
          <p:cNvSpPr txBox="1"/>
          <p:nvPr/>
        </p:nvSpPr>
        <p:spPr>
          <a:xfrm flipH="1">
            <a:off x="4824030" y="621727"/>
            <a:ext cx="131427" cy="369332"/>
          </a:xfrm>
          <a:prstGeom prst="rect">
            <a:avLst/>
          </a:prstGeom>
          <a:noFill/>
        </p:spPr>
        <p:txBody>
          <a:bodyPr wrap="square" rtlCol="0" anchor="ctr">
            <a:spAutoFit/>
          </a:bodyPr>
          <a:lstStyle/>
          <a:p>
            <a:r>
              <a:rPr lang="es-ES_tradnl" dirty="0"/>
              <a:t>2</a:t>
            </a:r>
          </a:p>
        </p:txBody>
      </p:sp>
      <p:sp>
        <p:nvSpPr>
          <p:cNvPr id="4" name="CuadroTexto 3">
            <a:extLst>
              <a:ext uri="{FF2B5EF4-FFF2-40B4-BE49-F238E27FC236}">
                <a16:creationId xmlns:a16="http://schemas.microsoft.com/office/drawing/2014/main" id="{A8E18A8B-9AE0-D7AC-7305-E5117CEA3AA6}"/>
              </a:ext>
            </a:extLst>
          </p:cNvPr>
          <p:cNvSpPr txBox="1"/>
          <p:nvPr/>
        </p:nvSpPr>
        <p:spPr>
          <a:xfrm flipH="1">
            <a:off x="7704529" y="651223"/>
            <a:ext cx="949747" cy="369332"/>
          </a:xfrm>
          <a:prstGeom prst="rect">
            <a:avLst/>
          </a:prstGeom>
          <a:noFill/>
        </p:spPr>
        <p:txBody>
          <a:bodyPr wrap="square" rtlCol="0" anchor="ctr">
            <a:spAutoFit/>
          </a:bodyPr>
          <a:lstStyle/>
          <a:p>
            <a:r>
              <a:rPr lang="es-ES_tradnl" dirty="0"/>
              <a:t>3</a:t>
            </a:r>
          </a:p>
        </p:txBody>
      </p:sp>
      <p:sp>
        <p:nvSpPr>
          <p:cNvPr id="8" name="CuadroTexto 7">
            <a:extLst>
              <a:ext uri="{FF2B5EF4-FFF2-40B4-BE49-F238E27FC236}">
                <a16:creationId xmlns:a16="http://schemas.microsoft.com/office/drawing/2014/main" id="{CD0638B9-C19C-ED02-7552-6E19B4EEC364}"/>
              </a:ext>
            </a:extLst>
          </p:cNvPr>
          <p:cNvSpPr txBox="1"/>
          <p:nvPr/>
        </p:nvSpPr>
        <p:spPr>
          <a:xfrm>
            <a:off x="1248887" y="3877681"/>
            <a:ext cx="353630" cy="369332"/>
          </a:xfrm>
          <a:prstGeom prst="rect">
            <a:avLst/>
          </a:prstGeom>
          <a:noFill/>
        </p:spPr>
        <p:txBody>
          <a:bodyPr wrap="square" rtlCol="0">
            <a:spAutoFit/>
          </a:bodyPr>
          <a:lstStyle/>
          <a:p>
            <a:r>
              <a:rPr lang="es-ES_tradnl" dirty="0"/>
              <a:t>4</a:t>
            </a:r>
          </a:p>
        </p:txBody>
      </p:sp>
      <p:sp>
        <p:nvSpPr>
          <p:cNvPr id="11" name="CuadroTexto 10">
            <a:extLst>
              <a:ext uri="{FF2B5EF4-FFF2-40B4-BE49-F238E27FC236}">
                <a16:creationId xmlns:a16="http://schemas.microsoft.com/office/drawing/2014/main" id="{9BF7DCF3-B628-D1F5-BF7F-944172909228}"/>
              </a:ext>
            </a:extLst>
          </p:cNvPr>
          <p:cNvSpPr txBox="1"/>
          <p:nvPr/>
        </p:nvSpPr>
        <p:spPr>
          <a:xfrm>
            <a:off x="4824030" y="3889519"/>
            <a:ext cx="306300" cy="369332"/>
          </a:xfrm>
          <a:prstGeom prst="rect">
            <a:avLst/>
          </a:prstGeom>
          <a:noFill/>
        </p:spPr>
        <p:txBody>
          <a:bodyPr wrap="square" rtlCol="0">
            <a:spAutoFit/>
          </a:bodyPr>
          <a:lstStyle/>
          <a:p>
            <a:r>
              <a:rPr lang="es-ES_tradnl" dirty="0"/>
              <a:t>5</a:t>
            </a:r>
          </a:p>
        </p:txBody>
      </p:sp>
      <p:pic>
        <p:nvPicPr>
          <p:cNvPr id="15" name="Imagen 14">
            <a:extLst>
              <a:ext uri="{FF2B5EF4-FFF2-40B4-BE49-F238E27FC236}">
                <a16:creationId xmlns:a16="http://schemas.microsoft.com/office/drawing/2014/main" id="{13175D47-D34B-778F-7922-2D20C94DDFDA}"/>
              </a:ext>
            </a:extLst>
          </p:cNvPr>
          <p:cNvPicPr>
            <a:picLocks noChangeAspect="1"/>
          </p:cNvPicPr>
          <p:nvPr/>
        </p:nvPicPr>
        <p:blipFill rotWithShape="1">
          <a:blip r:embed="rId8">
            <a:extLst>
              <a:ext uri="{28A0092B-C50C-407E-A947-70E740481C1C}">
                <a14:useLocalDpi xmlns:a14="http://schemas.microsoft.com/office/drawing/2010/main" val="0"/>
              </a:ext>
            </a:extLst>
          </a:blip>
          <a:srcRect l="17843" t="4926" b="14416"/>
          <a:stretch/>
        </p:blipFill>
        <p:spPr>
          <a:xfrm>
            <a:off x="5130329" y="306927"/>
            <a:ext cx="2296093" cy="3005547"/>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7D7FAC27-4CCC-6965-36A2-F3BF82B949F5}"/>
              </a:ext>
            </a:extLst>
          </p:cNvPr>
          <p:cNvSpPr txBox="1"/>
          <p:nvPr/>
        </p:nvSpPr>
        <p:spPr>
          <a:xfrm>
            <a:off x="7704529" y="3914235"/>
            <a:ext cx="328482" cy="369332"/>
          </a:xfrm>
          <a:prstGeom prst="rect">
            <a:avLst/>
          </a:prstGeom>
          <a:noFill/>
        </p:spPr>
        <p:txBody>
          <a:bodyPr wrap="square" rtlCol="0">
            <a:spAutoFit/>
          </a:bodyPr>
          <a:lstStyle/>
          <a:p>
            <a:r>
              <a:rPr lang="es-ES_tradnl" dirty="0"/>
              <a:t>6</a:t>
            </a:r>
          </a:p>
        </p:txBody>
      </p:sp>
      <p:sp>
        <p:nvSpPr>
          <p:cNvPr id="14" name="CuadroTexto 13">
            <a:extLst>
              <a:ext uri="{FF2B5EF4-FFF2-40B4-BE49-F238E27FC236}">
                <a16:creationId xmlns:a16="http://schemas.microsoft.com/office/drawing/2014/main" id="{0B2F0643-6D01-EDB8-521D-34BD408268F3}"/>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17" name="TextBox 16">
            <a:extLst>
              <a:ext uri="{FF2B5EF4-FFF2-40B4-BE49-F238E27FC236}">
                <a16:creationId xmlns:a16="http://schemas.microsoft.com/office/drawing/2014/main" id="{7DB017C1-166D-EAC0-F856-275CD0E23EFF}"/>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
        <p:nvSpPr>
          <p:cNvPr id="18" name="Rectangle: Rounded Corners 17">
            <a:extLst>
              <a:ext uri="{FF2B5EF4-FFF2-40B4-BE49-F238E27FC236}">
                <a16:creationId xmlns:a16="http://schemas.microsoft.com/office/drawing/2014/main" id="{514E6FBE-1363-1536-E649-0C88ECD6F2F3}"/>
              </a:ext>
            </a:extLst>
          </p:cNvPr>
          <p:cNvSpPr/>
          <p:nvPr/>
        </p:nvSpPr>
        <p:spPr>
          <a:xfrm>
            <a:off x="5034224" y="4146737"/>
            <a:ext cx="1708220" cy="27699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367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9"/>
          <p:cNvPicPr preferRelativeResize="0"/>
          <p:nvPr/>
        </p:nvPicPr>
        <p:blipFill rotWithShape="1">
          <a:blip r:embed="rId3">
            <a:alphaModFix/>
          </a:blip>
          <a:srcRect/>
          <a:stretch/>
        </p:blipFill>
        <p:spPr>
          <a:xfrm>
            <a:off x="0" y="178"/>
            <a:ext cx="12192000" cy="6858000"/>
          </a:xfrm>
          <a:prstGeom prst="rect">
            <a:avLst/>
          </a:prstGeom>
          <a:noFill/>
          <a:ln>
            <a:noFill/>
          </a:ln>
        </p:spPr>
      </p:pic>
      <p:sp>
        <p:nvSpPr>
          <p:cNvPr id="297" name="Google Shape;297;p19"/>
          <p:cNvSpPr txBox="1">
            <a:spLocks noGrp="1"/>
          </p:cNvSpPr>
          <p:nvPr>
            <p:ph type="title"/>
          </p:nvPr>
        </p:nvSpPr>
        <p:spPr>
          <a:xfrm>
            <a:off x="1251716" y="804648"/>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Queratosis actínica: </a:t>
            </a:r>
            <a:br>
              <a:rPr lang="es-ES" sz="4000">
                <a:solidFill>
                  <a:srgbClr val="1F3864"/>
                </a:solidFill>
                <a:latin typeface="Montserrat"/>
                <a:ea typeface="Montserrat"/>
                <a:cs typeface="Montserrat"/>
                <a:sym typeface="Montserrat"/>
              </a:rPr>
            </a:br>
            <a:r>
              <a:rPr lang="es-ES" sz="3200">
                <a:solidFill>
                  <a:srgbClr val="1F3864"/>
                </a:solidFill>
                <a:latin typeface="Montserrat Light"/>
                <a:ea typeface="Montserrat Light"/>
                <a:cs typeface="Montserrat Light"/>
                <a:sym typeface="Montserrat Light"/>
              </a:rPr>
              <a:t>clasificación clínica y morfológica</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298" name="Google Shape;298;p19"/>
          <p:cNvSpPr txBox="1"/>
          <p:nvPr/>
        </p:nvSpPr>
        <p:spPr>
          <a:xfrm>
            <a:off x="1251716" y="1775923"/>
            <a:ext cx="484428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Clínicamente, la QA se presenta típicamente como una pápula o placa eritematosa con una superficie escamosa o costrosa, localizada en áreas de alta exposición solar.</a:t>
            </a:r>
            <a:r>
              <a:rPr lang="es-ES" sz="1600" b="0" i="0" u="none" strike="noStrike" cap="none" baseline="30000">
                <a:solidFill>
                  <a:srgbClr val="000000"/>
                </a:solidFill>
                <a:latin typeface="Montserrat Light"/>
                <a:ea typeface="Montserrat Light"/>
                <a:cs typeface="Montserrat Light"/>
                <a:sym typeface="Montserrat Light"/>
              </a:rPr>
              <a:t>[1]</a:t>
            </a:r>
            <a:endParaRPr/>
          </a:p>
        </p:txBody>
      </p:sp>
      <p:sp>
        <p:nvSpPr>
          <p:cNvPr id="299" name="Google Shape;299;p19"/>
          <p:cNvSpPr txBox="1"/>
          <p:nvPr/>
        </p:nvSpPr>
        <p:spPr>
          <a:xfrm>
            <a:off x="921693" y="3563357"/>
            <a:ext cx="7053451"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535C"/>
              </a:buClr>
              <a:buSzPts val="1800"/>
              <a:buFont typeface="Montserrat"/>
              <a:buNone/>
            </a:pPr>
            <a:r>
              <a:rPr lang="es-ES" sz="1800" b="0" i="0" u="none" strike="noStrike" cap="none">
                <a:solidFill>
                  <a:srgbClr val="28535C"/>
                </a:solidFill>
                <a:latin typeface="Montserrat"/>
                <a:ea typeface="Montserrat"/>
                <a:cs typeface="Montserrat"/>
                <a:sym typeface="Montserrat"/>
              </a:rPr>
              <a:t>La clasificación de Olsen, que se basa en la apariencia clínica de las lesiones, divide la QA en tres grados</a:t>
            </a:r>
            <a:r>
              <a:rPr lang="es-ES" sz="1800" b="0" i="0" u="none" strike="noStrike" cap="none" baseline="30000">
                <a:solidFill>
                  <a:srgbClr val="28535C"/>
                </a:solidFill>
                <a:latin typeface="Montserrat"/>
                <a:ea typeface="Montserrat"/>
                <a:cs typeface="Montserrat"/>
                <a:sym typeface="Montserrat"/>
              </a:rPr>
              <a:t>[3]</a:t>
            </a:r>
            <a:r>
              <a:rPr lang="es-ES" sz="1800" b="0" i="0" u="none" strike="noStrike" cap="none">
                <a:solidFill>
                  <a:srgbClr val="28535C"/>
                </a:solidFill>
                <a:latin typeface="Montserrat"/>
                <a:ea typeface="Montserrat"/>
                <a:cs typeface="Montserrat"/>
                <a:sym typeface="Montserrat"/>
              </a:rPr>
              <a:t>:</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8535C"/>
              </a:solidFill>
              <a:latin typeface="Montserrat"/>
              <a:ea typeface="Montserrat"/>
              <a:cs typeface="Montserrat"/>
              <a:sym typeface="Montserrat"/>
            </a:endParaRPr>
          </a:p>
          <a:p>
            <a:pPr marL="457200" marR="0" lvl="1" indent="0" algn="l" rtl="0">
              <a:lnSpc>
                <a:spcPct val="100000"/>
              </a:lnSpc>
              <a:spcBef>
                <a:spcPts val="0"/>
              </a:spcBef>
              <a:spcAft>
                <a:spcPts val="0"/>
              </a:spcAft>
              <a:buClr>
                <a:srgbClr val="000000"/>
              </a:buClr>
              <a:buSzPts val="1600"/>
              <a:buFont typeface="Montserrat"/>
              <a:buNone/>
            </a:pPr>
            <a:r>
              <a:rPr lang="es-ES" sz="1600" b="0" i="0" u="none" strike="noStrike" cap="none">
                <a:solidFill>
                  <a:srgbClr val="000000"/>
                </a:solidFill>
                <a:latin typeface="Montserrat"/>
                <a:ea typeface="Montserrat"/>
                <a:cs typeface="Montserrat"/>
                <a:sym typeface="Montserrat"/>
              </a:rPr>
              <a:t>• Grado 1: </a:t>
            </a:r>
            <a:r>
              <a:rPr lang="es-ES" sz="1600" b="0" i="0" u="none" strike="noStrike" cap="none">
                <a:solidFill>
                  <a:srgbClr val="000000"/>
                </a:solidFill>
                <a:latin typeface="Montserrat Light"/>
                <a:ea typeface="Montserrat Light"/>
                <a:cs typeface="Montserrat Light"/>
                <a:sym typeface="Montserrat Light"/>
              </a:rPr>
              <a:t>Lesiones levemente palpables y visibles (papel lija).</a:t>
            </a:r>
            <a:endParaRPr/>
          </a:p>
          <a:p>
            <a:pPr marL="457200" marR="0" lvl="1" indent="0" algn="l" rtl="0">
              <a:lnSpc>
                <a:spcPct val="100000"/>
              </a:lnSpc>
              <a:spcBef>
                <a:spcPts val="0"/>
              </a:spcBef>
              <a:spcAft>
                <a:spcPts val="0"/>
              </a:spcAft>
              <a:buClr>
                <a:srgbClr val="000000"/>
              </a:buClr>
              <a:buSzPts val="1600"/>
              <a:buFont typeface="Montserrat"/>
              <a:buNone/>
            </a:pPr>
            <a:r>
              <a:rPr lang="es-ES" sz="1600" b="0" i="0" u="none" strike="noStrike" cap="none">
                <a:solidFill>
                  <a:srgbClr val="000000"/>
                </a:solidFill>
                <a:latin typeface="Montserrat"/>
                <a:ea typeface="Montserrat"/>
                <a:cs typeface="Montserrat"/>
                <a:sym typeface="Montserrat"/>
              </a:rPr>
              <a:t>• Grado 2: </a:t>
            </a:r>
            <a:r>
              <a:rPr lang="es-ES" sz="1600" b="0" i="0" u="none" strike="noStrike" cap="none">
                <a:solidFill>
                  <a:srgbClr val="000000"/>
                </a:solidFill>
                <a:latin typeface="Montserrat Light"/>
                <a:ea typeface="Montserrat Light"/>
                <a:cs typeface="Montserrat Light"/>
                <a:sym typeface="Montserrat Light"/>
              </a:rPr>
              <a:t>Lesiones moderadamente palpables y visibles.</a:t>
            </a:r>
            <a:endParaRPr/>
          </a:p>
          <a:p>
            <a:pPr marL="457200" marR="0" lvl="1" indent="0" algn="l" rtl="0">
              <a:lnSpc>
                <a:spcPct val="100000"/>
              </a:lnSpc>
              <a:spcBef>
                <a:spcPts val="0"/>
              </a:spcBef>
              <a:spcAft>
                <a:spcPts val="0"/>
              </a:spcAft>
              <a:buClr>
                <a:srgbClr val="000000"/>
              </a:buClr>
              <a:buSzPts val="1600"/>
              <a:buFont typeface="Montserrat"/>
              <a:buNone/>
            </a:pPr>
            <a:r>
              <a:rPr lang="es-ES" sz="1600" b="0" i="0" u="none" strike="noStrike" cap="none">
                <a:solidFill>
                  <a:srgbClr val="000000"/>
                </a:solidFill>
                <a:latin typeface="Montserrat"/>
                <a:ea typeface="Montserrat"/>
                <a:cs typeface="Montserrat"/>
                <a:sym typeface="Montserrat"/>
              </a:rPr>
              <a:t>• Grado 3: </a:t>
            </a:r>
            <a:r>
              <a:rPr lang="es-ES" sz="1600" b="0" i="0" u="none" strike="noStrike" cap="none">
                <a:solidFill>
                  <a:srgbClr val="000000"/>
                </a:solidFill>
                <a:latin typeface="Montserrat Light"/>
                <a:ea typeface="Montserrat Light"/>
                <a:cs typeface="Montserrat Light"/>
                <a:sym typeface="Montserrat Light"/>
              </a:rPr>
              <a:t>Lesiones gruesas y muy palpables (cuerno cutáneo</a:t>
            </a:r>
            <a:endParaRPr/>
          </a:p>
        </p:txBody>
      </p:sp>
      <p:sp>
        <p:nvSpPr>
          <p:cNvPr id="300" name="Google Shape;300;p19"/>
          <p:cNvSpPr txBox="1"/>
          <p:nvPr/>
        </p:nvSpPr>
        <p:spPr>
          <a:xfrm>
            <a:off x="1251716" y="6053352"/>
            <a:ext cx="7972671"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Eisen DB, Asgari MM, Bennett DD, et al. Guidelines of Care for the Management of Actinic Keratosis. J Am Acad Dermatol. 2021;85(4) . doi:10.1016/j.jaad.2021.02.082. 2, Sgouros D, Theofili M, Zafeiropoulou T, et al. Dermoscopy of Actinic Keratosis: Is There a True Differentiation Between Non-Pigmented and Pigmented Lesions? J Clin Med. 2023;12(3):1063. doi:10.3390/jcm12031063. 3, Reinehr CPH, Garbin GC, Bakos RM. Dermatoscopic Patterns of Nonfacial Actinic Keratosis: Characterization of Pigmented and Nonpigmented Lesions. Dermatol Surg. 2017;43(11):1385-1391. doi:10.1097/DSS.0000000000001210.</a:t>
            </a:r>
            <a:endParaRPr/>
          </a:p>
        </p:txBody>
      </p:sp>
      <p:pic>
        <p:nvPicPr>
          <p:cNvPr id="301" name="Google Shape;301;p19"/>
          <p:cNvPicPr preferRelativeResize="0"/>
          <p:nvPr/>
        </p:nvPicPr>
        <p:blipFill rotWithShape="1">
          <a:blip r:embed="rId4">
            <a:alphaModFix/>
          </a:blip>
          <a:srcRect l="7688" t="1086" r="62803" b="65958"/>
          <a:stretch/>
        </p:blipFill>
        <p:spPr>
          <a:xfrm>
            <a:off x="8905655" y="848488"/>
            <a:ext cx="2316466" cy="2684171"/>
          </a:xfrm>
          <a:prstGeom prst="rect">
            <a:avLst/>
          </a:prstGeom>
          <a:noFill/>
          <a:ln>
            <a:noFill/>
          </a:ln>
        </p:spPr>
      </p:pic>
      <p:pic>
        <p:nvPicPr>
          <p:cNvPr id="302" name="Google Shape;302;p19"/>
          <p:cNvPicPr preferRelativeResize="0"/>
          <p:nvPr/>
        </p:nvPicPr>
        <p:blipFill rotWithShape="1">
          <a:blip r:embed="rId5">
            <a:alphaModFix/>
          </a:blip>
          <a:srcRect/>
          <a:stretch/>
        </p:blipFill>
        <p:spPr>
          <a:xfrm>
            <a:off x="7777870" y="3313204"/>
            <a:ext cx="2318508" cy="2162297"/>
          </a:xfrm>
          <a:prstGeom prst="rect">
            <a:avLst/>
          </a:prstGeom>
          <a:noFill/>
          <a:ln>
            <a:noFill/>
          </a:ln>
        </p:spPr>
      </p:pic>
      <p:pic>
        <p:nvPicPr>
          <p:cNvPr id="303" name="Google Shape;303;p19"/>
          <p:cNvPicPr preferRelativeResize="0"/>
          <p:nvPr/>
        </p:nvPicPr>
        <p:blipFill rotWithShape="1">
          <a:blip r:embed="rId6">
            <a:alphaModFix/>
          </a:blip>
          <a:srcRect l="-1695" t="-13855" r="26245" b="1265"/>
          <a:stretch/>
        </p:blipFill>
        <p:spPr>
          <a:xfrm>
            <a:off x="9806097" y="4178844"/>
            <a:ext cx="2318508" cy="24592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0"/>
          <p:cNvPicPr preferRelativeResize="0"/>
          <p:nvPr/>
        </p:nvPicPr>
        <p:blipFill rotWithShape="1">
          <a:blip r:embed="rId3">
            <a:alphaModFix/>
          </a:blip>
          <a:srcRect/>
          <a:stretch/>
        </p:blipFill>
        <p:spPr>
          <a:xfrm>
            <a:off x="0" y="178"/>
            <a:ext cx="12192000" cy="6858000"/>
          </a:xfrm>
          <a:prstGeom prst="rect">
            <a:avLst/>
          </a:prstGeom>
          <a:noFill/>
          <a:ln>
            <a:noFill/>
          </a:ln>
        </p:spPr>
      </p:pic>
      <p:sp>
        <p:nvSpPr>
          <p:cNvPr id="310" name="Google Shape;310;p20"/>
          <p:cNvSpPr txBox="1">
            <a:spLocks noGrp="1"/>
          </p:cNvSpPr>
          <p:nvPr>
            <p:ph type="title"/>
          </p:nvPr>
        </p:nvSpPr>
        <p:spPr>
          <a:xfrm>
            <a:off x="1251716" y="111626"/>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Queratosis actínica: </a:t>
            </a:r>
            <a:r>
              <a:rPr lang="es-ES" sz="3200">
                <a:solidFill>
                  <a:srgbClr val="1F3864"/>
                </a:solidFill>
                <a:latin typeface="Montserrat Light"/>
                <a:ea typeface="Montserrat Light"/>
                <a:cs typeface="Montserrat Light"/>
                <a:sym typeface="Montserrat Light"/>
              </a:rPr>
              <a:t>clínica</a:t>
            </a:r>
            <a:endParaRPr sz="4000">
              <a:solidFill>
                <a:srgbClr val="1F3864"/>
              </a:solidFill>
              <a:latin typeface="Montserrat"/>
              <a:ea typeface="Montserrat"/>
              <a:cs typeface="Montserrat"/>
              <a:sym typeface="Montserrat"/>
            </a:endParaRPr>
          </a:p>
        </p:txBody>
      </p:sp>
      <p:pic>
        <p:nvPicPr>
          <p:cNvPr id="311" name="Google Shape;311;p20"/>
          <p:cNvPicPr preferRelativeResize="0"/>
          <p:nvPr/>
        </p:nvPicPr>
        <p:blipFill rotWithShape="1">
          <a:blip r:embed="rId4">
            <a:alphaModFix/>
          </a:blip>
          <a:srcRect/>
          <a:stretch/>
        </p:blipFill>
        <p:spPr>
          <a:xfrm>
            <a:off x="7470711" y="4453067"/>
            <a:ext cx="3946848" cy="2222075"/>
          </a:xfrm>
          <a:prstGeom prst="rect">
            <a:avLst/>
          </a:prstGeom>
          <a:noFill/>
          <a:ln>
            <a:noFill/>
          </a:ln>
        </p:spPr>
      </p:pic>
      <p:pic>
        <p:nvPicPr>
          <p:cNvPr id="312" name="Google Shape;312;p20"/>
          <p:cNvPicPr preferRelativeResize="0"/>
          <p:nvPr/>
        </p:nvPicPr>
        <p:blipFill rotWithShape="1">
          <a:blip r:embed="rId5">
            <a:alphaModFix/>
          </a:blip>
          <a:srcRect/>
          <a:stretch/>
        </p:blipFill>
        <p:spPr>
          <a:xfrm>
            <a:off x="2047265" y="4453067"/>
            <a:ext cx="4048735" cy="2275389"/>
          </a:xfrm>
          <a:prstGeom prst="rect">
            <a:avLst/>
          </a:prstGeom>
          <a:noFill/>
          <a:ln>
            <a:noFill/>
          </a:ln>
        </p:spPr>
      </p:pic>
      <p:pic>
        <p:nvPicPr>
          <p:cNvPr id="313" name="Google Shape;313;p20"/>
          <p:cNvPicPr preferRelativeResize="0"/>
          <p:nvPr/>
        </p:nvPicPr>
        <p:blipFill rotWithShape="1">
          <a:blip r:embed="rId6">
            <a:alphaModFix/>
          </a:blip>
          <a:srcRect/>
          <a:stretch/>
        </p:blipFill>
        <p:spPr>
          <a:xfrm>
            <a:off x="1135639" y="1568365"/>
            <a:ext cx="10791580" cy="2776941"/>
          </a:xfrm>
          <a:prstGeom prst="rect">
            <a:avLst/>
          </a:prstGeom>
          <a:noFill/>
          <a:ln>
            <a:noFill/>
          </a:ln>
        </p:spPr>
      </p:pic>
      <p:sp>
        <p:nvSpPr>
          <p:cNvPr id="314" name="Google Shape;314;p20"/>
          <p:cNvSpPr txBox="1"/>
          <p:nvPr/>
        </p:nvSpPr>
        <p:spPr>
          <a:xfrm>
            <a:off x="3323720" y="961032"/>
            <a:ext cx="2024712" cy="4205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Arial"/>
              <a:buNone/>
            </a:pPr>
            <a:r>
              <a:rPr lang="es-ES" sz="2133" b="1" i="0" u="none" strike="noStrike" cap="none">
                <a:solidFill>
                  <a:srgbClr val="1F3864"/>
                </a:solidFill>
                <a:latin typeface="Arial"/>
                <a:ea typeface="Arial"/>
                <a:cs typeface="Arial"/>
                <a:sym typeface="Arial"/>
              </a:rPr>
              <a:t>QA Aisladas</a:t>
            </a:r>
            <a:endParaRPr/>
          </a:p>
        </p:txBody>
      </p:sp>
      <p:sp>
        <p:nvSpPr>
          <p:cNvPr id="315" name="Google Shape;315;p20"/>
          <p:cNvSpPr txBox="1"/>
          <p:nvPr/>
        </p:nvSpPr>
        <p:spPr>
          <a:xfrm>
            <a:off x="8176998" y="958434"/>
            <a:ext cx="3511149" cy="4205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Arial"/>
              <a:buNone/>
            </a:pPr>
            <a:r>
              <a:rPr lang="es-ES" sz="2133" b="1" i="0" u="none" strike="noStrike" cap="none">
                <a:solidFill>
                  <a:srgbClr val="1F3864"/>
                </a:solidFill>
                <a:latin typeface="Arial"/>
                <a:ea typeface="Arial"/>
                <a:cs typeface="Arial"/>
                <a:sym typeface="Arial"/>
              </a:rPr>
              <a:t>Campo de Cancerización</a:t>
            </a:r>
            <a:endParaRPr/>
          </a:p>
        </p:txBody>
      </p:sp>
      <p:sp>
        <p:nvSpPr>
          <p:cNvPr id="316" name="Google Shape;316;p20"/>
          <p:cNvSpPr/>
          <p:nvPr/>
        </p:nvSpPr>
        <p:spPr>
          <a:xfrm rot="5400000">
            <a:off x="4343153" y="-1763661"/>
            <a:ext cx="134651" cy="6549678"/>
          </a:xfrm>
          <a:prstGeom prst="leftBrace">
            <a:avLst>
              <a:gd name="adj1" fmla="val 147802"/>
              <a:gd name="adj2" fmla="val 50000"/>
            </a:avLst>
          </a:prstGeom>
          <a:noFill/>
          <a:ln w="9525" cap="flat" cmpd="sng">
            <a:solidFill>
              <a:srgbClr val="0028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540"/>
              <a:buFont typeface="Calibri"/>
              <a:buNone/>
            </a:pPr>
            <a:endParaRPr sz="2540" b="0" i="0" u="none" strike="noStrike" cap="none">
              <a:solidFill>
                <a:srgbClr val="002855"/>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1"/>
          <p:cNvPicPr preferRelativeResize="0"/>
          <p:nvPr/>
        </p:nvPicPr>
        <p:blipFill rotWithShape="1">
          <a:blip r:embed="rId3">
            <a:alphaModFix/>
          </a:blip>
          <a:srcRect/>
          <a:stretch/>
        </p:blipFill>
        <p:spPr>
          <a:xfrm>
            <a:off x="0" y="178"/>
            <a:ext cx="12192000" cy="6858000"/>
          </a:xfrm>
          <a:prstGeom prst="rect">
            <a:avLst/>
          </a:prstGeom>
          <a:noFill/>
          <a:ln>
            <a:noFill/>
          </a:ln>
        </p:spPr>
      </p:pic>
      <p:sp>
        <p:nvSpPr>
          <p:cNvPr id="323" name="Google Shape;323;p21"/>
          <p:cNvSpPr txBox="1">
            <a:spLocks noGrp="1"/>
          </p:cNvSpPr>
          <p:nvPr>
            <p:ph type="title"/>
          </p:nvPr>
        </p:nvSpPr>
        <p:spPr>
          <a:xfrm>
            <a:off x="1211957" y="64670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Queratosis actínica: </a:t>
            </a:r>
            <a:r>
              <a:rPr lang="es-ES" sz="2800">
                <a:solidFill>
                  <a:srgbClr val="1F3864"/>
                </a:solidFill>
                <a:latin typeface="Montserrat Light"/>
                <a:ea typeface="Montserrat Light"/>
                <a:cs typeface="Montserrat Light"/>
                <a:sym typeface="Montserrat Light"/>
              </a:rPr>
              <a:t>Campo de cancerización (CC)</a:t>
            </a:r>
            <a:br>
              <a:rPr lang="es-ES" sz="4000">
                <a:solidFill>
                  <a:srgbClr val="1F3864"/>
                </a:solidFill>
                <a:latin typeface="Montserrat Light"/>
                <a:ea typeface="Montserrat Light"/>
                <a:cs typeface="Montserrat Light"/>
                <a:sym typeface="Montserrat Light"/>
              </a:rPr>
            </a:br>
            <a:endParaRPr sz="4000">
              <a:solidFill>
                <a:srgbClr val="1F3864"/>
              </a:solidFill>
              <a:latin typeface="Montserrat"/>
              <a:ea typeface="Montserrat"/>
              <a:cs typeface="Montserrat"/>
              <a:sym typeface="Montserrat"/>
            </a:endParaRPr>
          </a:p>
        </p:txBody>
      </p:sp>
      <p:pic>
        <p:nvPicPr>
          <p:cNvPr id="324" name="Google Shape;324;p21"/>
          <p:cNvPicPr preferRelativeResize="0"/>
          <p:nvPr/>
        </p:nvPicPr>
        <p:blipFill rotWithShape="1">
          <a:blip r:embed="rId4">
            <a:alphaModFix/>
          </a:blip>
          <a:srcRect b="2590"/>
          <a:stretch/>
        </p:blipFill>
        <p:spPr>
          <a:xfrm>
            <a:off x="6096000" y="1464915"/>
            <a:ext cx="5604153" cy="4305774"/>
          </a:xfrm>
          <a:prstGeom prst="rect">
            <a:avLst/>
          </a:prstGeom>
          <a:noFill/>
          <a:ln>
            <a:noFill/>
          </a:ln>
        </p:spPr>
      </p:pic>
      <p:sp>
        <p:nvSpPr>
          <p:cNvPr id="325" name="Google Shape;325;p21"/>
          <p:cNvSpPr/>
          <p:nvPr/>
        </p:nvSpPr>
        <p:spPr>
          <a:xfrm>
            <a:off x="897578" y="2118050"/>
            <a:ext cx="5000765" cy="3301048"/>
          </a:xfrm>
          <a:prstGeom prst="roundRect">
            <a:avLst>
              <a:gd name="adj" fmla="val 16667"/>
            </a:avLst>
          </a:prstGeom>
          <a:solidFill>
            <a:srgbClr val="FFC7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9F96"/>
              </a:solidFill>
              <a:latin typeface="Calibri"/>
              <a:ea typeface="Calibri"/>
              <a:cs typeface="Calibri"/>
              <a:sym typeface="Calibri"/>
            </a:endParaRPr>
          </a:p>
        </p:txBody>
      </p:sp>
      <p:sp>
        <p:nvSpPr>
          <p:cNvPr id="326" name="Google Shape;326;p21"/>
          <p:cNvSpPr txBox="1"/>
          <p:nvPr/>
        </p:nvSpPr>
        <p:spPr>
          <a:xfrm>
            <a:off x="1087903" y="2337413"/>
            <a:ext cx="4586501" cy="29238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alibri"/>
              <a:buNone/>
            </a:pPr>
            <a:r>
              <a:rPr lang="es-ES" sz="2400" b="1" i="0" u="none" strike="noStrike" cap="none">
                <a:solidFill>
                  <a:srgbClr val="1F3864"/>
                </a:solidFill>
                <a:latin typeface="Calibri"/>
                <a:ea typeface="Calibri"/>
                <a:cs typeface="Calibri"/>
                <a:sym typeface="Calibri"/>
              </a:rPr>
              <a:t>Zonas expuestas de forma crónica a la RUV donde se desarrollan QA y otros CE in situ o invasivos.</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1F3864"/>
              </a:solidFill>
              <a:latin typeface="Calibri"/>
              <a:ea typeface="Calibri"/>
              <a:cs typeface="Calibri"/>
              <a:sym typeface="Calibri"/>
            </a:endParaRPr>
          </a:p>
          <a:p>
            <a:pPr marL="0" marR="0" lvl="0" indent="0" algn="l" rtl="0">
              <a:lnSpc>
                <a:spcPct val="100000"/>
              </a:lnSpc>
              <a:spcBef>
                <a:spcPts val="0"/>
              </a:spcBef>
              <a:spcAft>
                <a:spcPts val="0"/>
              </a:spcAft>
              <a:buClr>
                <a:srgbClr val="1F3864"/>
              </a:buClr>
              <a:buSzPts val="2000"/>
              <a:buFont typeface="Calibri"/>
              <a:buNone/>
            </a:pPr>
            <a:r>
              <a:rPr lang="es-ES" sz="2000" b="0" i="0" u="none" strike="noStrike" cap="none">
                <a:solidFill>
                  <a:srgbClr val="1F3864"/>
                </a:solidFill>
                <a:latin typeface="Calibri"/>
                <a:ea typeface="Calibri"/>
                <a:cs typeface="Calibri"/>
                <a:sym typeface="Calibri"/>
              </a:rPr>
              <a:t>Área con </a:t>
            </a:r>
            <a:endParaRPr/>
          </a:p>
          <a:p>
            <a:pPr marL="342900" marR="0" lvl="0" indent="-342900" algn="l" rtl="0">
              <a:lnSpc>
                <a:spcPct val="100000"/>
              </a:lnSpc>
              <a:spcBef>
                <a:spcPts val="0"/>
              </a:spcBef>
              <a:spcAft>
                <a:spcPts val="0"/>
              </a:spcAft>
              <a:buClr>
                <a:srgbClr val="1F3864"/>
              </a:buClr>
              <a:buSzPts val="2000"/>
              <a:buFont typeface="Arial"/>
              <a:buChar char="•"/>
            </a:pPr>
            <a:r>
              <a:rPr lang="es-ES" sz="2000" b="0" i="0" u="none" strike="noStrike" cap="none">
                <a:solidFill>
                  <a:srgbClr val="1F3864"/>
                </a:solidFill>
                <a:latin typeface="Calibri"/>
                <a:ea typeface="Calibri"/>
                <a:cs typeface="Calibri"/>
                <a:sym typeface="Calibri"/>
              </a:rPr>
              <a:t>QA visibles,</a:t>
            </a:r>
            <a:endParaRPr/>
          </a:p>
          <a:p>
            <a:pPr marL="342900" marR="0" lvl="0" indent="-342900" algn="l" rtl="0">
              <a:lnSpc>
                <a:spcPct val="100000"/>
              </a:lnSpc>
              <a:spcBef>
                <a:spcPts val="0"/>
              </a:spcBef>
              <a:spcAft>
                <a:spcPts val="0"/>
              </a:spcAft>
              <a:buClr>
                <a:srgbClr val="1F3864"/>
              </a:buClr>
              <a:buSzPts val="2000"/>
              <a:buFont typeface="Arial"/>
              <a:buChar char="•"/>
            </a:pPr>
            <a:r>
              <a:rPr lang="es-ES" sz="2000" b="0" i="0" u="none" strike="noStrike" cap="none">
                <a:solidFill>
                  <a:srgbClr val="1F3864"/>
                </a:solidFill>
                <a:latin typeface="Calibri"/>
                <a:ea typeface="Calibri"/>
                <a:cs typeface="Calibri"/>
                <a:sym typeface="Calibri"/>
              </a:rPr>
              <a:t>QA subclínicas y </a:t>
            </a:r>
            <a:endParaRPr/>
          </a:p>
          <a:p>
            <a:pPr marL="342900" marR="0" lvl="0" indent="-342900" algn="l" rtl="0">
              <a:lnSpc>
                <a:spcPct val="100000"/>
              </a:lnSpc>
              <a:spcBef>
                <a:spcPts val="0"/>
              </a:spcBef>
              <a:spcAft>
                <a:spcPts val="0"/>
              </a:spcAft>
              <a:buClr>
                <a:srgbClr val="1F3864"/>
              </a:buClr>
              <a:buSzPts val="2000"/>
              <a:buFont typeface="Arial"/>
              <a:buChar char="•"/>
            </a:pPr>
            <a:r>
              <a:rPr lang="es-ES" sz="2000" b="0" i="0" u="none" strike="noStrike" cap="none">
                <a:solidFill>
                  <a:srgbClr val="1F3864"/>
                </a:solidFill>
                <a:latin typeface="Calibri"/>
                <a:ea typeface="Calibri"/>
                <a:cs typeface="Calibri"/>
                <a:sym typeface="Calibri"/>
              </a:rPr>
              <a:t>áreas focales de queratinocitos                con alteraciones genéticas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33" name="Google Shape;333;p22"/>
          <p:cNvSpPr txBox="1">
            <a:spLocks noGrp="1"/>
          </p:cNvSpPr>
          <p:nvPr>
            <p:ph type="title"/>
          </p:nvPr>
        </p:nvSpPr>
        <p:spPr>
          <a:xfrm>
            <a:off x="1479883" y="887421"/>
            <a:ext cx="6152935" cy="4389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Diagnóstico diferencial</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graphicFrame>
        <p:nvGraphicFramePr>
          <p:cNvPr id="334" name="Google Shape;334;p22"/>
          <p:cNvGraphicFramePr/>
          <p:nvPr/>
        </p:nvGraphicFramePr>
        <p:xfrm>
          <a:off x="1344567" y="1366499"/>
          <a:ext cx="9976450" cy="3193630"/>
        </p:xfrm>
        <a:graphic>
          <a:graphicData uri="http://schemas.openxmlformats.org/drawingml/2006/table">
            <a:tbl>
              <a:tblPr>
                <a:noFill/>
                <a:tableStyleId>{AF36A666-B37A-4BE9-B631-64DC373C0E63}</a:tableStyleId>
              </a:tblPr>
              <a:tblGrid>
                <a:gridCol w="1398825">
                  <a:extLst>
                    <a:ext uri="{9D8B030D-6E8A-4147-A177-3AD203B41FA5}">
                      <a16:colId xmlns:a16="http://schemas.microsoft.com/office/drawing/2014/main" val="20000"/>
                    </a:ext>
                  </a:extLst>
                </a:gridCol>
                <a:gridCol w="1443950">
                  <a:extLst>
                    <a:ext uri="{9D8B030D-6E8A-4147-A177-3AD203B41FA5}">
                      <a16:colId xmlns:a16="http://schemas.microsoft.com/office/drawing/2014/main" val="20001"/>
                    </a:ext>
                  </a:extLst>
                </a:gridCol>
                <a:gridCol w="1753375">
                  <a:extLst>
                    <a:ext uri="{9D8B030D-6E8A-4147-A177-3AD203B41FA5}">
                      <a16:colId xmlns:a16="http://schemas.microsoft.com/office/drawing/2014/main" val="20002"/>
                    </a:ext>
                  </a:extLst>
                </a:gridCol>
                <a:gridCol w="1443950">
                  <a:extLst>
                    <a:ext uri="{9D8B030D-6E8A-4147-A177-3AD203B41FA5}">
                      <a16:colId xmlns:a16="http://schemas.microsoft.com/office/drawing/2014/main" val="20003"/>
                    </a:ext>
                  </a:extLst>
                </a:gridCol>
                <a:gridCol w="1741900">
                  <a:extLst>
                    <a:ext uri="{9D8B030D-6E8A-4147-A177-3AD203B41FA5}">
                      <a16:colId xmlns:a16="http://schemas.microsoft.com/office/drawing/2014/main" val="20004"/>
                    </a:ext>
                  </a:extLst>
                </a:gridCol>
                <a:gridCol w="2194450">
                  <a:extLst>
                    <a:ext uri="{9D8B030D-6E8A-4147-A177-3AD203B41FA5}">
                      <a16:colId xmlns:a16="http://schemas.microsoft.com/office/drawing/2014/main" val="20005"/>
                    </a:ext>
                  </a:extLst>
                </a:gridCol>
              </a:tblGrid>
              <a:tr h="260350">
                <a:tc>
                  <a:txBody>
                    <a:bodyPr/>
                    <a:lstStyle/>
                    <a:p>
                      <a:pPr marL="0" marR="0" lvl="0" indent="0" algn="ctr" rtl="0">
                        <a:spcBef>
                          <a:spcPts val="0"/>
                        </a:spcBef>
                        <a:spcAft>
                          <a:spcPts val="0"/>
                        </a:spcAft>
                        <a:buNone/>
                      </a:pPr>
                      <a:r>
                        <a:rPr lang="es-ES" sz="1300" b="1">
                          <a:solidFill>
                            <a:schemeClr val="lt1"/>
                          </a:solidFill>
                        </a:rPr>
                        <a:t>Patología</a:t>
                      </a:r>
                      <a:endParaRPr/>
                    </a:p>
                  </a:txBody>
                  <a:tcPr marL="39925" marR="39925" marT="19950" marB="1995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28535C"/>
                    </a:solidFill>
                  </a:tcPr>
                </a:tc>
                <a:tc>
                  <a:txBody>
                    <a:bodyPr/>
                    <a:lstStyle/>
                    <a:p>
                      <a:pPr marL="0" marR="0" lvl="0" indent="0" algn="ctr" rtl="0">
                        <a:spcBef>
                          <a:spcPts val="0"/>
                        </a:spcBef>
                        <a:spcAft>
                          <a:spcPts val="0"/>
                        </a:spcAft>
                        <a:buNone/>
                      </a:pPr>
                      <a:r>
                        <a:rPr lang="es-ES" sz="1300" b="1">
                          <a:solidFill>
                            <a:schemeClr val="lt1"/>
                          </a:solidFill>
                        </a:rPr>
                        <a:t>Epidemiología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28535C"/>
                    </a:solidFill>
                  </a:tcPr>
                </a:tc>
                <a:tc>
                  <a:txBody>
                    <a:bodyPr/>
                    <a:lstStyle/>
                    <a:p>
                      <a:pPr marL="0" marR="0" lvl="0" indent="0" algn="ctr" rtl="0">
                        <a:spcBef>
                          <a:spcPts val="0"/>
                        </a:spcBef>
                        <a:spcAft>
                          <a:spcPts val="0"/>
                        </a:spcAft>
                        <a:buNone/>
                      </a:pPr>
                      <a:r>
                        <a:rPr lang="es-ES" sz="1300" b="1">
                          <a:solidFill>
                            <a:schemeClr val="lt1"/>
                          </a:solidFill>
                        </a:rPr>
                        <a:t>Clínica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28535C"/>
                    </a:solidFill>
                  </a:tcPr>
                </a:tc>
                <a:tc>
                  <a:txBody>
                    <a:bodyPr/>
                    <a:lstStyle/>
                    <a:p>
                      <a:pPr marL="0" marR="0" lvl="0" indent="0" algn="ctr" rtl="0">
                        <a:spcBef>
                          <a:spcPts val="0"/>
                        </a:spcBef>
                        <a:spcAft>
                          <a:spcPts val="0"/>
                        </a:spcAft>
                        <a:buNone/>
                      </a:pPr>
                      <a:r>
                        <a:rPr lang="es-ES" sz="1300" b="1">
                          <a:solidFill>
                            <a:schemeClr val="lt1"/>
                          </a:solidFill>
                        </a:rPr>
                        <a:t>Sintomatología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28535C"/>
                    </a:solidFill>
                  </a:tcPr>
                </a:tc>
                <a:tc>
                  <a:txBody>
                    <a:bodyPr/>
                    <a:lstStyle/>
                    <a:p>
                      <a:pPr marL="0" marR="0" lvl="0" indent="0" algn="ctr" rtl="0">
                        <a:spcBef>
                          <a:spcPts val="0"/>
                        </a:spcBef>
                        <a:spcAft>
                          <a:spcPts val="0"/>
                        </a:spcAft>
                        <a:buNone/>
                      </a:pPr>
                      <a:r>
                        <a:rPr lang="es-ES" sz="1300" b="1">
                          <a:solidFill>
                            <a:schemeClr val="lt1"/>
                          </a:solidFill>
                        </a:rPr>
                        <a:t>Dermatoscopia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28535C"/>
                    </a:solidFill>
                  </a:tcPr>
                </a:tc>
                <a:tc>
                  <a:txBody>
                    <a:bodyPr/>
                    <a:lstStyle/>
                    <a:p>
                      <a:pPr marL="0" marR="0" lvl="0" indent="0" algn="ctr" rtl="0">
                        <a:spcBef>
                          <a:spcPts val="0"/>
                        </a:spcBef>
                        <a:spcAft>
                          <a:spcPts val="0"/>
                        </a:spcAft>
                        <a:buNone/>
                      </a:pPr>
                      <a:r>
                        <a:rPr lang="es-ES" sz="1300" b="1">
                          <a:solidFill>
                            <a:schemeClr val="lt1"/>
                          </a:solidFill>
                        </a:rPr>
                        <a:t>Tratamiento</a:t>
                      </a:r>
                      <a:endParaRPr/>
                    </a:p>
                  </a:txBody>
                  <a:tcPr marL="39925" marR="39925" marT="19950" marB="1995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rgbClr val="28535C"/>
                    </a:solidFill>
                  </a:tcPr>
                </a:tc>
                <a:extLst>
                  <a:ext uri="{0D108BD9-81ED-4DB2-BD59-A6C34878D82A}">
                    <a16:rowId xmlns:a16="http://schemas.microsoft.com/office/drawing/2014/main" val="10000"/>
                  </a:ext>
                </a:extLst>
              </a:tr>
              <a:tr h="752350">
                <a:tc>
                  <a:txBody>
                    <a:bodyPr/>
                    <a:lstStyle/>
                    <a:p>
                      <a:pPr marL="0" marR="0" lvl="0" indent="0" algn="ctr" rtl="0">
                        <a:spcBef>
                          <a:spcPts val="0"/>
                        </a:spcBef>
                        <a:spcAft>
                          <a:spcPts val="0"/>
                        </a:spcAft>
                        <a:buNone/>
                      </a:pPr>
                      <a:r>
                        <a:rPr lang="es-ES" sz="1300" b="1">
                          <a:solidFill>
                            <a:srgbClr val="28535C"/>
                          </a:solidFill>
                        </a:rPr>
                        <a:t>Queratosis actínica</a:t>
                      </a:r>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Prevalencia 31.4%</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Mácula eritematosa rasposa, pápula hiperqueratósica</a:t>
                      </a:r>
                      <a:endParaRPr sz="1300" b="0" i="0">
                        <a:latin typeface="Montserrat Light"/>
                        <a:ea typeface="Montserrat Light"/>
                        <a:cs typeface="Montserrat Light"/>
                        <a:sym typeface="Montserrat Light"/>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Prurito si crecimiento</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Patrón en fresa, masas queratósicas amarillas</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Crioterapia, Tirbanibulina, 5-FU, Imiquimod, diclofenaco sódico gel, terapia fotodinámica</a:t>
                      </a:r>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74825">
                <a:tc>
                  <a:txBody>
                    <a:bodyPr/>
                    <a:lstStyle/>
                    <a:p>
                      <a:pPr marL="0" marR="0" lvl="0" indent="0" algn="ctr" rtl="0">
                        <a:spcBef>
                          <a:spcPts val="0"/>
                        </a:spcBef>
                        <a:spcAft>
                          <a:spcPts val="0"/>
                        </a:spcAft>
                        <a:buNone/>
                      </a:pPr>
                      <a:r>
                        <a:rPr lang="es-ES" sz="1300" b="1">
                          <a:solidFill>
                            <a:srgbClr val="28535C"/>
                          </a:solidFill>
                        </a:rPr>
                        <a:t>Queratosis seborreica</a:t>
                      </a:r>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Prevalencia 20%</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Mácula/pápula marrón bien delimitada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Asintomática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Pseudoquistes de milio, fisuras, crestas</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No precisa</a:t>
                      </a:r>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74825">
                <a:tc>
                  <a:txBody>
                    <a:bodyPr/>
                    <a:lstStyle/>
                    <a:p>
                      <a:pPr marL="0" marR="0" lvl="0" indent="0" algn="ctr" rtl="0">
                        <a:spcBef>
                          <a:spcPts val="0"/>
                        </a:spcBef>
                        <a:spcAft>
                          <a:spcPts val="0"/>
                        </a:spcAft>
                        <a:buNone/>
                      </a:pPr>
                      <a:r>
                        <a:rPr lang="es-ES" sz="1300" b="1">
                          <a:solidFill>
                            <a:srgbClr val="28535C"/>
                          </a:solidFill>
                        </a:rPr>
                        <a:t>Carcinoma basocelular</a:t>
                      </a:r>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Incidencia 253/100,000 hab/año</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Mácula eritematosa, bordes perlados</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Asintomática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Telangiectasias, estructuras brillantes</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Extirpación quirúrgica, terapia fotodinámica, Imiquimod</a:t>
                      </a:r>
                      <a:endParaRPr sz="1300" b="0" i="0">
                        <a:latin typeface="Montserrat Light"/>
                        <a:ea typeface="Montserrat Light"/>
                        <a:cs typeface="Montserrat Light"/>
                        <a:sym typeface="Montserrat Light"/>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52350">
                <a:tc>
                  <a:txBody>
                    <a:bodyPr/>
                    <a:lstStyle/>
                    <a:p>
                      <a:pPr marL="0" marR="0" lvl="0" indent="0" algn="ctr" rtl="0">
                        <a:spcBef>
                          <a:spcPts val="0"/>
                        </a:spcBef>
                        <a:spcAft>
                          <a:spcPts val="0"/>
                        </a:spcAft>
                        <a:buNone/>
                      </a:pPr>
                      <a:r>
                        <a:rPr lang="es-ES" sz="1300" b="1">
                          <a:solidFill>
                            <a:srgbClr val="28535C"/>
                          </a:solidFill>
                        </a:rPr>
                        <a:t>Poroqueratosis</a:t>
                      </a:r>
                      <a:endParaRPr sz="1300" b="1">
                        <a:solidFill>
                          <a:srgbClr val="28535C"/>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Prevalencia desconocida, frecuente en actínica</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Placa marrón de bordes elevados, centro atrófico</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Prurito ocasional</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Laminilla cornoide, telangiectasias</a:t>
                      </a:r>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S" sz="1300" b="0" i="0">
                          <a:latin typeface="Montserrat Light"/>
                          <a:ea typeface="Montserrat Light"/>
                          <a:cs typeface="Montserrat Light"/>
                          <a:sym typeface="Montserrat Light"/>
                        </a:rPr>
                        <a:t>Terapia fotodinámica, queratolíticos, lovastatina/colesterol tópico</a:t>
                      </a:r>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pic>
        <p:nvPicPr>
          <p:cNvPr id="335" name="Google Shape;335;p22"/>
          <p:cNvPicPr preferRelativeResize="0"/>
          <p:nvPr/>
        </p:nvPicPr>
        <p:blipFill rotWithShape="1">
          <a:blip r:embed="rId4">
            <a:alphaModFix/>
          </a:blip>
          <a:srcRect/>
          <a:stretch/>
        </p:blipFill>
        <p:spPr>
          <a:xfrm>
            <a:off x="1801998" y="4704715"/>
            <a:ext cx="1886309" cy="1061049"/>
          </a:xfrm>
          <a:prstGeom prst="rect">
            <a:avLst/>
          </a:prstGeom>
          <a:noFill/>
          <a:ln>
            <a:noFill/>
          </a:ln>
          <a:effectLst>
            <a:outerShdw blurRad="292100" dist="139700" dir="2700000" algn="tl" rotWithShape="0">
              <a:srgbClr val="333333">
                <a:alpha val="64705"/>
              </a:srgbClr>
            </a:outerShdw>
          </a:effectLst>
        </p:spPr>
      </p:pic>
      <p:pic>
        <p:nvPicPr>
          <p:cNvPr id="336" name="Google Shape;336;p22"/>
          <p:cNvPicPr preferRelativeResize="0"/>
          <p:nvPr/>
        </p:nvPicPr>
        <p:blipFill rotWithShape="1">
          <a:blip r:embed="rId5">
            <a:alphaModFix/>
          </a:blip>
          <a:srcRect/>
          <a:stretch/>
        </p:blipFill>
        <p:spPr>
          <a:xfrm>
            <a:off x="4416033" y="4723986"/>
            <a:ext cx="1383788" cy="1037841"/>
          </a:xfrm>
          <a:prstGeom prst="rect">
            <a:avLst/>
          </a:prstGeom>
          <a:noFill/>
          <a:ln>
            <a:noFill/>
          </a:ln>
          <a:effectLst>
            <a:outerShdw blurRad="292100" dist="139700" dir="2700000" algn="tl" rotWithShape="0">
              <a:srgbClr val="333333">
                <a:alpha val="64705"/>
              </a:srgbClr>
            </a:outerShdw>
          </a:effectLst>
        </p:spPr>
      </p:pic>
      <p:pic>
        <p:nvPicPr>
          <p:cNvPr id="337" name="Google Shape;337;p22"/>
          <p:cNvPicPr preferRelativeResize="0"/>
          <p:nvPr/>
        </p:nvPicPr>
        <p:blipFill rotWithShape="1">
          <a:blip r:embed="rId6">
            <a:alphaModFix/>
          </a:blip>
          <a:srcRect/>
          <a:stretch/>
        </p:blipFill>
        <p:spPr>
          <a:xfrm>
            <a:off x="6950657" y="4740589"/>
            <a:ext cx="1383788" cy="1037841"/>
          </a:xfrm>
          <a:prstGeom prst="rect">
            <a:avLst/>
          </a:prstGeom>
          <a:noFill/>
          <a:ln>
            <a:noFill/>
          </a:ln>
          <a:effectLst>
            <a:outerShdw blurRad="292100" dist="139700" dir="2700000" algn="tl" rotWithShape="0">
              <a:srgbClr val="333333">
                <a:alpha val="64705"/>
              </a:srgbClr>
            </a:outerShdw>
          </a:effectLst>
        </p:spPr>
      </p:pic>
      <p:pic>
        <p:nvPicPr>
          <p:cNvPr id="338" name="Google Shape;338;p22"/>
          <p:cNvPicPr preferRelativeResize="0"/>
          <p:nvPr/>
        </p:nvPicPr>
        <p:blipFill rotWithShape="1">
          <a:blip r:embed="rId7">
            <a:alphaModFix/>
          </a:blip>
          <a:srcRect/>
          <a:stretch/>
        </p:blipFill>
        <p:spPr>
          <a:xfrm>
            <a:off x="9121856" y="4709168"/>
            <a:ext cx="1886309" cy="1061049"/>
          </a:xfrm>
          <a:prstGeom prst="rect">
            <a:avLst/>
          </a:prstGeom>
          <a:noFill/>
          <a:ln>
            <a:noFill/>
          </a:ln>
          <a:effectLst>
            <a:outerShdw blurRad="292100" dist="139700" dir="2700000" algn="tl" rotWithShape="0">
              <a:srgbClr val="333333">
                <a:alpha val="64705"/>
              </a:srgbClr>
            </a:outerShdw>
          </a:effectLst>
        </p:spPr>
      </p:pic>
      <p:sp>
        <p:nvSpPr>
          <p:cNvPr id="339" name="Google Shape;339;p22"/>
          <p:cNvSpPr/>
          <p:nvPr/>
        </p:nvSpPr>
        <p:spPr>
          <a:xfrm>
            <a:off x="9183999" y="5878646"/>
            <a:ext cx="176202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8535C"/>
              </a:buClr>
              <a:buSzPts val="1600"/>
              <a:buFont typeface="Montserrat"/>
              <a:buNone/>
            </a:pPr>
            <a:r>
              <a:rPr lang="es-ES" sz="1600" b="1" i="0" u="none" strike="noStrike" cap="none">
                <a:solidFill>
                  <a:srgbClr val="28535C"/>
                </a:solidFill>
                <a:latin typeface="Montserrat"/>
                <a:ea typeface="Montserrat"/>
                <a:cs typeface="Montserrat"/>
                <a:sym typeface="Montserrat"/>
              </a:rPr>
              <a:t>Poroqueratosis</a:t>
            </a:r>
            <a:endParaRPr sz="1600" b="0" i="0" u="none" strike="noStrike" cap="none">
              <a:solidFill>
                <a:srgbClr val="28535C"/>
              </a:solidFill>
              <a:latin typeface="Montserrat"/>
              <a:ea typeface="Montserrat"/>
              <a:cs typeface="Montserrat"/>
              <a:sym typeface="Montserrat"/>
            </a:endParaRPr>
          </a:p>
        </p:txBody>
      </p:sp>
      <p:sp>
        <p:nvSpPr>
          <p:cNvPr id="340" name="Google Shape;340;p22"/>
          <p:cNvSpPr/>
          <p:nvPr/>
        </p:nvSpPr>
        <p:spPr>
          <a:xfrm>
            <a:off x="6404410" y="5878646"/>
            <a:ext cx="255390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600"/>
              <a:buFont typeface="Montserrat"/>
              <a:buNone/>
            </a:pPr>
            <a:r>
              <a:rPr lang="es-ES" sz="1600" b="1" i="0" u="none" strike="noStrike" cap="none">
                <a:solidFill>
                  <a:srgbClr val="28535C"/>
                </a:solidFill>
                <a:latin typeface="Montserrat"/>
                <a:ea typeface="Montserrat"/>
                <a:cs typeface="Montserrat"/>
                <a:sym typeface="Montserrat"/>
              </a:rPr>
              <a:t>Carcinoma basocelular</a:t>
            </a:r>
            <a:endParaRPr/>
          </a:p>
        </p:txBody>
      </p:sp>
      <p:sp>
        <p:nvSpPr>
          <p:cNvPr id="341" name="Google Shape;341;p22"/>
          <p:cNvSpPr/>
          <p:nvPr/>
        </p:nvSpPr>
        <p:spPr>
          <a:xfrm>
            <a:off x="3883072" y="5868397"/>
            <a:ext cx="244971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600"/>
              <a:buFont typeface="Montserrat"/>
              <a:buNone/>
            </a:pPr>
            <a:r>
              <a:rPr lang="es-ES" sz="1600" b="1" i="0" u="none" strike="noStrike" cap="none">
                <a:solidFill>
                  <a:srgbClr val="28535C"/>
                </a:solidFill>
                <a:latin typeface="Montserrat"/>
                <a:ea typeface="Montserrat"/>
                <a:cs typeface="Montserrat"/>
                <a:sym typeface="Montserrat"/>
              </a:rPr>
              <a:t>Queratosis seborreica</a:t>
            </a:r>
            <a:endParaRPr/>
          </a:p>
        </p:txBody>
      </p:sp>
      <p:sp>
        <p:nvSpPr>
          <p:cNvPr id="342" name="Google Shape;342;p22"/>
          <p:cNvSpPr/>
          <p:nvPr/>
        </p:nvSpPr>
        <p:spPr>
          <a:xfrm>
            <a:off x="1640657" y="5865946"/>
            <a:ext cx="217078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600"/>
              <a:buFont typeface="Montserrat"/>
              <a:buNone/>
            </a:pPr>
            <a:r>
              <a:rPr lang="es-ES" sz="1600" b="1" i="0" u="none" strike="noStrike" cap="none">
                <a:solidFill>
                  <a:srgbClr val="28535C"/>
                </a:solidFill>
                <a:latin typeface="Montserrat"/>
                <a:ea typeface="Montserrat"/>
                <a:cs typeface="Montserrat"/>
                <a:sym typeface="Montserrat"/>
              </a:rPr>
              <a:t>Queratosis actínica</a:t>
            </a:r>
            <a:endParaRPr/>
          </a:p>
        </p:txBody>
      </p:sp>
      <p:pic>
        <p:nvPicPr>
          <p:cNvPr id="343" name="Google Shape;343;p22"/>
          <p:cNvPicPr preferRelativeResize="0"/>
          <p:nvPr/>
        </p:nvPicPr>
        <p:blipFill rotWithShape="1">
          <a:blip r:embed="rId8">
            <a:alphaModFix amt="35000"/>
          </a:blip>
          <a:srcRect/>
          <a:stretch/>
        </p:blipFill>
        <p:spPr>
          <a:xfrm flipH="1">
            <a:off x="869089" y="250509"/>
            <a:ext cx="1281354" cy="1281354"/>
          </a:xfrm>
          <a:prstGeom prst="rect">
            <a:avLst/>
          </a:prstGeom>
          <a:noFill/>
          <a:ln>
            <a:noFill/>
          </a:ln>
        </p:spPr>
      </p:pic>
      <p:sp>
        <p:nvSpPr>
          <p:cNvPr id="344" name="Google Shape;344;p22"/>
          <p:cNvSpPr txBox="1"/>
          <p:nvPr/>
        </p:nvSpPr>
        <p:spPr>
          <a:xfrm>
            <a:off x="1169430" y="6397576"/>
            <a:ext cx="1045164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National Health Service. Management of actinic keratosis in primary care [Internet]. Chelmsford (Reino Unido): NHS; 2015 [citado 12 jul 2019].</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50" name="Google Shape;350;p23"/>
          <p:cNvPicPr preferRelativeResize="0"/>
          <p:nvPr/>
        </p:nvPicPr>
        <p:blipFill rotWithShape="1">
          <a:blip r:embed="rId4">
            <a:alphaModFix amt="35000"/>
          </a:blip>
          <a:srcRect/>
          <a:stretch/>
        </p:blipFill>
        <p:spPr>
          <a:xfrm flipH="1">
            <a:off x="836720" y="195889"/>
            <a:ext cx="1281354" cy="1281354"/>
          </a:xfrm>
          <a:prstGeom prst="rect">
            <a:avLst/>
          </a:prstGeom>
          <a:noFill/>
          <a:ln>
            <a:noFill/>
          </a:ln>
        </p:spPr>
      </p:pic>
      <p:sp>
        <p:nvSpPr>
          <p:cNvPr id="351" name="Google Shape;351;p23"/>
          <p:cNvSpPr txBox="1">
            <a:spLocks noGrp="1"/>
          </p:cNvSpPr>
          <p:nvPr>
            <p:ph type="title"/>
          </p:nvPr>
        </p:nvSpPr>
        <p:spPr>
          <a:xfrm>
            <a:off x="1477397" y="893123"/>
            <a:ext cx="6158298" cy="4320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Diagnóstico diferencial</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graphicFrame>
        <p:nvGraphicFramePr>
          <p:cNvPr id="352" name="Google Shape;352;p23"/>
          <p:cNvGraphicFramePr/>
          <p:nvPr/>
        </p:nvGraphicFramePr>
        <p:xfrm>
          <a:off x="1134093" y="1230394"/>
          <a:ext cx="10768500" cy="3466390"/>
        </p:xfrm>
        <a:graphic>
          <a:graphicData uri="http://schemas.openxmlformats.org/drawingml/2006/table">
            <a:tbl>
              <a:tblPr>
                <a:noFill/>
                <a:tableStyleId>{AF36A666-B37A-4BE9-B631-64DC373C0E63}</a:tableStyleId>
              </a:tblPr>
              <a:tblGrid>
                <a:gridCol w="1619725">
                  <a:extLst>
                    <a:ext uri="{9D8B030D-6E8A-4147-A177-3AD203B41FA5}">
                      <a16:colId xmlns:a16="http://schemas.microsoft.com/office/drawing/2014/main" val="20000"/>
                    </a:ext>
                  </a:extLst>
                </a:gridCol>
                <a:gridCol w="1767950">
                  <a:extLst>
                    <a:ext uri="{9D8B030D-6E8A-4147-A177-3AD203B41FA5}">
                      <a16:colId xmlns:a16="http://schemas.microsoft.com/office/drawing/2014/main" val="20001"/>
                    </a:ext>
                  </a:extLst>
                </a:gridCol>
                <a:gridCol w="2582425">
                  <a:extLst>
                    <a:ext uri="{9D8B030D-6E8A-4147-A177-3AD203B41FA5}">
                      <a16:colId xmlns:a16="http://schemas.microsoft.com/office/drawing/2014/main" val="20002"/>
                    </a:ext>
                  </a:extLst>
                </a:gridCol>
                <a:gridCol w="1217275">
                  <a:extLst>
                    <a:ext uri="{9D8B030D-6E8A-4147-A177-3AD203B41FA5}">
                      <a16:colId xmlns:a16="http://schemas.microsoft.com/office/drawing/2014/main" val="20003"/>
                    </a:ext>
                  </a:extLst>
                </a:gridCol>
                <a:gridCol w="2020425">
                  <a:extLst>
                    <a:ext uri="{9D8B030D-6E8A-4147-A177-3AD203B41FA5}">
                      <a16:colId xmlns:a16="http://schemas.microsoft.com/office/drawing/2014/main" val="20004"/>
                    </a:ext>
                  </a:extLst>
                </a:gridCol>
                <a:gridCol w="1560700">
                  <a:extLst>
                    <a:ext uri="{9D8B030D-6E8A-4147-A177-3AD203B41FA5}">
                      <a16:colId xmlns:a16="http://schemas.microsoft.com/office/drawing/2014/main" val="20005"/>
                    </a:ext>
                  </a:extLst>
                </a:gridCol>
              </a:tblGrid>
              <a:tr h="240875">
                <a:tc>
                  <a:txBody>
                    <a:bodyPr/>
                    <a:lstStyle/>
                    <a:p>
                      <a:pPr marL="0" marR="0" lvl="0" indent="0" algn="ctr" rtl="0">
                        <a:spcBef>
                          <a:spcPts val="0"/>
                        </a:spcBef>
                        <a:spcAft>
                          <a:spcPts val="0"/>
                        </a:spcAft>
                        <a:buNone/>
                      </a:pPr>
                      <a:r>
                        <a:rPr lang="es-ES" sz="1400" b="0" i="0">
                          <a:solidFill>
                            <a:schemeClr val="lt1"/>
                          </a:solidFill>
                          <a:latin typeface="Calibri"/>
                          <a:ea typeface="Calibri"/>
                          <a:cs typeface="Calibri"/>
                          <a:sym typeface="Calibri"/>
                        </a:rPr>
                        <a:t>Patología</a:t>
                      </a:r>
                      <a:endParaRPr/>
                    </a:p>
                  </a:txBody>
                  <a:tcPr marL="39925" marR="39925" marT="19950" marB="19950" anchor="ctr">
                    <a:solidFill>
                      <a:srgbClr val="28535C"/>
                    </a:solidFill>
                  </a:tcPr>
                </a:tc>
                <a:tc>
                  <a:txBody>
                    <a:bodyPr/>
                    <a:lstStyle/>
                    <a:p>
                      <a:pPr marL="0" marR="0" lvl="0" indent="0" algn="ctr" rtl="0">
                        <a:spcBef>
                          <a:spcPts val="0"/>
                        </a:spcBef>
                        <a:spcAft>
                          <a:spcPts val="0"/>
                        </a:spcAft>
                        <a:buNone/>
                      </a:pPr>
                      <a:r>
                        <a:rPr lang="es-ES" sz="1400" b="0" i="0">
                          <a:solidFill>
                            <a:schemeClr val="lt1"/>
                          </a:solidFill>
                          <a:latin typeface="Calibri"/>
                          <a:ea typeface="Calibri"/>
                          <a:cs typeface="Calibri"/>
                          <a:sym typeface="Calibri"/>
                        </a:rPr>
                        <a:t>Epidemiología</a:t>
                      </a:r>
                      <a:endParaRPr/>
                    </a:p>
                  </a:txBody>
                  <a:tcPr marL="39925" marR="39925" marT="19950" marB="19950" anchor="ctr">
                    <a:solidFill>
                      <a:srgbClr val="28535C"/>
                    </a:solidFill>
                  </a:tcPr>
                </a:tc>
                <a:tc>
                  <a:txBody>
                    <a:bodyPr/>
                    <a:lstStyle/>
                    <a:p>
                      <a:pPr marL="0" marR="0" lvl="0" indent="0" algn="ctr" rtl="0">
                        <a:spcBef>
                          <a:spcPts val="0"/>
                        </a:spcBef>
                        <a:spcAft>
                          <a:spcPts val="0"/>
                        </a:spcAft>
                        <a:buNone/>
                      </a:pPr>
                      <a:r>
                        <a:rPr lang="es-ES" sz="1400" b="0" i="0">
                          <a:solidFill>
                            <a:schemeClr val="lt1"/>
                          </a:solidFill>
                          <a:latin typeface="Calibri"/>
                          <a:ea typeface="Calibri"/>
                          <a:cs typeface="Calibri"/>
                          <a:sym typeface="Calibri"/>
                        </a:rPr>
                        <a:t>Clínica</a:t>
                      </a:r>
                      <a:endParaRPr/>
                    </a:p>
                  </a:txBody>
                  <a:tcPr marL="39925" marR="39925" marT="19950" marB="19950" anchor="ctr">
                    <a:solidFill>
                      <a:srgbClr val="28535C"/>
                    </a:solidFill>
                  </a:tcPr>
                </a:tc>
                <a:tc>
                  <a:txBody>
                    <a:bodyPr/>
                    <a:lstStyle/>
                    <a:p>
                      <a:pPr marL="0" marR="0" lvl="0" indent="0" algn="ctr" rtl="0">
                        <a:spcBef>
                          <a:spcPts val="0"/>
                        </a:spcBef>
                        <a:spcAft>
                          <a:spcPts val="0"/>
                        </a:spcAft>
                        <a:buNone/>
                      </a:pPr>
                      <a:r>
                        <a:rPr lang="es-ES" sz="1400" b="0" i="0">
                          <a:solidFill>
                            <a:schemeClr val="lt1"/>
                          </a:solidFill>
                          <a:latin typeface="Calibri"/>
                          <a:ea typeface="Calibri"/>
                          <a:cs typeface="Calibri"/>
                          <a:sym typeface="Calibri"/>
                        </a:rPr>
                        <a:t>Sintomatología</a:t>
                      </a:r>
                      <a:endParaRPr/>
                    </a:p>
                  </a:txBody>
                  <a:tcPr marL="39925" marR="39925" marT="19950" marB="19950" anchor="ctr">
                    <a:solidFill>
                      <a:srgbClr val="28535C"/>
                    </a:solidFill>
                  </a:tcPr>
                </a:tc>
                <a:tc>
                  <a:txBody>
                    <a:bodyPr/>
                    <a:lstStyle/>
                    <a:p>
                      <a:pPr marL="0" marR="0" lvl="0" indent="0" algn="ctr" rtl="0">
                        <a:spcBef>
                          <a:spcPts val="0"/>
                        </a:spcBef>
                        <a:spcAft>
                          <a:spcPts val="0"/>
                        </a:spcAft>
                        <a:buNone/>
                      </a:pPr>
                      <a:r>
                        <a:rPr lang="es-ES" sz="1400" b="0" i="0">
                          <a:solidFill>
                            <a:schemeClr val="lt1"/>
                          </a:solidFill>
                          <a:latin typeface="Calibri"/>
                          <a:ea typeface="Calibri"/>
                          <a:cs typeface="Calibri"/>
                          <a:sym typeface="Calibri"/>
                        </a:rPr>
                        <a:t>Dermatoscopia</a:t>
                      </a:r>
                      <a:endParaRPr/>
                    </a:p>
                  </a:txBody>
                  <a:tcPr marL="39925" marR="39925" marT="19950" marB="19950" anchor="ctr">
                    <a:solidFill>
                      <a:srgbClr val="28535C"/>
                    </a:solidFill>
                  </a:tcPr>
                </a:tc>
                <a:tc>
                  <a:txBody>
                    <a:bodyPr/>
                    <a:lstStyle/>
                    <a:p>
                      <a:pPr marL="0" marR="0" lvl="0" indent="0" algn="ctr" rtl="0">
                        <a:spcBef>
                          <a:spcPts val="0"/>
                        </a:spcBef>
                        <a:spcAft>
                          <a:spcPts val="0"/>
                        </a:spcAft>
                        <a:buNone/>
                      </a:pPr>
                      <a:r>
                        <a:rPr lang="es-ES" sz="1400" b="0" i="0">
                          <a:solidFill>
                            <a:schemeClr val="lt1"/>
                          </a:solidFill>
                          <a:latin typeface="Calibri"/>
                          <a:ea typeface="Calibri"/>
                          <a:cs typeface="Calibri"/>
                          <a:sym typeface="Calibri"/>
                        </a:rPr>
                        <a:t>Tratamiento</a:t>
                      </a:r>
                      <a:endParaRPr/>
                    </a:p>
                  </a:txBody>
                  <a:tcPr marL="39925" marR="39925" marT="19950" marB="19950" anchor="ctr">
                    <a:solidFill>
                      <a:srgbClr val="28535C"/>
                    </a:solidFill>
                  </a:tcPr>
                </a:tc>
                <a:extLst>
                  <a:ext uri="{0D108BD9-81ED-4DB2-BD59-A6C34878D82A}">
                    <a16:rowId xmlns:a16="http://schemas.microsoft.com/office/drawing/2014/main" val="10000"/>
                  </a:ext>
                </a:extLst>
              </a:tr>
              <a:tr h="693275">
                <a:tc>
                  <a:txBody>
                    <a:bodyPr/>
                    <a:lstStyle/>
                    <a:p>
                      <a:pPr marL="0" marR="0" lvl="0" indent="0" algn="ctr" rtl="0">
                        <a:spcBef>
                          <a:spcPts val="0"/>
                        </a:spcBef>
                        <a:spcAft>
                          <a:spcPts val="0"/>
                        </a:spcAft>
                        <a:buNone/>
                      </a:pPr>
                      <a:r>
                        <a:rPr lang="es-ES" sz="1400" b="0" i="0">
                          <a:latin typeface="Calibri"/>
                          <a:ea typeface="Calibri"/>
                          <a:cs typeface="Calibri"/>
                          <a:sym typeface="Calibri"/>
                        </a:rPr>
                        <a:t>Léntigo solar</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Prevalencia 90%</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Mácula marrón de bordes regulares</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Asintomática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Área marrón sin estructura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Protección solar</a:t>
                      </a:r>
                      <a:endParaRPr/>
                    </a:p>
                  </a:txBody>
                  <a:tcPr marL="39925" marR="39925" marT="19950" marB="19950" anchor="ctr"/>
                </a:tc>
                <a:extLst>
                  <a:ext uri="{0D108BD9-81ED-4DB2-BD59-A6C34878D82A}">
                    <a16:rowId xmlns:a16="http://schemas.microsoft.com/office/drawing/2014/main" val="10001"/>
                  </a:ext>
                </a:extLst>
              </a:tr>
              <a:tr h="693275">
                <a:tc>
                  <a:txBody>
                    <a:bodyPr/>
                    <a:lstStyle/>
                    <a:p>
                      <a:pPr marL="0" marR="0" lvl="0" indent="0" algn="ctr" rtl="0">
                        <a:spcBef>
                          <a:spcPts val="0"/>
                        </a:spcBef>
                        <a:spcAft>
                          <a:spcPts val="0"/>
                        </a:spcAft>
                        <a:buNone/>
                      </a:pPr>
                      <a:r>
                        <a:rPr lang="es-ES" sz="1400" b="0" i="0">
                          <a:latin typeface="Calibri"/>
                          <a:ea typeface="Calibri"/>
                          <a:cs typeface="Calibri"/>
                          <a:sym typeface="Calibri"/>
                        </a:rPr>
                        <a:t>Léntigo maligno</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Incidencia </a:t>
                      </a:r>
                      <a:endParaRPr/>
                    </a:p>
                    <a:p>
                      <a:pPr marL="0" marR="0" lvl="0" indent="0" algn="l" rtl="0">
                        <a:spcBef>
                          <a:spcPts val="0"/>
                        </a:spcBef>
                        <a:spcAft>
                          <a:spcPts val="0"/>
                        </a:spcAft>
                        <a:buNone/>
                      </a:pPr>
                      <a:r>
                        <a:rPr lang="es-ES" sz="1400" b="0" i="0">
                          <a:latin typeface="Calibri"/>
                          <a:ea typeface="Calibri"/>
                          <a:cs typeface="Calibri"/>
                          <a:sym typeface="Calibri"/>
                        </a:rPr>
                        <a:t>1-37/100,000 hab/año</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Mácula policroma, bordes irregulares, posible ulceración</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Asintomática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Pigmentación asimétrica, policromía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Extirpación quirúrgica</a:t>
                      </a:r>
                      <a:endParaRPr/>
                    </a:p>
                  </a:txBody>
                  <a:tcPr marL="39925" marR="39925" marT="19950" marB="19950" anchor="ctr"/>
                </a:tc>
                <a:extLst>
                  <a:ext uri="{0D108BD9-81ED-4DB2-BD59-A6C34878D82A}">
                    <a16:rowId xmlns:a16="http://schemas.microsoft.com/office/drawing/2014/main" val="10002"/>
                  </a:ext>
                </a:extLst>
              </a:tr>
              <a:tr h="443775">
                <a:tc>
                  <a:txBody>
                    <a:bodyPr/>
                    <a:lstStyle/>
                    <a:p>
                      <a:pPr marL="0" marR="0" lvl="0" indent="0" algn="ctr" rtl="0">
                        <a:spcBef>
                          <a:spcPts val="0"/>
                        </a:spcBef>
                        <a:spcAft>
                          <a:spcPts val="0"/>
                        </a:spcAft>
                        <a:buNone/>
                      </a:pPr>
                      <a:r>
                        <a:rPr lang="es-ES" sz="1400" b="0" i="0">
                          <a:latin typeface="Calibri"/>
                          <a:ea typeface="Calibri"/>
                          <a:cs typeface="Calibri"/>
                          <a:sym typeface="Calibri"/>
                        </a:rPr>
                        <a:t>Carcinoma espinocelular</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Incidencia 38/100,000 hab/año</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Pápula/placa hiperqueratósica, eritematosa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Prurito o dolor ocasional</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Ulceración, tapones queratósicos</a:t>
                      </a:r>
                      <a:endParaRPr sz="1400" b="0" i="0">
                        <a:latin typeface="Calibri"/>
                        <a:ea typeface="Calibri"/>
                        <a:cs typeface="Calibri"/>
                        <a:sym typeface="Calibri"/>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Extirpación quirúrgica</a:t>
                      </a:r>
                      <a:endParaRPr/>
                    </a:p>
                  </a:txBody>
                  <a:tcPr marL="39925" marR="39925" marT="19950" marB="19950" anchor="ctr"/>
                </a:tc>
                <a:extLst>
                  <a:ext uri="{0D108BD9-81ED-4DB2-BD59-A6C34878D82A}">
                    <a16:rowId xmlns:a16="http://schemas.microsoft.com/office/drawing/2014/main" val="10003"/>
                  </a:ext>
                </a:extLst>
              </a:tr>
              <a:tr h="646700">
                <a:tc>
                  <a:txBody>
                    <a:bodyPr/>
                    <a:lstStyle/>
                    <a:p>
                      <a:pPr marL="0" marR="0" lvl="0" indent="0" algn="ctr" rtl="0">
                        <a:spcBef>
                          <a:spcPts val="0"/>
                        </a:spcBef>
                        <a:spcAft>
                          <a:spcPts val="0"/>
                        </a:spcAft>
                        <a:buNone/>
                      </a:pPr>
                      <a:r>
                        <a:rPr lang="es-ES" sz="1400" b="0" i="0">
                          <a:latin typeface="Calibri"/>
                          <a:ea typeface="Calibri"/>
                          <a:cs typeface="Calibri"/>
                          <a:sym typeface="Calibri"/>
                        </a:rPr>
                        <a:t>Hiperplasia sebácea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Prevalencia 1%, frecuente en adultos mayores</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Pápula amarilla con depresión central</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Asintomática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Lóbulos amarillo-blanco, vasos en corona</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No precisa</a:t>
                      </a:r>
                      <a:endParaRPr/>
                    </a:p>
                  </a:txBody>
                  <a:tcPr marL="39925" marR="39925" marT="19950" marB="19950" anchor="ctr"/>
                </a:tc>
                <a:extLst>
                  <a:ext uri="{0D108BD9-81ED-4DB2-BD59-A6C34878D82A}">
                    <a16:rowId xmlns:a16="http://schemas.microsoft.com/office/drawing/2014/main" val="10004"/>
                  </a:ext>
                </a:extLst>
              </a:tr>
              <a:tr h="646700">
                <a:tc>
                  <a:txBody>
                    <a:bodyPr/>
                    <a:lstStyle/>
                    <a:p>
                      <a:pPr marL="0" marR="0" lvl="0" indent="0" algn="ctr" rtl="0">
                        <a:spcBef>
                          <a:spcPts val="0"/>
                        </a:spcBef>
                        <a:spcAft>
                          <a:spcPts val="0"/>
                        </a:spcAft>
                        <a:buNone/>
                      </a:pPr>
                      <a:r>
                        <a:rPr lang="es-ES" sz="1400" b="0" i="0">
                          <a:latin typeface="Calibri"/>
                          <a:ea typeface="Calibri"/>
                          <a:cs typeface="Calibri"/>
                          <a:sym typeface="Calibri"/>
                        </a:rPr>
                        <a:t>Verruga viral</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Prevalencia alta en niños</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Pápula hiperqueratósica de color piel</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Prurito ocasional</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Puntos negros (vasos trombosados)</a:t>
                      </a:r>
                      <a:endParaRPr/>
                    </a:p>
                  </a:txBody>
                  <a:tcPr marL="39925" marR="39925" marT="19950" marB="19950" anchor="ctr"/>
                </a:tc>
                <a:tc>
                  <a:txBody>
                    <a:bodyPr/>
                    <a:lstStyle/>
                    <a:p>
                      <a:pPr marL="0" marR="0" lvl="0" indent="0" algn="l" rtl="0">
                        <a:spcBef>
                          <a:spcPts val="0"/>
                        </a:spcBef>
                        <a:spcAft>
                          <a:spcPts val="0"/>
                        </a:spcAft>
                        <a:buNone/>
                      </a:pPr>
                      <a:r>
                        <a:rPr lang="es-ES" sz="1400" b="0" i="0">
                          <a:latin typeface="Calibri"/>
                          <a:ea typeface="Calibri"/>
                          <a:cs typeface="Calibri"/>
                          <a:sym typeface="Calibri"/>
                        </a:rPr>
                        <a:t>Crioterapia, queratolíticos tópicos, 5-Fu</a:t>
                      </a:r>
                      <a:endParaRPr/>
                    </a:p>
                  </a:txBody>
                  <a:tcPr marL="39925" marR="39925" marT="19950" marB="19950" anchor="ctr"/>
                </a:tc>
                <a:extLst>
                  <a:ext uri="{0D108BD9-81ED-4DB2-BD59-A6C34878D82A}">
                    <a16:rowId xmlns:a16="http://schemas.microsoft.com/office/drawing/2014/main" val="10005"/>
                  </a:ext>
                </a:extLst>
              </a:tr>
            </a:tbl>
          </a:graphicData>
        </a:graphic>
      </p:graphicFrame>
      <p:pic>
        <p:nvPicPr>
          <p:cNvPr id="353" name="Google Shape;353;p23"/>
          <p:cNvPicPr preferRelativeResize="0"/>
          <p:nvPr/>
        </p:nvPicPr>
        <p:blipFill rotWithShape="1">
          <a:blip r:embed="rId5">
            <a:alphaModFix/>
          </a:blip>
          <a:srcRect/>
          <a:stretch/>
        </p:blipFill>
        <p:spPr>
          <a:xfrm>
            <a:off x="3098326" y="4747054"/>
            <a:ext cx="1468408" cy="1101306"/>
          </a:xfrm>
          <a:prstGeom prst="rect">
            <a:avLst/>
          </a:prstGeom>
          <a:noFill/>
          <a:ln>
            <a:noFill/>
          </a:ln>
          <a:effectLst>
            <a:outerShdw blurRad="292100" dist="139700" dir="2700000" algn="tl" rotWithShape="0">
              <a:srgbClr val="333333">
                <a:alpha val="64705"/>
              </a:srgbClr>
            </a:outerShdw>
          </a:effectLst>
        </p:spPr>
      </p:pic>
      <p:pic>
        <p:nvPicPr>
          <p:cNvPr id="354" name="Google Shape;354;p23"/>
          <p:cNvPicPr preferRelativeResize="0"/>
          <p:nvPr/>
        </p:nvPicPr>
        <p:blipFill rotWithShape="1">
          <a:blip r:embed="rId6">
            <a:alphaModFix/>
          </a:blip>
          <a:srcRect/>
          <a:stretch/>
        </p:blipFill>
        <p:spPr>
          <a:xfrm>
            <a:off x="1134093" y="4747054"/>
            <a:ext cx="1468408" cy="1101306"/>
          </a:xfrm>
          <a:prstGeom prst="rect">
            <a:avLst/>
          </a:prstGeom>
          <a:noFill/>
          <a:ln>
            <a:noFill/>
          </a:ln>
          <a:effectLst>
            <a:outerShdw blurRad="292100" dist="139700" dir="2700000" algn="tl" rotWithShape="0">
              <a:srgbClr val="333333">
                <a:alpha val="64705"/>
              </a:srgbClr>
            </a:outerShdw>
          </a:effectLst>
        </p:spPr>
      </p:pic>
      <p:pic>
        <p:nvPicPr>
          <p:cNvPr id="355" name="Google Shape;355;p23"/>
          <p:cNvPicPr preferRelativeResize="0"/>
          <p:nvPr/>
        </p:nvPicPr>
        <p:blipFill rotWithShape="1">
          <a:blip r:embed="rId7">
            <a:alphaModFix/>
          </a:blip>
          <a:srcRect/>
          <a:stretch/>
        </p:blipFill>
        <p:spPr>
          <a:xfrm>
            <a:off x="5136428" y="4747054"/>
            <a:ext cx="1957877" cy="1101306"/>
          </a:xfrm>
          <a:prstGeom prst="rect">
            <a:avLst/>
          </a:prstGeom>
          <a:noFill/>
          <a:ln>
            <a:noFill/>
          </a:ln>
          <a:effectLst>
            <a:outerShdw blurRad="292100" dist="139700" dir="2700000" algn="tl" rotWithShape="0">
              <a:srgbClr val="333333">
                <a:alpha val="64705"/>
              </a:srgbClr>
            </a:outerShdw>
          </a:effectLst>
        </p:spPr>
      </p:pic>
      <p:pic>
        <p:nvPicPr>
          <p:cNvPr id="356" name="Google Shape;356;p23"/>
          <p:cNvPicPr preferRelativeResize="0"/>
          <p:nvPr/>
        </p:nvPicPr>
        <p:blipFill rotWithShape="1">
          <a:blip r:embed="rId8">
            <a:alphaModFix/>
          </a:blip>
          <a:srcRect/>
          <a:stretch/>
        </p:blipFill>
        <p:spPr>
          <a:xfrm>
            <a:off x="7879100" y="4777361"/>
            <a:ext cx="1468407" cy="1101306"/>
          </a:xfrm>
          <a:prstGeom prst="rect">
            <a:avLst/>
          </a:prstGeom>
          <a:noFill/>
          <a:ln>
            <a:noFill/>
          </a:ln>
          <a:effectLst>
            <a:outerShdw blurRad="292100" dist="139700" dir="2700000" algn="tl" rotWithShape="0">
              <a:srgbClr val="333333">
                <a:alpha val="64705"/>
              </a:srgbClr>
            </a:outerShdw>
          </a:effectLst>
        </p:spPr>
      </p:pic>
      <p:pic>
        <p:nvPicPr>
          <p:cNvPr id="357" name="Google Shape;357;p23"/>
          <p:cNvPicPr preferRelativeResize="0"/>
          <p:nvPr/>
        </p:nvPicPr>
        <p:blipFill rotWithShape="1">
          <a:blip r:embed="rId9">
            <a:alphaModFix/>
          </a:blip>
          <a:srcRect/>
          <a:stretch/>
        </p:blipFill>
        <p:spPr>
          <a:xfrm>
            <a:off x="9944698" y="4777361"/>
            <a:ext cx="1957878" cy="1101307"/>
          </a:xfrm>
          <a:prstGeom prst="rect">
            <a:avLst/>
          </a:prstGeom>
          <a:noFill/>
          <a:ln>
            <a:noFill/>
          </a:ln>
          <a:effectLst>
            <a:outerShdw blurRad="292100" dist="139700" dir="2700000" algn="tl" rotWithShape="0">
              <a:srgbClr val="333333">
                <a:alpha val="64705"/>
              </a:srgbClr>
            </a:outerShdw>
          </a:effectLst>
        </p:spPr>
      </p:pic>
      <p:sp>
        <p:nvSpPr>
          <p:cNvPr id="358" name="Google Shape;358;p23"/>
          <p:cNvSpPr/>
          <p:nvPr/>
        </p:nvSpPr>
        <p:spPr>
          <a:xfrm>
            <a:off x="1183971" y="5941315"/>
            <a:ext cx="14050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800"/>
              <a:buFont typeface="Calibri"/>
              <a:buNone/>
            </a:pPr>
            <a:r>
              <a:rPr lang="es-ES" sz="1800" b="1" i="0" u="none" strike="noStrike" cap="none">
                <a:solidFill>
                  <a:srgbClr val="28535C"/>
                </a:solidFill>
                <a:latin typeface="Calibri"/>
                <a:ea typeface="Calibri"/>
                <a:cs typeface="Calibri"/>
                <a:sym typeface="Calibri"/>
              </a:rPr>
              <a:t>Léntigo solar</a:t>
            </a:r>
            <a:endParaRPr/>
          </a:p>
        </p:txBody>
      </p:sp>
      <p:sp>
        <p:nvSpPr>
          <p:cNvPr id="359" name="Google Shape;359;p23"/>
          <p:cNvSpPr/>
          <p:nvPr/>
        </p:nvSpPr>
        <p:spPr>
          <a:xfrm>
            <a:off x="2991020" y="5938302"/>
            <a:ext cx="170796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800"/>
              <a:buFont typeface="Calibri"/>
              <a:buNone/>
            </a:pPr>
            <a:r>
              <a:rPr lang="es-ES" sz="1800" b="1" i="0" u="none" strike="noStrike" cap="none">
                <a:solidFill>
                  <a:srgbClr val="28535C"/>
                </a:solidFill>
                <a:latin typeface="Calibri"/>
                <a:ea typeface="Calibri"/>
                <a:cs typeface="Calibri"/>
                <a:sym typeface="Calibri"/>
              </a:rPr>
              <a:t>Léntigo maligno</a:t>
            </a:r>
            <a:endParaRPr/>
          </a:p>
        </p:txBody>
      </p:sp>
      <p:sp>
        <p:nvSpPr>
          <p:cNvPr id="360" name="Google Shape;360;p23"/>
          <p:cNvSpPr/>
          <p:nvPr/>
        </p:nvSpPr>
        <p:spPr>
          <a:xfrm>
            <a:off x="4845625" y="5938302"/>
            <a:ext cx="252819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800"/>
              <a:buFont typeface="Calibri"/>
              <a:buNone/>
            </a:pPr>
            <a:r>
              <a:rPr lang="es-ES" sz="1800" b="1" i="0" u="none" strike="noStrike" cap="none">
                <a:solidFill>
                  <a:srgbClr val="28535C"/>
                </a:solidFill>
                <a:latin typeface="Calibri"/>
                <a:ea typeface="Calibri"/>
                <a:cs typeface="Calibri"/>
                <a:sym typeface="Calibri"/>
              </a:rPr>
              <a:t>Carcinoma espinocelular</a:t>
            </a:r>
            <a:endParaRPr/>
          </a:p>
        </p:txBody>
      </p:sp>
      <p:sp>
        <p:nvSpPr>
          <p:cNvPr id="361" name="Google Shape;361;p23"/>
          <p:cNvSpPr/>
          <p:nvPr/>
        </p:nvSpPr>
        <p:spPr>
          <a:xfrm>
            <a:off x="7571193" y="5938302"/>
            <a:ext cx="208422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800"/>
              <a:buFont typeface="Calibri"/>
              <a:buNone/>
            </a:pPr>
            <a:r>
              <a:rPr lang="es-ES" sz="1800" b="1" i="0" u="none" strike="noStrike" cap="none">
                <a:solidFill>
                  <a:srgbClr val="28535C"/>
                </a:solidFill>
                <a:latin typeface="Calibri"/>
                <a:ea typeface="Calibri"/>
                <a:cs typeface="Calibri"/>
                <a:sym typeface="Calibri"/>
              </a:rPr>
              <a:t>Hiperplasia sebácea</a:t>
            </a:r>
            <a:endParaRPr/>
          </a:p>
        </p:txBody>
      </p:sp>
      <p:sp>
        <p:nvSpPr>
          <p:cNvPr id="362" name="Google Shape;362;p23"/>
          <p:cNvSpPr/>
          <p:nvPr/>
        </p:nvSpPr>
        <p:spPr>
          <a:xfrm>
            <a:off x="10226202" y="5939509"/>
            <a:ext cx="139486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535C"/>
              </a:buClr>
              <a:buSzPts val="1800"/>
              <a:buFont typeface="Calibri"/>
              <a:buNone/>
            </a:pPr>
            <a:r>
              <a:rPr lang="es-ES" sz="1800" b="1" i="0" u="none" strike="noStrike" cap="none">
                <a:solidFill>
                  <a:srgbClr val="28535C"/>
                </a:solidFill>
                <a:latin typeface="Calibri"/>
                <a:ea typeface="Calibri"/>
                <a:cs typeface="Calibri"/>
                <a:sym typeface="Calibri"/>
              </a:rPr>
              <a:t>Verruga viral</a:t>
            </a:r>
            <a:endParaRPr/>
          </a:p>
        </p:txBody>
      </p:sp>
      <p:sp>
        <p:nvSpPr>
          <p:cNvPr id="363" name="Google Shape;363;p23"/>
          <p:cNvSpPr txBox="1"/>
          <p:nvPr/>
        </p:nvSpPr>
        <p:spPr>
          <a:xfrm>
            <a:off x="1169430" y="6397576"/>
            <a:ext cx="1045164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National Health Service. Management of actinic keratosis in primary care [Internet]. Chelmsford (Reino Unido): NHS; 2015 [citado 12 jul 2019].</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70" name="Google Shape;370;p24"/>
          <p:cNvSpPr txBox="1">
            <a:spLocks noGrp="1"/>
          </p:cNvSpPr>
          <p:nvPr>
            <p:ph type="title"/>
          </p:nvPr>
        </p:nvSpPr>
        <p:spPr>
          <a:xfrm>
            <a:off x="961806" y="39459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3600"/>
              <a:buFont typeface="Montserrat"/>
              <a:buNone/>
            </a:pPr>
            <a:r>
              <a:rPr lang="es-ES" sz="3600">
                <a:solidFill>
                  <a:srgbClr val="1F3864"/>
                </a:solidFill>
                <a:latin typeface="Montserrat"/>
                <a:ea typeface="Montserrat"/>
                <a:cs typeface="Montserrat"/>
                <a:sym typeface="Montserrat"/>
              </a:rPr>
              <a:t>Tratamiento queratosis actínicas incipientes</a:t>
            </a:r>
            <a:endParaRPr/>
          </a:p>
        </p:txBody>
      </p:sp>
      <p:sp>
        <p:nvSpPr>
          <p:cNvPr id="371" name="Google Shape;371;p24"/>
          <p:cNvSpPr txBox="1"/>
          <p:nvPr/>
        </p:nvSpPr>
        <p:spPr>
          <a:xfrm>
            <a:off x="1103213" y="1461462"/>
            <a:ext cx="1068350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Montserrat"/>
              <a:buNone/>
            </a:pPr>
            <a:r>
              <a:rPr lang="es-ES" sz="1600" b="0" i="0" u="none" strike="noStrike" cap="none">
                <a:solidFill>
                  <a:srgbClr val="000000"/>
                </a:solidFill>
                <a:latin typeface="Montserrat"/>
                <a:ea typeface="Montserrat"/>
                <a:cs typeface="Montserrat"/>
                <a:sym typeface="Montserrat"/>
              </a:rPr>
              <a:t>Las guías de la American Academy of Dermatology </a:t>
            </a:r>
            <a:r>
              <a:rPr lang="es-ES" sz="1600" b="0" i="0" u="none" strike="noStrike" cap="none">
                <a:solidFill>
                  <a:srgbClr val="000000"/>
                </a:solidFill>
                <a:latin typeface="Montserrat Light"/>
                <a:ea typeface="Montserrat Light"/>
                <a:cs typeface="Montserrat Light"/>
                <a:sym typeface="Montserrat Light"/>
              </a:rPr>
              <a:t>recomiendan fuertemente el uso de protección ultravioleta para el manejo de la queratosis actínica</a:t>
            </a:r>
            <a:r>
              <a:rPr lang="es-ES" sz="1600" b="0" i="0" u="none" strike="noStrike" cap="none" baseline="30000">
                <a:solidFill>
                  <a:srgbClr val="000000"/>
                </a:solidFill>
                <a:latin typeface="Montserrat Light"/>
                <a:ea typeface="Montserrat Light"/>
                <a:cs typeface="Montserrat Light"/>
                <a:sym typeface="Montserrat Light"/>
              </a:rPr>
              <a:t>1</a:t>
            </a:r>
            <a:r>
              <a:rPr lang="es-ES" sz="1600" b="0" i="0" u="none" strike="noStrike" cap="none">
                <a:solidFill>
                  <a:srgbClr val="000000"/>
                </a:solidFill>
                <a:latin typeface="Montserrat Light"/>
                <a:ea typeface="Montserrat Light"/>
                <a:cs typeface="Montserrat Light"/>
                <a:sym typeface="Montserrat Light"/>
              </a:rPr>
              <a:t>.</a:t>
            </a:r>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600"/>
              <a:buFont typeface="Montserrat"/>
              <a:buNone/>
            </a:pPr>
            <a:r>
              <a:rPr lang="es-ES" sz="1600" b="0" i="0" u="none" strike="noStrike" cap="none">
                <a:solidFill>
                  <a:srgbClr val="000000"/>
                </a:solidFill>
                <a:latin typeface="Montserrat"/>
                <a:ea typeface="Montserrat"/>
                <a:cs typeface="Montserrat"/>
                <a:sym typeface="Montserrat"/>
              </a:rPr>
              <a:t>El tratamiento para la queratosis actínica incipiente o de grado I de Olsen </a:t>
            </a:r>
            <a:r>
              <a:rPr lang="es-ES" sz="1600" b="0" i="0" u="none" strike="noStrike" cap="none">
                <a:solidFill>
                  <a:srgbClr val="000000"/>
                </a:solidFill>
                <a:latin typeface="Montserrat Light"/>
                <a:ea typeface="Montserrat Light"/>
                <a:cs typeface="Montserrat Light"/>
                <a:sym typeface="Montserrat Light"/>
              </a:rPr>
              <a:t>incluye varias opciones, tanto dirigidas a la lesión como al campo de cancerización</a:t>
            </a:r>
            <a:r>
              <a:rPr lang="es-ES" sz="1600" b="0" i="0" u="none" strike="noStrike" cap="none" baseline="30000">
                <a:solidFill>
                  <a:srgbClr val="000000"/>
                </a:solidFill>
                <a:latin typeface="Montserrat Light"/>
                <a:ea typeface="Montserrat Light"/>
                <a:cs typeface="Montserrat Light"/>
                <a:sym typeface="Montserrat Light"/>
              </a:rPr>
              <a:t>2</a:t>
            </a:r>
            <a:r>
              <a:rPr lang="es-ES" sz="1600" b="0" i="0" u="none" strike="noStrike" cap="none">
                <a:solidFill>
                  <a:srgbClr val="000000"/>
                </a:solidFill>
                <a:latin typeface="Montserrat Light"/>
                <a:ea typeface="Montserrat Light"/>
                <a:cs typeface="Montserrat Light"/>
                <a:sym typeface="Montserrat Light"/>
              </a:rPr>
              <a:t>.</a:t>
            </a:r>
            <a:endParaRPr/>
          </a:p>
        </p:txBody>
      </p:sp>
      <p:sp>
        <p:nvSpPr>
          <p:cNvPr id="372" name="Google Shape;372;p24"/>
          <p:cNvSpPr txBox="1"/>
          <p:nvPr/>
        </p:nvSpPr>
        <p:spPr>
          <a:xfrm>
            <a:off x="1503794" y="3435347"/>
            <a:ext cx="6698974" cy="2123017"/>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28535C"/>
              </a:buClr>
              <a:buSzPts val="1800"/>
              <a:buFont typeface="Montserrat"/>
              <a:buNone/>
            </a:pPr>
            <a:r>
              <a:rPr lang="es-ES" sz="1800" b="1" i="0" u="none" strike="noStrike" cap="none">
                <a:solidFill>
                  <a:srgbClr val="28535C"/>
                </a:solidFill>
                <a:latin typeface="Montserrat"/>
                <a:ea typeface="Montserrat"/>
                <a:cs typeface="Montserrat"/>
                <a:sym typeface="Montserrat"/>
              </a:rPr>
              <a:t>Crioterapia</a:t>
            </a:r>
            <a:endParaRPr sz="1800" b="0" i="0" u="none" strike="noStrike" cap="none">
              <a:solidFill>
                <a:srgbClr val="28535C"/>
              </a:solidFill>
              <a:latin typeface="Montserrat"/>
              <a:ea typeface="Montserrat"/>
              <a:cs typeface="Montserrat"/>
              <a:sym typeface="Montserrat"/>
            </a:endParaRPr>
          </a:p>
          <a:p>
            <a:pPr marL="457200" marR="0" lvl="1" indent="0" algn="l" rtl="0">
              <a:lnSpc>
                <a:spcPct val="150000"/>
              </a:lnSpc>
              <a:spcBef>
                <a:spcPts val="0"/>
              </a:spcBef>
              <a:spcAft>
                <a:spcPts val="0"/>
              </a:spcAft>
              <a:buClr>
                <a:srgbClr val="28535C"/>
              </a:buClr>
              <a:buSzPts val="1800"/>
              <a:buFont typeface="Montserrat"/>
              <a:buNone/>
            </a:pPr>
            <a:r>
              <a:rPr lang="es-ES" sz="1800" b="1" i="0" u="none" strike="noStrike" cap="none">
                <a:solidFill>
                  <a:srgbClr val="28535C"/>
                </a:solidFill>
                <a:latin typeface="Montserrat"/>
                <a:ea typeface="Montserrat"/>
                <a:cs typeface="Montserrat"/>
                <a:sym typeface="Montserrat"/>
              </a:rPr>
              <a:t>Tirbanibulina</a:t>
            </a:r>
            <a:r>
              <a:rPr lang="es-ES" sz="1800" b="0" i="0" u="none" strike="noStrike" cap="none" baseline="30000">
                <a:solidFill>
                  <a:srgbClr val="28535C"/>
                </a:solidFill>
                <a:latin typeface="Montserrat"/>
                <a:ea typeface="Montserrat"/>
                <a:cs typeface="Montserrat"/>
                <a:sym typeface="Montserrat"/>
              </a:rPr>
              <a:t>3,4</a:t>
            </a:r>
            <a:endParaRPr/>
          </a:p>
          <a:p>
            <a:pPr marL="457200" marR="0" lvl="1" indent="0" algn="l" rtl="0">
              <a:lnSpc>
                <a:spcPct val="150000"/>
              </a:lnSpc>
              <a:spcBef>
                <a:spcPts val="0"/>
              </a:spcBef>
              <a:spcAft>
                <a:spcPts val="0"/>
              </a:spcAft>
              <a:buClr>
                <a:srgbClr val="28535C"/>
              </a:buClr>
              <a:buSzPts val="1800"/>
              <a:buFont typeface="Montserrat"/>
              <a:buNone/>
            </a:pPr>
            <a:r>
              <a:rPr lang="es-ES" sz="1800" b="1" i="0" u="none" strike="noStrike" cap="none">
                <a:solidFill>
                  <a:srgbClr val="28535C"/>
                </a:solidFill>
                <a:latin typeface="Montserrat"/>
                <a:ea typeface="Montserrat"/>
                <a:cs typeface="Montserrat"/>
                <a:sym typeface="Montserrat"/>
              </a:rPr>
              <a:t>Imiquimod</a:t>
            </a:r>
            <a:endParaRPr sz="1800" b="1" i="0" u="none" strike="noStrike" cap="none">
              <a:solidFill>
                <a:srgbClr val="28535C"/>
              </a:solidFill>
              <a:latin typeface="Montserrat"/>
              <a:ea typeface="Montserrat"/>
              <a:cs typeface="Montserrat"/>
              <a:sym typeface="Montserrat"/>
            </a:endParaRPr>
          </a:p>
          <a:p>
            <a:pPr marL="457200" marR="0" lvl="1" indent="0" algn="l" rtl="0">
              <a:lnSpc>
                <a:spcPct val="150000"/>
              </a:lnSpc>
              <a:spcBef>
                <a:spcPts val="0"/>
              </a:spcBef>
              <a:spcAft>
                <a:spcPts val="0"/>
              </a:spcAft>
              <a:buClr>
                <a:srgbClr val="28535C"/>
              </a:buClr>
              <a:buSzPts val="1800"/>
              <a:buFont typeface="Montserrat"/>
              <a:buNone/>
            </a:pPr>
            <a:r>
              <a:rPr lang="es-ES" sz="1800" b="1" i="0" u="none" strike="noStrike" cap="none">
                <a:solidFill>
                  <a:srgbClr val="28535C"/>
                </a:solidFill>
                <a:latin typeface="Montserrat"/>
                <a:ea typeface="Montserrat"/>
                <a:cs typeface="Montserrat"/>
                <a:sym typeface="Montserrat"/>
              </a:rPr>
              <a:t>5-Fluorouracilo</a:t>
            </a:r>
            <a:endParaRPr sz="1800" b="0" i="0" u="none" strike="noStrike" cap="none">
              <a:solidFill>
                <a:srgbClr val="28535C"/>
              </a:solidFill>
              <a:latin typeface="Montserrat"/>
              <a:ea typeface="Montserrat"/>
              <a:cs typeface="Montserrat"/>
              <a:sym typeface="Montserrat"/>
            </a:endParaRPr>
          </a:p>
          <a:p>
            <a:pPr marL="457200" marR="0" lvl="1" indent="0" algn="l" rtl="0">
              <a:lnSpc>
                <a:spcPct val="150000"/>
              </a:lnSpc>
              <a:spcBef>
                <a:spcPts val="0"/>
              </a:spcBef>
              <a:spcAft>
                <a:spcPts val="0"/>
              </a:spcAft>
              <a:buClr>
                <a:srgbClr val="28535C"/>
              </a:buClr>
              <a:buSzPts val="1800"/>
              <a:buFont typeface="Montserrat"/>
              <a:buNone/>
            </a:pPr>
            <a:r>
              <a:rPr lang="es-ES" sz="1800" b="1" i="0" u="none" strike="noStrike" cap="none">
                <a:solidFill>
                  <a:srgbClr val="28535C"/>
                </a:solidFill>
                <a:latin typeface="Montserrat"/>
                <a:ea typeface="Montserrat"/>
                <a:cs typeface="Montserrat"/>
                <a:sym typeface="Montserrat"/>
              </a:rPr>
              <a:t>Terapia Fotodinámica (PDT)</a:t>
            </a:r>
            <a:endParaRPr sz="1800" b="0" i="0" u="none" strike="noStrike" cap="none">
              <a:solidFill>
                <a:srgbClr val="28535C"/>
              </a:solidFill>
              <a:latin typeface="Montserrat"/>
              <a:ea typeface="Montserrat"/>
              <a:cs typeface="Montserrat"/>
              <a:sym typeface="Montserrat"/>
            </a:endParaRPr>
          </a:p>
        </p:txBody>
      </p:sp>
      <p:sp>
        <p:nvSpPr>
          <p:cNvPr id="373" name="Google Shape;373;p24"/>
          <p:cNvSpPr/>
          <p:nvPr/>
        </p:nvSpPr>
        <p:spPr>
          <a:xfrm>
            <a:off x="6868690" y="3655822"/>
            <a:ext cx="4043820" cy="1644477"/>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9F96"/>
              </a:solidFill>
              <a:latin typeface="Calibri"/>
              <a:ea typeface="Calibri"/>
              <a:cs typeface="Calibri"/>
              <a:sym typeface="Calibri"/>
            </a:endParaRPr>
          </a:p>
        </p:txBody>
      </p:sp>
      <p:sp>
        <p:nvSpPr>
          <p:cNvPr id="374" name="Google Shape;374;p24"/>
          <p:cNvSpPr txBox="1"/>
          <p:nvPr/>
        </p:nvSpPr>
        <p:spPr>
          <a:xfrm>
            <a:off x="6944216" y="3890282"/>
            <a:ext cx="389276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s-ES" sz="1800" b="0" i="0" u="none" strike="noStrike" cap="none">
                <a:solidFill>
                  <a:srgbClr val="FFFFFF"/>
                </a:solidFill>
                <a:latin typeface="Montserrat"/>
                <a:ea typeface="Montserrat"/>
                <a:cs typeface="Montserrat"/>
                <a:sym typeface="Montserrat"/>
              </a:rPr>
              <a:t>Elección del tratamiento basada en la extensión de las lesiones y las preferencias del paciente.</a:t>
            </a:r>
            <a:endParaRPr/>
          </a:p>
        </p:txBody>
      </p:sp>
      <p:pic>
        <p:nvPicPr>
          <p:cNvPr id="375" name="Google Shape;375;p24"/>
          <p:cNvPicPr preferRelativeResize="0"/>
          <p:nvPr/>
        </p:nvPicPr>
        <p:blipFill rotWithShape="1">
          <a:blip r:embed="rId4">
            <a:alphaModFix amt="35000"/>
          </a:blip>
          <a:srcRect/>
          <a:stretch/>
        </p:blipFill>
        <p:spPr>
          <a:xfrm>
            <a:off x="10836983" y="3073190"/>
            <a:ext cx="1223240" cy="1281998"/>
          </a:xfrm>
          <a:prstGeom prst="rect">
            <a:avLst/>
          </a:prstGeom>
          <a:noFill/>
          <a:ln>
            <a:noFill/>
          </a:ln>
        </p:spPr>
      </p:pic>
      <p:sp>
        <p:nvSpPr>
          <p:cNvPr id="376" name="Google Shape;376;p24"/>
          <p:cNvSpPr txBox="1"/>
          <p:nvPr/>
        </p:nvSpPr>
        <p:spPr>
          <a:xfrm>
            <a:off x="1103213" y="6156044"/>
            <a:ext cx="10280764"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Eisen DB, Asgari MM, Bennett DD, et al. Guidelines of Care for the Management of Actinic Keratosis. J Am Acad Dermatol. 2021;85(4). doi:10.1016/j.jaad.2021.02.082. 2,. Markham A, Duggan S. Tirbanibulin: First Approval. Drugs. 2021;81(4):509-513. doi:10.1007/s40265-021-01479-0. 3. Food and Drug Administration. Klisyri. Label via DailyMed. Updated date: 2024-06-20. 4, Jansen MHE, Kessels JPHM, Nelemans PJ, et al. Randomized Trial of Four Treatment Approaches for Actinic Keratosis. N Engl J Med. 2019;380(10):935-946. doi:10.1056/NEJMoa1811850.</a:t>
            </a:r>
            <a:endParaRPr/>
          </a:p>
        </p:txBody>
      </p:sp>
      <p:sp>
        <p:nvSpPr>
          <p:cNvPr id="377" name="Google Shape;377;p24"/>
          <p:cNvSpPr/>
          <p:nvPr/>
        </p:nvSpPr>
        <p:spPr>
          <a:xfrm>
            <a:off x="1503363" y="3522663"/>
            <a:ext cx="339725" cy="3397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378" name="Google Shape;378;p24"/>
          <p:cNvPicPr preferRelativeResize="0"/>
          <p:nvPr/>
        </p:nvPicPr>
        <p:blipFill rotWithShape="1">
          <a:blip r:embed="rId5">
            <a:alphaModFix/>
          </a:blip>
          <a:srcRect/>
          <a:stretch/>
        </p:blipFill>
        <p:spPr>
          <a:xfrm>
            <a:off x="1372017" y="3461991"/>
            <a:ext cx="472659" cy="472659"/>
          </a:xfrm>
          <a:prstGeom prst="rect">
            <a:avLst/>
          </a:prstGeom>
          <a:noFill/>
          <a:ln>
            <a:noFill/>
          </a:ln>
        </p:spPr>
      </p:pic>
      <p:pic>
        <p:nvPicPr>
          <p:cNvPr id="379" name="Google Shape;379;p24"/>
          <p:cNvPicPr preferRelativeResize="0"/>
          <p:nvPr/>
        </p:nvPicPr>
        <p:blipFill rotWithShape="1">
          <a:blip r:embed="rId5">
            <a:alphaModFix/>
          </a:blip>
          <a:srcRect/>
          <a:stretch/>
        </p:blipFill>
        <p:spPr>
          <a:xfrm>
            <a:off x="1372017" y="3875024"/>
            <a:ext cx="472659" cy="472659"/>
          </a:xfrm>
          <a:prstGeom prst="rect">
            <a:avLst/>
          </a:prstGeom>
          <a:noFill/>
          <a:ln>
            <a:noFill/>
          </a:ln>
        </p:spPr>
      </p:pic>
      <p:pic>
        <p:nvPicPr>
          <p:cNvPr id="380" name="Google Shape;380;p24"/>
          <p:cNvPicPr preferRelativeResize="0"/>
          <p:nvPr/>
        </p:nvPicPr>
        <p:blipFill rotWithShape="1">
          <a:blip r:embed="rId5">
            <a:alphaModFix/>
          </a:blip>
          <a:srcRect/>
          <a:stretch/>
        </p:blipFill>
        <p:spPr>
          <a:xfrm>
            <a:off x="1372017" y="4254116"/>
            <a:ext cx="472659" cy="472659"/>
          </a:xfrm>
          <a:prstGeom prst="rect">
            <a:avLst/>
          </a:prstGeom>
          <a:noFill/>
          <a:ln>
            <a:noFill/>
          </a:ln>
        </p:spPr>
      </p:pic>
      <p:pic>
        <p:nvPicPr>
          <p:cNvPr id="381" name="Google Shape;381;p24"/>
          <p:cNvPicPr preferRelativeResize="0"/>
          <p:nvPr/>
        </p:nvPicPr>
        <p:blipFill rotWithShape="1">
          <a:blip r:embed="rId5">
            <a:alphaModFix/>
          </a:blip>
          <a:srcRect/>
          <a:stretch/>
        </p:blipFill>
        <p:spPr>
          <a:xfrm>
            <a:off x="1380456" y="4672206"/>
            <a:ext cx="472659" cy="472659"/>
          </a:xfrm>
          <a:prstGeom prst="rect">
            <a:avLst/>
          </a:prstGeom>
          <a:noFill/>
          <a:ln>
            <a:noFill/>
          </a:ln>
        </p:spPr>
      </p:pic>
      <p:pic>
        <p:nvPicPr>
          <p:cNvPr id="382" name="Google Shape;382;p24"/>
          <p:cNvPicPr preferRelativeResize="0"/>
          <p:nvPr/>
        </p:nvPicPr>
        <p:blipFill rotWithShape="1">
          <a:blip r:embed="rId5">
            <a:alphaModFix/>
          </a:blip>
          <a:srcRect/>
          <a:stretch/>
        </p:blipFill>
        <p:spPr>
          <a:xfrm>
            <a:off x="1380455" y="5122532"/>
            <a:ext cx="472659" cy="47265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387"/>
        <p:cNvGrpSpPr/>
        <p:nvPr/>
      </p:nvGrpSpPr>
      <p:grpSpPr>
        <a:xfrm>
          <a:off x="0" y="0"/>
          <a:ext cx="0" cy="0"/>
          <a:chOff x="0" y="0"/>
          <a:chExt cx="0" cy="0"/>
        </a:xfrm>
      </p:grpSpPr>
      <p:pic>
        <p:nvPicPr>
          <p:cNvPr id="388" name="Google Shape;388;p2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9" name="Google Shape;389;p25"/>
          <p:cNvSpPr txBox="1">
            <a:spLocks noGrp="1"/>
          </p:cNvSpPr>
          <p:nvPr>
            <p:ph type="title"/>
          </p:nvPr>
        </p:nvSpPr>
        <p:spPr>
          <a:xfrm>
            <a:off x="1241779" y="439072"/>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Tratamientos tópicos</a:t>
            </a:r>
            <a:endParaRPr/>
          </a:p>
        </p:txBody>
      </p:sp>
      <p:sp>
        <p:nvSpPr>
          <p:cNvPr id="390" name="Google Shape;390;p25"/>
          <p:cNvSpPr txBox="1"/>
          <p:nvPr/>
        </p:nvSpPr>
        <p:spPr>
          <a:xfrm>
            <a:off x="1241779" y="1515487"/>
            <a:ext cx="10098156" cy="427809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9193"/>
              </a:buClr>
              <a:buSzPts val="1700"/>
              <a:buFont typeface="Montserrat Medium"/>
              <a:buNone/>
            </a:pPr>
            <a:r>
              <a:rPr lang="es-ES" sz="1700" b="0" i="0" u="none" strike="noStrike" cap="none">
                <a:solidFill>
                  <a:srgbClr val="009193"/>
                </a:solidFill>
                <a:latin typeface="Montserrat Medium"/>
                <a:ea typeface="Montserrat Medium"/>
                <a:cs typeface="Montserrat Medium"/>
                <a:sym typeface="Montserrat Medium"/>
              </a:rPr>
              <a:t>1. 5-Fluorouracilo </a:t>
            </a:r>
            <a:r>
              <a:rPr lang="es-ES" sz="1700" b="0" i="0" u="none" strike="noStrike" cap="none">
                <a:solidFill>
                  <a:srgbClr val="000000"/>
                </a:solidFill>
                <a:latin typeface="Montserrat Light"/>
                <a:ea typeface="Montserrat Light"/>
                <a:cs typeface="Montserrat Light"/>
                <a:sym typeface="Montserrat Light"/>
              </a:rPr>
              <a:t>(5-FU): Se utiliza en concentraciones del 0.5% al 5%, con aplicaciones diarias durante 2-4 semanas. Es altamente eficaz para tratar múltiples lesiones.</a:t>
            </a:r>
            <a:r>
              <a:rPr lang="es-ES" sz="1700" b="0" i="0" u="none" strike="noStrike" cap="none" baseline="30000">
                <a:solidFill>
                  <a:srgbClr val="000000"/>
                </a:solidFill>
                <a:latin typeface="Montserrat Light"/>
                <a:ea typeface="Montserrat Light"/>
                <a:cs typeface="Montserrat Light"/>
                <a:sym typeface="Montserrat Light"/>
              </a:rPr>
              <a:t>[2]</a:t>
            </a:r>
            <a:endParaRPr sz="17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chemeClr val="dk1"/>
              </a:buClr>
              <a:buSzPts val="1700"/>
              <a:buFont typeface="Calibri"/>
              <a:buNone/>
            </a:pPr>
            <a:endParaRPr sz="1700" b="0" i="0" u="none" strike="noStrike" cap="none">
              <a:solidFill>
                <a:srgbClr val="000000"/>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9193"/>
              </a:buClr>
              <a:buSzPts val="1700"/>
              <a:buFont typeface="Montserrat Medium"/>
              <a:buNone/>
            </a:pPr>
            <a:r>
              <a:rPr lang="es-ES" sz="1700" b="0" i="0" u="none" strike="noStrike" cap="none">
                <a:solidFill>
                  <a:srgbClr val="009193"/>
                </a:solidFill>
                <a:latin typeface="Montserrat Medium"/>
                <a:ea typeface="Montserrat Medium"/>
                <a:cs typeface="Montserrat Medium"/>
                <a:sym typeface="Montserrat Medium"/>
              </a:rPr>
              <a:t>2. Imiquimod: </a:t>
            </a:r>
            <a:r>
              <a:rPr lang="es-ES" sz="1700" b="0" i="0" u="none" strike="noStrike" cap="none">
                <a:solidFill>
                  <a:srgbClr val="000000"/>
                </a:solidFill>
                <a:latin typeface="Montserrat Light"/>
                <a:ea typeface="Montserrat Light"/>
                <a:cs typeface="Montserrat Light"/>
                <a:sym typeface="Montserrat Light"/>
              </a:rPr>
              <a:t>Inmunomodulador tópico que se aplica típicamente 2-3 veces por semana durante 4-8 semanas. Eficaz para tratar tanto las lesiones visibles como el campo de cancerización.</a:t>
            </a:r>
            <a:r>
              <a:rPr lang="es-ES" sz="1700" b="0" i="0" u="none" strike="noStrike" cap="none" baseline="30000">
                <a:solidFill>
                  <a:srgbClr val="000000"/>
                </a:solidFill>
                <a:latin typeface="Montserrat Light"/>
                <a:ea typeface="Montserrat Light"/>
                <a:cs typeface="Montserrat Light"/>
                <a:sym typeface="Montserrat Light"/>
              </a:rPr>
              <a:t>[2]</a:t>
            </a:r>
            <a:endParaRPr sz="17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chemeClr val="dk1"/>
              </a:buClr>
              <a:buSzPts val="1700"/>
              <a:buFont typeface="Calibri"/>
              <a:buNone/>
            </a:pPr>
            <a:endParaRPr sz="1700" b="0" i="0" u="none" strike="noStrike" cap="none">
              <a:solidFill>
                <a:srgbClr val="000000"/>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9193"/>
              </a:buClr>
              <a:buSzPts val="1700"/>
              <a:buFont typeface="Montserrat Medium"/>
              <a:buNone/>
            </a:pPr>
            <a:r>
              <a:rPr lang="es-ES" sz="1700" b="0" i="0" u="none" strike="noStrike" cap="none">
                <a:solidFill>
                  <a:srgbClr val="009193"/>
                </a:solidFill>
                <a:latin typeface="Montserrat Medium"/>
                <a:ea typeface="Montserrat Medium"/>
                <a:cs typeface="Montserrat Medium"/>
                <a:sym typeface="Montserrat Medium"/>
              </a:rPr>
              <a:t>3. Diclofenaco sódico: </a:t>
            </a:r>
            <a:r>
              <a:rPr lang="es-ES" sz="1700" b="0" i="0" u="none" strike="noStrike" cap="none">
                <a:solidFill>
                  <a:srgbClr val="000000"/>
                </a:solidFill>
                <a:latin typeface="Montserrat Light"/>
                <a:ea typeface="Montserrat Light"/>
                <a:cs typeface="Montserrat Light"/>
                <a:sym typeface="Montserrat Light"/>
              </a:rPr>
              <a:t>Antiinflamatorio no esteroideo en gel al 3%, aplicado dos veces al día durante 60-90 días. Menos eficaz que 5-FU o imiquimod, pero bien tolerado.</a:t>
            </a:r>
            <a:r>
              <a:rPr lang="es-ES" sz="1700" b="0" i="0" u="none" strike="noStrike" cap="none" baseline="30000">
                <a:solidFill>
                  <a:srgbClr val="000000"/>
                </a:solidFill>
                <a:latin typeface="Montserrat Light"/>
                <a:ea typeface="Montserrat Light"/>
                <a:cs typeface="Montserrat Light"/>
                <a:sym typeface="Montserrat Light"/>
              </a:rPr>
              <a:t>[2]</a:t>
            </a:r>
            <a:endParaRPr sz="17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chemeClr val="dk1"/>
              </a:buClr>
              <a:buSzPts val="1700"/>
              <a:buFont typeface="Calibri"/>
              <a:buNone/>
            </a:pPr>
            <a:endParaRPr sz="1700" b="0" i="0" u="none" strike="noStrike" cap="none">
              <a:solidFill>
                <a:srgbClr val="000000"/>
              </a:solidFill>
              <a:latin typeface="Montserrat"/>
              <a:ea typeface="Montserrat"/>
              <a:cs typeface="Montserrat"/>
              <a:sym typeface="Montserrat"/>
            </a:endParaRPr>
          </a:p>
          <a:p>
            <a:pPr marL="0" marR="0" lvl="0" indent="0" algn="just" rtl="0">
              <a:lnSpc>
                <a:spcPct val="100000"/>
              </a:lnSpc>
              <a:spcBef>
                <a:spcPts val="0"/>
              </a:spcBef>
              <a:spcAft>
                <a:spcPts val="0"/>
              </a:spcAft>
              <a:buClr>
                <a:srgbClr val="009193"/>
              </a:buClr>
              <a:buSzPts val="1700"/>
              <a:buFont typeface="Montserrat Medium"/>
              <a:buNone/>
            </a:pPr>
            <a:r>
              <a:rPr lang="es-ES" sz="1700" b="0" i="0" u="none" strike="noStrike" cap="none">
                <a:solidFill>
                  <a:srgbClr val="009193"/>
                </a:solidFill>
                <a:latin typeface="Montserrat Medium"/>
                <a:ea typeface="Montserrat Medium"/>
                <a:cs typeface="Montserrat Medium"/>
                <a:sym typeface="Montserrat Medium"/>
              </a:rPr>
              <a:t>4. Terapia Fotodinámica (PDT):</a:t>
            </a:r>
            <a:r>
              <a:rPr lang="es-ES" sz="1700" b="0" i="0" u="none" strike="noStrike" cap="none">
                <a:solidFill>
                  <a:srgbClr val="009193"/>
                </a:solidFill>
                <a:latin typeface="Montserrat"/>
                <a:ea typeface="Montserrat"/>
                <a:cs typeface="Montserrat"/>
                <a:sym typeface="Montserrat"/>
              </a:rPr>
              <a:t> </a:t>
            </a:r>
            <a:r>
              <a:rPr lang="es-ES" sz="1700" b="0" i="0" u="none" strike="noStrike" cap="none">
                <a:solidFill>
                  <a:srgbClr val="000000"/>
                </a:solidFill>
                <a:latin typeface="Montserrat Light"/>
                <a:ea typeface="Montserrat Light"/>
                <a:cs typeface="Montserrat Light"/>
                <a:sym typeface="Montserrat Light"/>
              </a:rPr>
              <a:t>Utiliza un fotosensibilizador y luz específica para destruir las células anormales. Eficaz para tratar áreas extensas de QA.</a:t>
            </a:r>
            <a:r>
              <a:rPr lang="es-ES" sz="1700" b="0" i="0" u="none" strike="noStrike" cap="none" baseline="30000">
                <a:solidFill>
                  <a:srgbClr val="000000"/>
                </a:solidFill>
                <a:latin typeface="Montserrat Light"/>
                <a:ea typeface="Montserrat Light"/>
                <a:cs typeface="Montserrat Light"/>
                <a:sym typeface="Montserrat Light"/>
              </a:rPr>
              <a:t>[2]</a:t>
            </a:r>
            <a:endParaRPr/>
          </a:p>
          <a:p>
            <a:pPr marL="0" marR="0" lvl="0" indent="0" algn="just" rtl="0">
              <a:lnSpc>
                <a:spcPct val="100000"/>
              </a:lnSpc>
              <a:spcBef>
                <a:spcPts val="0"/>
              </a:spcBef>
              <a:spcAft>
                <a:spcPts val="0"/>
              </a:spcAft>
              <a:buClr>
                <a:schemeClr val="dk1"/>
              </a:buClr>
              <a:buSzPts val="1700"/>
              <a:buFont typeface="Calibri"/>
              <a:buNone/>
            </a:pPr>
            <a:endParaRPr sz="1700" b="0" i="0" u="none" strike="noStrike" cap="none">
              <a:solidFill>
                <a:srgbClr val="009193"/>
              </a:solidFill>
              <a:latin typeface="Montserrat Medium"/>
              <a:ea typeface="Montserrat Medium"/>
              <a:cs typeface="Montserrat Medium"/>
              <a:sym typeface="Montserrat Medium"/>
            </a:endParaRPr>
          </a:p>
          <a:p>
            <a:pPr marL="0" marR="0" lvl="0" indent="0" algn="just" rtl="0">
              <a:lnSpc>
                <a:spcPct val="100000"/>
              </a:lnSpc>
              <a:spcBef>
                <a:spcPts val="0"/>
              </a:spcBef>
              <a:spcAft>
                <a:spcPts val="0"/>
              </a:spcAft>
              <a:buClr>
                <a:srgbClr val="009193"/>
              </a:buClr>
              <a:buSzPts val="1700"/>
              <a:buFont typeface="Montserrat Medium"/>
              <a:buNone/>
            </a:pPr>
            <a:r>
              <a:rPr lang="es-ES" sz="1700" b="0" i="0" u="none" strike="noStrike" cap="none">
                <a:solidFill>
                  <a:srgbClr val="009193"/>
                </a:solidFill>
                <a:latin typeface="Montserrat Medium"/>
                <a:ea typeface="Montserrat Medium"/>
                <a:cs typeface="Montserrat Medium"/>
                <a:sym typeface="Montserrat Medium"/>
              </a:rPr>
              <a:t>5. Tirbanibulina 1%: </a:t>
            </a:r>
            <a:r>
              <a:rPr lang="es-ES" sz="1700" b="0" i="0" u="none" strike="noStrike" cap="none">
                <a:solidFill>
                  <a:srgbClr val="000000"/>
                </a:solidFill>
                <a:latin typeface="Montserrat Light"/>
                <a:ea typeface="Montserrat Light"/>
                <a:cs typeface="Montserrat Light"/>
                <a:sym typeface="Montserrat Light"/>
              </a:rPr>
              <a:t>Aplicación una vez al día durante 5 días consecutivos. Eficaz y bien tolerado, con tasas de aclaramiento completo del 44% al 54% en ensayos clínicos</a:t>
            </a:r>
            <a:r>
              <a:rPr lang="es-ES" sz="1700" b="0" i="0" u="none" strike="noStrike" cap="none" baseline="30000">
                <a:solidFill>
                  <a:srgbClr val="000000"/>
                </a:solidFill>
                <a:latin typeface="Montserrat Light"/>
                <a:ea typeface="Montserrat Light"/>
                <a:cs typeface="Montserrat Light"/>
                <a:sym typeface="Montserrat Light"/>
              </a:rPr>
              <a:t>[1]</a:t>
            </a:r>
            <a:r>
              <a:rPr lang="es-ES" sz="1700" b="0" i="0" u="none" strike="noStrike" cap="none">
                <a:solidFill>
                  <a:srgbClr val="000000"/>
                </a:solidFill>
                <a:latin typeface="Montserrat Light"/>
                <a:ea typeface="Montserrat Light"/>
                <a:cs typeface="Montserrat Light"/>
                <a:sym typeface="Montserrat Light"/>
              </a:rPr>
              <a:t>. </a:t>
            </a:r>
            <a:endParaRPr/>
          </a:p>
          <a:p>
            <a:pPr marL="0" marR="0" lvl="0" indent="0" algn="just" rtl="0">
              <a:lnSpc>
                <a:spcPct val="100000"/>
              </a:lnSpc>
              <a:spcBef>
                <a:spcPts val="0"/>
              </a:spcBef>
              <a:spcAft>
                <a:spcPts val="0"/>
              </a:spcAft>
              <a:buClr>
                <a:schemeClr val="dk1"/>
              </a:buClr>
              <a:buSzPts val="1700"/>
              <a:buFont typeface="Calibri"/>
              <a:buNone/>
            </a:pPr>
            <a:endParaRPr sz="1700" b="0" i="0" u="none" strike="noStrike" cap="none">
              <a:solidFill>
                <a:srgbClr val="000000"/>
              </a:solidFill>
              <a:latin typeface="Montserrat Light"/>
              <a:ea typeface="Montserrat Light"/>
              <a:cs typeface="Montserrat Light"/>
              <a:sym typeface="Montserrat Light"/>
            </a:endParaRPr>
          </a:p>
        </p:txBody>
      </p:sp>
      <p:sp>
        <p:nvSpPr>
          <p:cNvPr id="391" name="Google Shape;391;p25"/>
          <p:cNvSpPr txBox="1"/>
          <p:nvPr/>
        </p:nvSpPr>
        <p:spPr>
          <a:xfrm>
            <a:off x="1106979" y="6204261"/>
            <a:ext cx="10367756"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Blauvelt A, Kempers S, Lain E, et al. Phase 3 Trials of Tirbanibulin Ointment for Actinic Keratosis. N Engl J Med. 2021;384(6):512-520. doi:10.1056/NEJMoa2024040. 2, Heppt MV, Dykukha I, Graziadio S, et al. Comparative Efficacy and Safety of Tirbanibulin for Actinic Keratosis of the Face and Scalp in Europe: A Systematic Review and Network Meta-Analysis of Randomized Controlled Trials. J Clin Med. 2022;11(6):1654. doi:10.3390/jcm11061654.</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2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8" name="Google Shape;398;p26"/>
          <p:cNvSpPr txBox="1">
            <a:spLocks noGrp="1"/>
          </p:cNvSpPr>
          <p:nvPr>
            <p:ph type="title"/>
          </p:nvPr>
        </p:nvSpPr>
        <p:spPr>
          <a:xfrm>
            <a:off x="1241779" y="439072"/>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b="1">
                <a:solidFill>
                  <a:srgbClr val="1F3864"/>
                </a:solidFill>
                <a:latin typeface="Montserrat"/>
                <a:ea typeface="Montserrat"/>
                <a:cs typeface="Montserrat"/>
                <a:sym typeface="Montserrat"/>
              </a:rPr>
              <a:t>Tratamientos tópicos</a:t>
            </a:r>
            <a:br>
              <a:rPr lang="es-ES" sz="4000">
                <a:solidFill>
                  <a:srgbClr val="1F3864"/>
                </a:solidFill>
                <a:latin typeface="Montserrat"/>
                <a:ea typeface="Montserrat"/>
                <a:cs typeface="Montserrat"/>
                <a:sym typeface="Montserrat"/>
              </a:rPr>
            </a:br>
            <a:r>
              <a:rPr lang="es-ES" sz="2800">
                <a:solidFill>
                  <a:srgbClr val="1F3864"/>
                </a:solidFill>
                <a:latin typeface="Montserrat"/>
                <a:ea typeface="Montserrat"/>
                <a:cs typeface="Montserrat"/>
                <a:sym typeface="Montserrat"/>
              </a:rPr>
              <a:t>5-Fluorouracilo (5-FU)</a:t>
            </a:r>
            <a:endParaRPr sz="4000">
              <a:solidFill>
                <a:srgbClr val="1F3864"/>
              </a:solidFill>
              <a:latin typeface="Montserrat"/>
              <a:ea typeface="Montserrat"/>
              <a:cs typeface="Montserrat"/>
              <a:sym typeface="Montserrat"/>
            </a:endParaRPr>
          </a:p>
        </p:txBody>
      </p:sp>
      <p:sp>
        <p:nvSpPr>
          <p:cNvPr id="399" name="Google Shape;399;p26"/>
          <p:cNvSpPr txBox="1"/>
          <p:nvPr/>
        </p:nvSpPr>
        <p:spPr>
          <a:xfrm>
            <a:off x="1038727" y="2083014"/>
            <a:ext cx="6313714" cy="22467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Aplicación tópica, una vez al día, 4 semanas consecutivas. Normas de aplicación</a:t>
            </a:r>
            <a:endParaRPr/>
          </a:p>
          <a:p>
            <a:pPr marL="342900" marR="0" lvl="0" indent="-342900" algn="l" rtl="0">
              <a:lnSpc>
                <a:spcPct val="100000"/>
              </a:lnSpc>
              <a:spcBef>
                <a:spcPts val="120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Efectos secundarios: Irritación, eritema, descamación, erosiones, costras, dolor, quemazón</a:t>
            </a:r>
            <a:endParaRPr/>
          </a:p>
          <a:p>
            <a:pPr marL="342900" marR="0" lvl="0" indent="-342900" algn="l" rtl="0">
              <a:lnSpc>
                <a:spcPct val="100000"/>
              </a:lnSpc>
              <a:spcBef>
                <a:spcPts val="1200"/>
              </a:spcBef>
              <a:spcAft>
                <a:spcPts val="0"/>
              </a:spcAft>
              <a:buClr>
                <a:srgbClr val="78206E"/>
              </a:buClr>
              <a:buSzPts val="2000"/>
              <a:buFont typeface="Arial"/>
              <a:buChar char="•"/>
            </a:pPr>
            <a:r>
              <a:rPr lang="es-ES" sz="2000" b="1" i="0" u="none" strike="noStrike" cap="none">
                <a:solidFill>
                  <a:srgbClr val="78206E"/>
                </a:solidFill>
                <a:latin typeface="Arial"/>
                <a:ea typeface="Arial"/>
                <a:cs typeface="Arial"/>
                <a:sym typeface="Arial"/>
              </a:rPr>
              <a:t>EDUCACIÓN  exhaustiva del paciente, garantizar adherencia</a:t>
            </a:r>
            <a:endParaRPr sz="2000" b="0" i="0" u="none" strike="noStrike" cap="none">
              <a:solidFill>
                <a:srgbClr val="C00000"/>
              </a:solidFill>
              <a:latin typeface="Arial"/>
              <a:ea typeface="Arial"/>
              <a:cs typeface="Arial"/>
              <a:sym typeface="Arial"/>
            </a:endParaRPr>
          </a:p>
        </p:txBody>
      </p:sp>
      <p:sp>
        <p:nvSpPr>
          <p:cNvPr id="400" name="Google Shape;400;p26"/>
          <p:cNvSpPr/>
          <p:nvPr/>
        </p:nvSpPr>
        <p:spPr>
          <a:xfrm>
            <a:off x="1841567" y="4894149"/>
            <a:ext cx="4194182" cy="1524779"/>
          </a:xfrm>
          <a:prstGeom prst="roundRect">
            <a:avLst>
              <a:gd name="adj" fmla="val 16667"/>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Candara"/>
              <a:buNone/>
            </a:pPr>
            <a:r>
              <a:rPr lang="es-ES" sz="1600" b="0" i="0" u="none" strike="noStrike" cap="none">
                <a:solidFill>
                  <a:srgbClr val="000000"/>
                </a:solidFill>
                <a:latin typeface="Candara"/>
                <a:ea typeface="Candara"/>
                <a:cs typeface="Candara"/>
                <a:sym typeface="Candara"/>
              </a:rPr>
              <a:t>Hay que explicar muy bien para que el paciente no se asuste, acude a la consulta para ver qué le pasa. Hay que asegurarse que lo entienda bien, que va a ocurrir. </a:t>
            </a:r>
            <a:endParaRPr/>
          </a:p>
        </p:txBody>
      </p:sp>
      <p:pic>
        <p:nvPicPr>
          <p:cNvPr id="401" name="Google Shape;401;p26"/>
          <p:cNvPicPr preferRelativeResize="0"/>
          <p:nvPr/>
        </p:nvPicPr>
        <p:blipFill rotWithShape="1">
          <a:blip r:embed="rId4">
            <a:alphaModFix/>
          </a:blip>
          <a:srcRect/>
          <a:stretch/>
        </p:blipFill>
        <p:spPr>
          <a:xfrm>
            <a:off x="7496923" y="55235"/>
            <a:ext cx="3569962" cy="267492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2" name="Google Shape;402;p26" descr="La cara de un hombre&#10;&#10;Descripción generada automáticamente con confianza media"/>
          <p:cNvPicPr preferRelativeResize="0"/>
          <p:nvPr/>
        </p:nvPicPr>
        <p:blipFill rotWithShape="1">
          <a:blip r:embed="rId5">
            <a:alphaModFix/>
          </a:blip>
          <a:srcRect/>
          <a:stretch/>
        </p:blipFill>
        <p:spPr>
          <a:xfrm>
            <a:off x="7875873" y="2412754"/>
            <a:ext cx="3619745" cy="222262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3" name="Google Shape;403;p26"/>
          <p:cNvPicPr preferRelativeResize="0"/>
          <p:nvPr/>
        </p:nvPicPr>
        <p:blipFill rotWithShape="1">
          <a:blip r:embed="rId6">
            <a:alphaModFix/>
          </a:blip>
          <a:srcRect/>
          <a:stretch/>
        </p:blipFill>
        <p:spPr>
          <a:xfrm>
            <a:off x="8869851" y="4440866"/>
            <a:ext cx="3149199" cy="2361899"/>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10" name="Google Shape;410;p27"/>
          <p:cNvSpPr txBox="1">
            <a:spLocks noGrp="1"/>
          </p:cNvSpPr>
          <p:nvPr>
            <p:ph type="title"/>
          </p:nvPr>
        </p:nvSpPr>
        <p:spPr>
          <a:xfrm>
            <a:off x="1036499" y="439072"/>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b="1">
                <a:solidFill>
                  <a:srgbClr val="1F3864"/>
                </a:solidFill>
                <a:latin typeface="Montserrat"/>
                <a:ea typeface="Montserrat"/>
                <a:cs typeface="Montserrat"/>
                <a:sym typeface="Montserrat"/>
              </a:rPr>
              <a:t>Tratamientos tópicos</a:t>
            </a:r>
            <a:br>
              <a:rPr lang="es-ES" sz="4000">
                <a:solidFill>
                  <a:srgbClr val="1F3864"/>
                </a:solidFill>
                <a:latin typeface="Montserrat"/>
                <a:ea typeface="Montserrat"/>
                <a:cs typeface="Montserrat"/>
                <a:sym typeface="Montserrat"/>
              </a:rPr>
            </a:br>
            <a:r>
              <a:rPr lang="es-ES" sz="2800">
                <a:solidFill>
                  <a:srgbClr val="1F3864"/>
                </a:solidFill>
                <a:latin typeface="Montserrat"/>
                <a:ea typeface="Montserrat"/>
                <a:cs typeface="Montserrat"/>
                <a:sym typeface="Montserrat"/>
              </a:rPr>
              <a:t>IMIQUIMOD (crema 5%, 2.5%, 3.75%)</a:t>
            </a:r>
            <a:endParaRPr sz="4000">
              <a:solidFill>
                <a:srgbClr val="1F3864"/>
              </a:solidFill>
              <a:latin typeface="Montserrat"/>
              <a:ea typeface="Montserrat"/>
              <a:cs typeface="Montserrat"/>
              <a:sym typeface="Montserrat"/>
            </a:endParaRPr>
          </a:p>
        </p:txBody>
      </p:sp>
      <p:sp>
        <p:nvSpPr>
          <p:cNvPr id="411" name="Google Shape;411;p27"/>
          <p:cNvSpPr txBox="1"/>
          <p:nvPr/>
        </p:nvSpPr>
        <p:spPr>
          <a:xfrm>
            <a:off x="1027938" y="1853683"/>
            <a:ext cx="5959997" cy="28623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Aplicación crema 5% una vez al día  área &lt; 25 cm2 dos veces semana 16 semanas. </a:t>
            </a:r>
            <a:endParaRPr/>
          </a:p>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2.5% y 3.75%, una vez al día dos ciclos de dos semanas, áreas extensas</a:t>
            </a:r>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Efectos adversos: reacción inflamatoria local (eritema, prurito, erosión, ulceración, costras), efectos sistémicos, cuadro pseudogripal (fiebre, escalofríos, mialgias, malestar)</a:t>
            </a:r>
            <a:endParaRPr/>
          </a:p>
        </p:txBody>
      </p:sp>
      <p:pic>
        <p:nvPicPr>
          <p:cNvPr id="412" name="Google Shape;412;p27"/>
          <p:cNvPicPr preferRelativeResize="0"/>
          <p:nvPr/>
        </p:nvPicPr>
        <p:blipFill rotWithShape="1">
          <a:blip r:embed="rId4">
            <a:alphaModFix/>
          </a:blip>
          <a:srcRect r="68562"/>
          <a:stretch/>
        </p:blipFill>
        <p:spPr>
          <a:xfrm>
            <a:off x="9241998" y="0"/>
            <a:ext cx="2950002" cy="2648320"/>
          </a:xfrm>
          <a:prstGeom prst="rect">
            <a:avLst/>
          </a:prstGeom>
          <a:noFill/>
          <a:ln>
            <a:noFill/>
          </a:ln>
        </p:spPr>
      </p:pic>
      <p:pic>
        <p:nvPicPr>
          <p:cNvPr id="413" name="Google Shape;413;p27"/>
          <p:cNvPicPr preferRelativeResize="0"/>
          <p:nvPr/>
        </p:nvPicPr>
        <p:blipFill rotWithShape="1">
          <a:blip r:embed="rId4">
            <a:alphaModFix/>
          </a:blip>
          <a:srcRect l="66589"/>
          <a:stretch/>
        </p:blipFill>
        <p:spPr>
          <a:xfrm>
            <a:off x="9056913" y="4067564"/>
            <a:ext cx="3135087" cy="2648321"/>
          </a:xfrm>
          <a:prstGeom prst="rect">
            <a:avLst/>
          </a:prstGeom>
          <a:noFill/>
          <a:ln>
            <a:noFill/>
          </a:ln>
        </p:spPr>
      </p:pic>
      <p:pic>
        <p:nvPicPr>
          <p:cNvPr id="414" name="Google Shape;414;p27"/>
          <p:cNvPicPr preferRelativeResize="0"/>
          <p:nvPr/>
        </p:nvPicPr>
        <p:blipFill rotWithShape="1">
          <a:blip r:embed="rId4">
            <a:alphaModFix/>
          </a:blip>
          <a:srcRect l="31902" t="4142" r="34686"/>
          <a:stretch/>
        </p:blipFill>
        <p:spPr>
          <a:xfrm>
            <a:off x="7113841" y="1528934"/>
            <a:ext cx="3135086" cy="2538630"/>
          </a:xfrm>
          <a:prstGeom prst="rect">
            <a:avLst/>
          </a:prstGeom>
          <a:noFill/>
          <a:ln>
            <a:noFill/>
          </a:ln>
        </p:spPr>
      </p:pic>
      <p:sp>
        <p:nvSpPr>
          <p:cNvPr id="415" name="Google Shape;415;p27"/>
          <p:cNvSpPr/>
          <p:nvPr/>
        </p:nvSpPr>
        <p:spPr>
          <a:xfrm>
            <a:off x="2490857" y="4932473"/>
            <a:ext cx="4427041" cy="1214001"/>
          </a:xfrm>
          <a:prstGeom prst="roundRect">
            <a:avLst>
              <a:gd name="adj" fmla="val 16667"/>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Candara"/>
              <a:buNone/>
            </a:pPr>
            <a:r>
              <a:rPr lang="es-ES" sz="1600" b="1" i="0" u="none" strike="noStrike" cap="none">
                <a:solidFill>
                  <a:srgbClr val="000000"/>
                </a:solidFill>
                <a:latin typeface="Candara"/>
                <a:ea typeface="Candara"/>
                <a:cs typeface="Candara"/>
                <a:sym typeface="Candara"/>
              </a:rPr>
              <a:t>A tener en cuenta:</a:t>
            </a:r>
            <a:endParaRPr/>
          </a:p>
          <a:p>
            <a:pPr marL="0" marR="0" lvl="0" indent="0" algn="l" rtl="0">
              <a:lnSpc>
                <a:spcPct val="100000"/>
              </a:lnSpc>
              <a:spcBef>
                <a:spcPts val="0"/>
              </a:spcBef>
              <a:spcAft>
                <a:spcPts val="0"/>
              </a:spcAft>
              <a:buClr>
                <a:srgbClr val="000000"/>
              </a:buClr>
              <a:buSzPts val="1600"/>
              <a:buFont typeface="Candara"/>
              <a:buNone/>
            </a:pPr>
            <a:r>
              <a:rPr lang="es-ES" sz="1600" b="0" i="0" u="none" strike="noStrike" cap="none">
                <a:solidFill>
                  <a:srgbClr val="000000"/>
                </a:solidFill>
                <a:latin typeface="Candara"/>
                <a:ea typeface="Candara"/>
                <a:cs typeface="Candara"/>
                <a:sym typeface="Candara"/>
              </a:rPr>
              <a:t>Mucha irritación</a:t>
            </a:r>
            <a:endParaRPr/>
          </a:p>
          <a:p>
            <a:pPr marL="0" marR="0" lvl="0" indent="0" algn="l" rtl="0">
              <a:lnSpc>
                <a:spcPct val="100000"/>
              </a:lnSpc>
              <a:spcBef>
                <a:spcPts val="0"/>
              </a:spcBef>
              <a:spcAft>
                <a:spcPts val="0"/>
              </a:spcAft>
              <a:buClr>
                <a:srgbClr val="000000"/>
              </a:buClr>
              <a:buSzPts val="1600"/>
              <a:buFont typeface="Candara"/>
              <a:buNone/>
            </a:pPr>
            <a:r>
              <a:rPr lang="es-ES" sz="1600" b="0" i="0" u="none" strike="noStrike" cap="none">
                <a:solidFill>
                  <a:srgbClr val="000000"/>
                </a:solidFill>
                <a:latin typeface="Candara"/>
                <a:ea typeface="Candara"/>
                <a:cs typeface="Candara"/>
                <a:sym typeface="Candara"/>
              </a:rPr>
              <a:t>No adecuado en pacientes inmunodeprimidos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22" name="Google Shape;422;p28"/>
          <p:cNvSpPr txBox="1">
            <a:spLocks noGrp="1"/>
          </p:cNvSpPr>
          <p:nvPr>
            <p:ph type="title"/>
          </p:nvPr>
        </p:nvSpPr>
        <p:spPr>
          <a:xfrm>
            <a:off x="1036499" y="439072"/>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b="1">
                <a:solidFill>
                  <a:srgbClr val="1F3864"/>
                </a:solidFill>
                <a:latin typeface="Montserrat"/>
                <a:ea typeface="Montserrat"/>
                <a:cs typeface="Montserrat"/>
                <a:sym typeface="Montserrat"/>
              </a:rPr>
              <a:t>Tratamientos tópicos</a:t>
            </a:r>
            <a:br>
              <a:rPr lang="es-ES" sz="4000">
                <a:solidFill>
                  <a:srgbClr val="1F3864"/>
                </a:solidFill>
                <a:latin typeface="Montserrat"/>
                <a:ea typeface="Montserrat"/>
                <a:cs typeface="Montserrat"/>
                <a:sym typeface="Montserrat"/>
              </a:rPr>
            </a:br>
            <a:r>
              <a:rPr lang="es-ES" sz="2800">
                <a:solidFill>
                  <a:srgbClr val="1F3864"/>
                </a:solidFill>
                <a:latin typeface="Montserrat"/>
                <a:ea typeface="Montserrat"/>
                <a:cs typeface="Montserrat"/>
                <a:sym typeface="Montserrat"/>
              </a:rPr>
              <a:t>Diclofenaco sódico</a:t>
            </a:r>
            <a:endParaRPr sz="4000">
              <a:solidFill>
                <a:srgbClr val="1F3864"/>
              </a:solidFill>
              <a:latin typeface="Montserrat"/>
              <a:ea typeface="Montserrat"/>
              <a:cs typeface="Montserrat"/>
              <a:sym typeface="Montserrat"/>
            </a:endParaRPr>
          </a:p>
        </p:txBody>
      </p:sp>
      <p:pic>
        <p:nvPicPr>
          <p:cNvPr id="423" name="Google Shape;423;p28" descr="after"/>
          <p:cNvPicPr preferRelativeResize="0"/>
          <p:nvPr/>
        </p:nvPicPr>
        <p:blipFill rotWithShape="1">
          <a:blip r:embed="rId4">
            <a:alphaModFix/>
          </a:blip>
          <a:srcRect l="7842" t="12860" r="11110" b="15624"/>
          <a:stretch/>
        </p:blipFill>
        <p:spPr>
          <a:xfrm>
            <a:off x="9508249" y="4687952"/>
            <a:ext cx="2427330" cy="1903424"/>
          </a:xfrm>
          <a:prstGeom prst="roundRect">
            <a:avLst>
              <a:gd name="adj" fmla="val 16667"/>
            </a:avLst>
          </a:prstGeom>
          <a:noFill/>
          <a:ln>
            <a:noFill/>
          </a:ln>
        </p:spPr>
      </p:pic>
      <p:pic>
        <p:nvPicPr>
          <p:cNvPr id="424" name="Google Shape;424;p28" descr="akprepre"/>
          <p:cNvPicPr preferRelativeResize="0"/>
          <p:nvPr/>
        </p:nvPicPr>
        <p:blipFill rotWithShape="1">
          <a:blip r:embed="rId5">
            <a:alphaModFix/>
          </a:blip>
          <a:srcRect l="20512" t="3497" r="15384" b="20000"/>
          <a:stretch/>
        </p:blipFill>
        <p:spPr>
          <a:xfrm>
            <a:off x="9508249" y="610227"/>
            <a:ext cx="2300228" cy="1909623"/>
          </a:xfrm>
          <a:prstGeom prst="roundRect">
            <a:avLst>
              <a:gd name="adj" fmla="val 16667"/>
            </a:avLst>
          </a:prstGeom>
          <a:noFill/>
          <a:ln>
            <a:noFill/>
          </a:ln>
        </p:spPr>
      </p:pic>
      <p:pic>
        <p:nvPicPr>
          <p:cNvPr id="425" name="Google Shape;425;p28" descr="akduring"/>
          <p:cNvPicPr preferRelativeResize="0"/>
          <p:nvPr/>
        </p:nvPicPr>
        <p:blipFill rotWithShape="1">
          <a:blip r:embed="rId6">
            <a:alphaModFix/>
          </a:blip>
          <a:srcRect l="9243" t="3442" r="8824" b="21875"/>
          <a:stretch/>
        </p:blipFill>
        <p:spPr>
          <a:xfrm>
            <a:off x="9508249" y="2637761"/>
            <a:ext cx="2390130" cy="1903424"/>
          </a:xfrm>
          <a:prstGeom prst="roundRect">
            <a:avLst>
              <a:gd name="adj" fmla="val 16667"/>
            </a:avLst>
          </a:prstGeom>
          <a:noFill/>
          <a:ln>
            <a:noFill/>
          </a:ln>
        </p:spPr>
      </p:pic>
      <p:sp>
        <p:nvSpPr>
          <p:cNvPr id="426" name="Google Shape;426;p28"/>
          <p:cNvSpPr/>
          <p:nvPr/>
        </p:nvSpPr>
        <p:spPr>
          <a:xfrm>
            <a:off x="11262192" y="4285994"/>
            <a:ext cx="747713" cy="332185"/>
          </a:xfrm>
          <a:prstGeom prst="roundRect">
            <a:avLst>
              <a:gd name="adj" fmla="val 16667"/>
            </a:avLst>
          </a:prstGeom>
          <a:solidFill>
            <a:srgbClr val="B5DAD2"/>
          </a:solidFill>
          <a:ln w="9525" cap="flat" cmpd="sng">
            <a:solidFill>
              <a:srgbClr val="B5DA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2000" b="1" i="0" u="none" strike="noStrike" cap="none" baseline="30000">
                <a:solidFill>
                  <a:srgbClr val="002757"/>
                </a:solidFill>
                <a:latin typeface="Candara"/>
                <a:ea typeface="Candara"/>
                <a:cs typeface="Candara"/>
                <a:sym typeface="Candara"/>
              </a:rPr>
              <a:t>30 días</a:t>
            </a:r>
            <a:endParaRPr/>
          </a:p>
        </p:txBody>
      </p:sp>
      <p:sp>
        <p:nvSpPr>
          <p:cNvPr id="427" name="Google Shape;427;p28"/>
          <p:cNvSpPr/>
          <p:nvPr/>
        </p:nvSpPr>
        <p:spPr>
          <a:xfrm>
            <a:off x="11226219" y="2139484"/>
            <a:ext cx="747713" cy="332185"/>
          </a:xfrm>
          <a:prstGeom prst="roundRect">
            <a:avLst>
              <a:gd name="adj" fmla="val 16667"/>
            </a:avLst>
          </a:prstGeom>
          <a:solidFill>
            <a:srgbClr val="B5DAD2"/>
          </a:solidFill>
          <a:ln w="9525" cap="flat" cmpd="sng">
            <a:solidFill>
              <a:srgbClr val="B5DA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2000" b="1" i="0" u="none" strike="noStrike" cap="none" baseline="30000">
                <a:solidFill>
                  <a:srgbClr val="002757"/>
                </a:solidFill>
                <a:latin typeface="Candara"/>
                <a:ea typeface="Candara"/>
                <a:cs typeface="Candara"/>
                <a:sym typeface="Candara"/>
              </a:rPr>
              <a:t>Inicio</a:t>
            </a:r>
            <a:endParaRPr/>
          </a:p>
        </p:txBody>
      </p:sp>
      <p:sp>
        <p:nvSpPr>
          <p:cNvPr id="428" name="Google Shape;428;p28"/>
          <p:cNvSpPr/>
          <p:nvPr/>
        </p:nvSpPr>
        <p:spPr>
          <a:xfrm>
            <a:off x="11307770" y="6320152"/>
            <a:ext cx="747713" cy="332185"/>
          </a:xfrm>
          <a:prstGeom prst="roundRect">
            <a:avLst>
              <a:gd name="adj" fmla="val 16667"/>
            </a:avLst>
          </a:prstGeom>
          <a:solidFill>
            <a:srgbClr val="B5DAD2"/>
          </a:solidFill>
          <a:ln w="9525" cap="flat" cmpd="sng">
            <a:solidFill>
              <a:srgbClr val="B5DA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2000" b="1" i="0" u="none" strike="noStrike" cap="none" baseline="30000">
                <a:solidFill>
                  <a:srgbClr val="002757"/>
                </a:solidFill>
                <a:latin typeface="Candara"/>
                <a:ea typeface="Candara"/>
                <a:cs typeface="Candara"/>
                <a:sym typeface="Candara"/>
              </a:rPr>
              <a:t>60 días</a:t>
            </a:r>
            <a:endParaRPr/>
          </a:p>
        </p:txBody>
      </p:sp>
      <p:sp>
        <p:nvSpPr>
          <p:cNvPr id="429" name="Google Shape;429;p28"/>
          <p:cNvSpPr txBox="1"/>
          <p:nvPr/>
        </p:nvSpPr>
        <p:spPr>
          <a:xfrm>
            <a:off x="1038726" y="2083014"/>
            <a:ext cx="8085999" cy="19389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 </a:t>
            </a:r>
            <a:r>
              <a:rPr lang="es-ES" sz="2000" b="1" i="0" u="none" strike="noStrike" cap="none">
                <a:solidFill>
                  <a:srgbClr val="000000"/>
                </a:solidFill>
                <a:latin typeface="Arial"/>
                <a:ea typeface="Arial"/>
                <a:cs typeface="Arial"/>
                <a:sym typeface="Arial"/>
              </a:rPr>
              <a:t>Zonas de aplicación</a:t>
            </a:r>
            <a:r>
              <a:rPr lang="es-ES" sz="2000" b="0" i="0" u="none" strike="noStrike" cap="none">
                <a:solidFill>
                  <a:srgbClr val="000000"/>
                </a:solidFill>
                <a:latin typeface="Arial"/>
                <a:ea typeface="Arial"/>
                <a:cs typeface="Arial"/>
                <a:sym typeface="Arial"/>
              </a:rPr>
              <a:t>: indicado para todo tipo de lesiones en diversas partes del cuerpo.</a:t>
            </a:r>
            <a:endParaRPr/>
          </a:p>
          <a:p>
            <a:pPr marL="342900" marR="0" lvl="0" indent="-342900" algn="l" rtl="0">
              <a:lnSpc>
                <a:spcPct val="100000"/>
              </a:lnSpc>
              <a:spcBef>
                <a:spcPts val="120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 </a:t>
            </a:r>
            <a:r>
              <a:rPr lang="es-ES" sz="2000" b="1" i="0" u="none" strike="noStrike" cap="none">
                <a:solidFill>
                  <a:srgbClr val="000000"/>
                </a:solidFill>
                <a:latin typeface="Arial"/>
                <a:ea typeface="Arial"/>
                <a:cs typeface="Arial"/>
                <a:sym typeface="Arial"/>
              </a:rPr>
              <a:t>Superficie</a:t>
            </a:r>
            <a:r>
              <a:rPr lang="es-ES" sz="2000" b="0" i="0" u="none" strike="noStrike" cap="none">
                <a:solidFill>
                  <a:srgbClr val="000000"/>
                </a:solidFill>
                <a:latin typeface="Arial"/>
                <a:ea typeface="Arial"/>
                <a:cs typeface="Arial"/>
                <a:sym typeface="Arial"/>
              </a:rPr>
              <a:t>: hasta 200 cm2.</a:t>
            </a:r>
            <a:endParaRPr/>
          </a:p>
          <a:p>
            <a:pPr marL="342900" marR="0" lvl="0" indent="-342900" algn="l" rtl="0">
              <a:lnSpc>
                <a:spcPct val="100000"/>
              </a:lnSpc>
              <a:spcBef>
                <a:spcPts val="120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 </a:t>
            </a:r>
            <a:r>
              <a:rPr lang="es-ES" sz="2000" b="1" i="0" u="none" strike="noStrike" cap="none">
                <a:solidFill>
                  <a:srgbClr val="000000"/>
                </a:solidFill>
                <a:latin typeface="Arial"/>
                <a:ea typeface="Arial"/>
                <a:cs typeface="Arial"/>
                <a:sym typeface="Arial"/>
              </a:rPr>
              <a:t>Periodo de aplicación y duración</a:t>
            </a:r>
            <a:r>
              <a:rPr lang="es-ES" sz="2000" b="0" i="0" u="none" strike="noStrike" cap="none">
                <a:solidFill>
                  <a:srgbClr val="000000"/>
                </a:solidFill>
                <a:latin typeface="Arial"/>
                <a:ea typeface="Arial"/>
                <a:cs typeface="Arial"/>
                <a:sym typeface="Arial"/>
              </a:rPr>
              <a:t>: dos veces/día (0,5 g en 5x5 cm²). 60 - 90 días (RECOMENDACIÓN: 90 días)</a:t>
            </a:r>
            <a:endParaRPr/>
          </a:p>
        </p:txBody>
      </p:sp>
      <p:sp>
        <p:nvSpPr>
          <p:cNvPr id="430" name="Google Shape;430;p28"/>
          <p:cNvSpPr/>
          <p:nvPr/>
        </p:nvSpPr>
        <p:spPr>
          <a:xfrm>
            <a:off x="2800998" y="4397887"/>
            <a:ext cx="3581141" cy="1879493"/>
          </a:xfrm>
          <a:prstGeom prst="roundRect">
            <a:avLst>
              <a:gd name="adj" fmla="val 16667"/>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Calibri"/>
              <a:buNone/>
            </a:pPr>
            <a:r>
              <a:rPr lang="es-ES" sz="1600" b="1" i="0" u="none" strike="noStrike" cap="none">
                <a:solidFill>
                  <a:srgbClr val="000000"/>
                </a:solidFill>
                <a:latin typeface="Calibri"/>
                <a:ea typeface="Calibri"/>
                <a:cs typeface="Calibri"/>
                <a:sym typeface="Calibri"/>
              </a:rPr>
              <a:t>Ventajas</a:t>
            </a:r>
            <a:r>
              <a:rPr lang="es-ES" sz="16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Clr>
                <a:srgbClr val="000000"/>
              </a:buClr>
              <a:buSzPts val="1600"/>
              <a:buFont typeface="Calibri"/>
              <a:buNone/>
            </a:pPr>
            <a:r>
              <a:rPr lang="es-ES" sz="1600" b="0" i="0" u="none" strike="noStrike" cap="none">
                <a:solidFill>
                  <a:srgbClr val="000000"/>
                </a:solidFill>
                <a:latin typeface="Calibri"/>
                <a:ea typeface="Calibri"/>
                <a:cs typeface="Calibri"/>
                <a:sym typeface="Calibri"/>
              </a:rPr>
              <a:t>Tratamiento mejor tolerado.</a:t>
            </a:r>
            <a:endParaRPr/>
          </a:p>
          <a:p>
            <a:pPr marL="0" marR="0" lvl="0" indent="0" algn="l" rtl="0">
              <a:lnSpc>
                <a:spcPct val="100000"/>
              </a:lnSpc>
              <a:spcBef>
                <a:spcPts val="0"/>
              </a:spcBef>
              <a:spcAft>
                <a:spcPts val="0"/>
              </a:spcAft>
              <a:buClr>
                <a:srgbClr val="000000"/>
              </a:buClr>
              <a:buSzPts val="1600"/>
              <a:buFont typeface="Calibri"/>
              <a:buNone/>
            </a:pPr>
            <a:r>
              <a:rPr lang="es-ES" sz="1600" b="0" i="0" u="none" strike="noStrike" cap="none">
                <a:solidFill>
                  <a:srgbClr val="000000"/>
                </a:solidFill>
                <a:latin typeface="Calibri"/>
                <a:ea typeface="Calibri"/>
                <a:cs typeface="Calibri"/>
                <a:sym typeface="Calibri"/>
              </a:rPr>
              <a:t>Área extensa </a:t>
            </a:r>
            <a:endParaRPr/>
          </a:p>
          <a:p>
            <a:pPr marL="0" marR="0" lvl="0" indent="0" algn="l" rtl="0">
              <a:lnSpc>
                <a:spcPct val="100000"/>
              </a:lnSpc>
              <a:spcBef>
                <a:spcPts val="0"/>
              </a:spcBef>
              <a:spcAft>
                <a:spcPts val="0"/>
              </a:spcAft>
              <a:buClr>
                <a:srgbClr val="000000"/>
              </a:buClr>
              <a:buSzPts val="1600"/>
              <a:buFont typeface="Calibri"/>
              <a:buNone/>
            </a:pPr>
            <a:r>
              <a:rPr lang="es-ES" sz="1600" b="1" i="0" u="none" strike="noStrike" cap="none">
                <a:solidFill>
                  <a:srgbClr val="000000"/>
                </a:solidFill>
                <a:latin typeface="Calibri"/>
                <a:ea typeface="Calibri"/>
                <a:cs typeface="Calibri"/>
                <a:sym typeface="Calibri"/>
              </a:rPr>
              <a:t>Puntos débiles:</a:t>
            </a:r>
            <a:endParaRPr/>
          </a:p>
          <a:p>
            <a:pPr marL="0" marR="0" lvl="0" indent="0" algn="l" rtl="0">
              <a:lnSpc>
                <a:spcPct val="100000"/>
              </a:lnSpc>
              <a:spcBef>
                <a:spcPts val="0"/>
              </a:spcBef>
              <a:spcAft>
                <a:spcPts val="0"/>
              </a:spcAft>
              <a:buClr>
                <a:srgbClr val="000000"/>
              </a:buClr>
              <a:buSzPts val="1600"/>
              <a:buFont typeface="Candara"/>
              <a:buNone/>
            </a:pPr>
            <a:r>
              <a:rPr lang="es-ES" sz="1600" b="0" i="0" u="none" strike="noStrike" cap="none">
                <a:solidFill>
                  <a:srgbClr val="000000"/>
                </a:solidFill>
                <a:latin typeface="Candara"/>
                <a:ea typeface="Candara"/>
                <a:cs typeface="Candara"/>
                <a:sym typeface="Candara"/>
              </a:rPr>
              <a:t>Pauta prologada, baja adherencia en ocasiones </a:t>
            </a:r>
            <a:endParaRPr/>
          </a:p>
          <a:p>
            <a:pPr marL="0" marR="0" lvl="0" indent="0" algn="l" rtl="0">
              <a:lnSpc>
                <a:spcPct val="100000"/>
              </a:lnSpc>
              <a:spcBef>
                <a:spcPts val="0"/>
              </a:spcBef>
              <a:spcAft>
                <a:spcPts val="0"/>
              </a:spcAft>
              <a:buClr>
                <a:srgbClr val="000000"/>
              </a:buClr>
              <a:buSzPts val="1600"/>
              <a:buFont typeface="Candara"/>
              <a:buNone/>
            </a:pPr>
            <a:r>
              <a:rPr lang="es-ES" sz="1600" b="0" i="0" u="none" strike="noStrike" cap="none">
                <a:solidFill>
                  <a:srgbClr val="000000"/>
                </a:solidFill>
                <a:latin typeface="Candara"/>
                <a:ea typeface="Candara"/>
                <a:cs typeface="Candara"/>
                <a:sym typeface="Candara"/>
              </a:rPr>
              <a:t>Eficacia menor que otras opciones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3392"/>
            <a:ext cx="12192000" cy="6858000"/>
          </a:xfrm>
        </p:spPr>
      </p:pic>
      <p:pic>
        <p:nvPicPr>
          <p:cNvPr id="8" name="Imagen 7">
            <a:extLst>
              <a:ext uri="{FF2B5EF4-FFF2-40B4-BE49-F238E27FC236}">
                <a16:creationId xmlns:a16="http://schemas.microsoft.com/office/drawing/2014/main" id="{60078EF6-1D24-10C9-D126-720E01EE3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222" y="3582857"/>
            <a:ext cx="3511138" cy="1975015"/>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26FC901-348B-E38D-A588-3F0B36519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85" y="3548581"/>
            <a:ext cx="1931069" cy="2574758"/>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EEDE135E-7AFA-EE5A-754C-A1132F2F9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54581" y="4018929"/>
            <a:ext cx="3250133" cy="2166756"/>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47BE5F70-982A-C3C7-E7F9-03E8FB027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276855" y="481709"/>
            <a:ext cx="2386092" cy="2386092"/>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5664A70F-D62A-D9FF-55DB-D6362527DA77}"/>
              </a:ext>
            </a:extLst>
          </p:cNvPr>
          <p:cNvSpPr txBox="1"/>
          <p:nvPr/>
        </p:nvSpPr>
        <p:spPr>
          <a:xfrm>
            <a:off x="1213575" y="615754"/>
            <a:ext cx="360639" cy="369332"/>
          </a:xfrm>
          <a:prstGeom prst="rect">
            <a:avLst/>
          </a:prstGeom>
          <a:noFill/>
        </p:spPr>
        <p:txBody>
          <a:bodyPr wrap="square" rtlCol="0">
            <a:spAutoFit/>
          </a:bodyPr>
          <a:lstStyle/>
          <a:p>
            <a:r>
              <a:rPr lang="es-ES_tradnl" dirty="0"/>
              <a:t>7</a:t>
            </a:r>
          </a:p>
        </p:txBody>
      </p:sp>
      <p:pic>
        <p:nvPicPr>
          <p:cNvPr id="4" name="Imagen 3">
            <a:extLst>
              <a:ext uri="{FF2B5EF4-FFF2-40B4-BE49-F238E27FC236}">
                <a16:creationId xmlns:a16="http://schemas.microsoft.com/office/drawing/2014/main" id="{74605423-E74D-48F9-ACB8-BCC3FCB63FE1}"/>
              </a:ext>
            </a:extLst>
          </p:cNvPr>
          <p:cNvPicPr>
            <a:picLocks noChangeAspect="1"/>
          </p:cNvPicPr>
          <p:nvPr/>
        </p:nvPicPr>
        <p:blipFill rotWithShape="1">
          <a:blip r:embed="rId7">
            <a:extLst>
              <a:ext uri="{28A0092B-C50C-407E-A947-70E740481C1C}">
                <a14:useLocalDpi xmlns:a14="http://schemas.microsoft.com/office/drawing/2010/main" val="0"/>
              </a:ext>
            </a:extLst>
          </a:blip>
          <a:srcRect l="18107" r="18824"/>
          <a:stretch/>
        </p:blipFill>
        <p:spPr>
          <a:xfrm>
            <a:off x="1529053" y="481712"/>
            <a:ext cx="2936980" cy="261943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3D73169A-3553-884A-E8D9-58A351147F9F}"/>
              </a:ext>
            </a:extLst>
          </p:cNvPr>
          <p:cNvPicPr>
            <a:picLocks noChangeAspect="1"/>
          </p:cNvPicPr>
          <p:nvPr/>
        </p:nvPicPr>
        <p:blipFill rotWithShape="1">
          <a:blip r:embed="rId8">
            <a:extLst>
              <a:ext uri="{28A0092B-C50C-407E-A947-70E740481C1C}">
                <a14:useLocalDpi xmlns:a14="http://schemas.microsoft.com/office/drawing/2010/main" val="0"/>
              </a:ext>
            </a:extLst>
          </a:blip>
          <a:srcRect r="28830"/>
          <a:stretch/>
        </p:blipFill>
        <p:spPr>
          <a:xfrm rot="5400000">
            <a:off x="5040121" y="756277"/>
            <a:ext cx="2619437" cy="2070302"/>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55AE1F5F-6846-3FD5-0437-F684A9824A67}"/>
              </a:ext>
            </a:extLst>
          </p:cNvPr>
          <p:cNvSpPr txBox="1"/>
          <p:nvPr/>
        </p:nvSpPr>
        <p:spPr>
          <a:xfrm>
            <a:off x="4984950" y="648928"/>
            <a:ext cx="506714" cy="368710"/>
          </a:xfrm>
          <a:prstGeom prst="rect">
            <a:avLst/>
          </a:prstGeom>
          <a:noFill/>
        </p:spPr>
        <p:txBody>
          <a:bodyPr wrap="square" rtlCol="0">
            <a:spAutoFit/>
          </a:bodyPr>
          <a:lstStyle/>
          <a:p>
            <a:r>
              <a:rPr lang="es-ES_tradnl" dirty="0"/>
              <a:t>8</a:t>
            </a:r>
          </a:p>
        </p:txBody>
      </p:sp>
      <p:sp>
        <p:nvSpPr>
          <p:cNvPr id="9" name="CuadroTexto 8">
            <a:extLst>
              <a:ext uri="{FF2B5EF4-FFF2-40B4-BE49-F238E27FC236}">
                <a16:creationId xmlns:a16="http://schemas.microsoft.com/office/drawing/2014/main" id="{2674014D-F5E4-3F6A-A7BA-793C0B7FEC66}"/>
              </a:ext>
            </a:extLst>
          </p:cNvPr>
          <p:cNvSpPr txBox="1"/>
          <p:nvPr/>
        </p:nvSpPr>
        <p:spPr>
          <a:xfrm>
            <a:off x="7961937" y="652940"/>
            <a:ext cx="356147" cy="369332"/>
          </a:xfrm>
          <a:prstGeom prst="rect">
            <a:avLst/>
          </a:prstGeom>
          <a:noFill/>
        </p:spPr>
        <p:txBody>
          <a:bodyPr wrap="square" rtlCol="0">
            <a:spAutoFit/>
          </a:bodyPr>
          <a:lstStyle/>
          <a:p>
            <a:r>
              <a:rPr lang="es-ES_tradnl" dirty="0"/>
              <a:t>9</a:t>
            </a:r>
          </a:p>
        </p:txBody>
      </p:sp>
      <p:sp>
        <p:nvSpPr>
          <p:cNvPr id="10" name="CuadroTexto 9">
            <a:extLst>
              <a:ext uri="{FF2B5EF4-FFF2-40B4-BE49-F238E27FC236}">
                <a16:creationId xmlns:a16="http://schemas.microsoft.com/office/drawing/2014/main" id="{B713E292-9F64-1851-1B80-A26FE7783F00}"/>
              </a:ext>
            </a:extLst>
          </p:cNvPr>
          <p:cNvSpPr txBox="1"/>
          <p:nvPr/>
        </p:nvSpPr>
        <p:spPr>
          <a:xfrm>
            <a:off x="1090005" y="3701848"/>
            <a:ext cx="459151" cy="369332"/>
          </a:xfrm>
          <a:prstGeom prst="rect">
            <a:avLst/>
          </a:prstGeom>
          <a:noFill/>
        </p:spPr>
        <p:txBody>
          <a:bodyPr wrap="square" rtlCol="0">
            <a:spAutoFit/>
          </a:bodyPr>
          <a:lstStyle/>
          <a:p>
            <a:r>
              <a:rPr lang="es-ES_tradnl" dirty="0"/>
              <a:t>10</a:t>
            </a:r>
          </a:p>
        </p:txBody>
      </p:sp>
      <p:sp>
        <p:nvSpPr>
          <p:cNvPr id="11" name="CuadroTexto 10">
            <a:extLst>
              <a:ext uri="{FF2B5EF4-FFF2-40B4-BE49-F238E27FC236}">
                <a16:creationId xmlns:a16="http://schemas.microsoft.com/office/drawing/2014/main" id="{82C3B8F9-2A12-267B-A8BF-B2065056D88F}"/>
              </a:ext>
            </a:extLst>
          </p:cNvPr>
          <p:cNvSpPr txBox="1"/>
          <p:nvPr/>
        </p:nvSpPr>
        <p:spPr>
          <a:xfrm>
            <a:off x="5492669" y="3742106"/>
            <a:ext cx="623135" cy="369332"/>
          </a:xfrm>
          <a:prstGeom prst="rect">
            <a:avLst/>
          </a:prstGeom>
          <a:noFill/>
        </p:spPr>
        <p:txBody>
          <a:bodyPr wrap="square" rtlCol="0">
            <a:spAutoFit/>
          </a:bodyPr>
          <a:lstStyle/>
          <a:p>
            <a:r>
              <a:rPr lang="es-ES_tradnl" dirty="0"/>
              <a:t>11</a:t>
            </a:r>
          </a:p>
        </p:txBody>
      </p:sp>
      <p:sp>
        <p:nvSpPr>
          <p:cNvPr id="12" name="CuadroTexto 11">
            <a:extLst>
              <a:ext uri="{FF2B5EF4-FFF2-40B4-BE49-F238E27FC236}">
                <a16:creationId xmlns:a16="http://schemas.microsoft.com/office/drawing/2014/main" id="{CDB60287-AA5F-42F7-9163-C697FA18109A}"/>
              </a:ext>
            </a:extLst>
          </p:cNvPr>
          <p:cNvSpPr txBox="1"/>
          <p:nvPr/>
        </p:nvSpPr>
        <p:spPr>
          <a:xfrm>
            <a:off x="8203114" y="3582857"/>
            <a:ext cx="532579" cy="369332"/>
          </a:xfrm>
          <a:prstGeom prst="rect">
            <a:avLst/>
          </a:prstGeom>
          <a:noFill/>
        </p:spPr>
        <p:txBody>
          <a:bodyPr wrap="square" rtlCol="0">
            <a:spAutoFit/>
          </a:bodyPr>
          <a:lstStyle/>
          <a:p>
            <a:r>
              <a:rPr lang="es-ES_tradnl" dirty="0"/>
              <a:t>12</a:t>
            </a:r>
          </a:p>
        </p:txBody>
      </p:sp>
      <p:sp>
        <p:nvSpPr>
          <p:cNvPr id="2" name="CuadroTexto 1">
            <a:extLst>
              <a:ext uri="{FF2B5EF4-FFF2-40B4-BE49-F238E27FC236}">
                <a16:creationId xmlns:a16="http://schemas.microsoft.com/office/drawing/2014/main" id="{46451BDB-95BC-173B-2053-989E1AD5AA8F}"/>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13" name="TextBox 12">
            <a:extLst>
              <a:ext uri="{FF2B5EF4-FFF2-40B4-BE49-F238E27FC236}">
                <a16:creationId xmlns:a16="http://schemas.microsoft.com/office/drawing/2014/main" id="{CD1093EB-D1E4-497A-1568-D32F07560339}"/>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117899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37" name="Google Shape;437;p29"/>
          <p:cNvSpPr txBox="1">
            <a:spLocks noGrp="1"/>
          </p:cNvSpPr>
          <p:nvPr>
            <p:ph type="title"/>
          </p:nvPr>
        </p:nvSpPr>
        <p:spPr>
          <a:xfrm>
            <a:off x="1036499" y="439072"/>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b="1">
                <a:solidFill>
                  <a:srgbClr val="1F3864"/>
                </a:solidFill>
                <a:latin typeface="Montserrat"/>
                <a:ea typeface="Montserrat"/>
                <a:cs typeface="Montserrat"/>
                <a:sym typeface="Montserrat"/>
              </a:rPr>
              <a:t>Tratamientos tópicos</a:t>
            </a:r>
            <a:br>
              <a:rPr lang="es-ES" sz="4000">
                <a:solidFill>
                  <a:srgbClr val="1F3864"/>
                </a:solidFill>
                <a:latin typeface="Montserrat"/>
                <a:ea typeface="Montserrat"/>
                <a:cs typeface="Montserrat"/>
                <a:sym typeface="Montserrat"/>
              </a:rPr>
            </a:br>
            <a:r>
              <a:rPr lang="es-ES" sz="2800">
                <a:solidFill>
                  <a:srgbClr val="1F3864"/>
                </a:solidFill>
                <a:latin typeface="Montserrat"/>
                <a:ea typeface="Montserrat"/>
                <a:cs typeface="Montserrat"/>
                <a:sym typeface="Montserrat"/>
              </a:rPr>
              <a:t>Tirbanibulina 1%</a:t>
            </a:r>
            <a:endParaRPr sz="4000">
              <a:solidFill>
                <a:srgbClr val="1F3864"/>
              </a:solidFill>
              <a:latin typeface="Montserrat"/>
              <a:ea typeface="Montserrat"/>
              <a:cs typeface="Montserrat"/>
              <a:sym typeface="Montserrat"/>
            </a:endParaRPr>
          </a:p>
        </p:txBody>
      </p:sp>
      <p:sp>
        <p:nvSpPr>
          <p:cNvPr id="438" name="Google Shape;438;p29"/>
          <p:cNvSpPr txBox="1"/>
          <p:nvPr/>
        </p:nvSpPr>
        <p:spPr>
          <a:xfrm>
            <a:off x="1748675" y="1633286"/>
            <a:ext cx="4796316" cy="19389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Aplicación una vez al día área 25cm2, 5 días consecutivos</a:t>
            </a:r>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ES" sz="2000" b="0" i="0" u="none" strike="noStrike" cap="none">
                <a:solidFill>
                  <a:srgbClr val="000000"/>
                </a:solidFill>
                <a:latin typeface="Arial"/>
                <a:ea typeface="Arial"/>
                <a:cs typeface="Arial"/>
                <a:sym typeface="Arial"/>
              </a:rPr>
              <a:t>Efectos secundarios leves, sitio de aplicación: eritema, vesiculación y descamación</a:t>
            </a:r>
            <a:endParaRPr/>
          </a:p>
        </p:txBody>
      </p:sp>
      <p:grpSp>
        <p:nvGrpSpPr>
          <p:cNvPr id="439" name="Google Shape;439;p29"/>
          <p:cNvGrpSpPr/>
          <p:nvPr/>
        </p:nvGrpSpPr>
        <p:grpSpPr>
          <a:xfrm>
            <a:off x="4609116" y="3664261"/>
            <a:ext cx="3584971" cy="2400000"/>
            <a:chOff x="3214588" y="735567"/>
            <a:chExt cx="2688728" cy="1800000"/>
          </a:xfrm>
        </p:grpSpPr>
        <p:pic>
          <p:nvPicPr>
            <p:cNvPr id="440" name="Google Shape;440;p29"/>
            <p:cNvPicPr preferRelativeResize="0"/>
            <p:nvPr/>
          </p:nvPicPr>
          <p:blipFill rotWithShape="1">
            <a:blip r:embed="rId4">
              <a:alphaModFix/>
            </a:blip>
            <a:srcRect l="21175" t="59504" r="60318" b="8283"/>
            <a:stretch/>
          </p:blipFill>
          <p:spPr>
            <a:xfrm>
              <a:off x="3214588" y="735567"/>
              <a:ext cx="2688728" cy="1800000"/>
            </a:xfrm>
            <a:prstGeom prst="rect">
              <a:avLst/>
            </a:prstGeom>
            <a:noFill/>
            <a:ln>
              <a:noFill/>
            </a:ln>
          </p:spPr>
        </p:pic>
        <p:sp>
          <p:nvSpPr>
            <p:cNvPr id="441" name="Google Shape;441;p29"/>
            <p:cNvSpPr/>
            <p:nvPr/>
          </p:nvSpPr>
          <p:spPr>
            <a:xfrm>
              <a:off x="3266246" y="814569"/>
              <a:ext cx="702776" cy="173493"/>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855"/>
                </a:buClr>
                <a:buSzPts val="1333"/>
                <a:buFont typeface="Arial"/>
                <a:buNone/>
              </a:pPr>
              <a:r>
                <a:rPr lang="es-ES" sz="1333" b="1" i="0" u="none" strike="noStrike" cap="none">
                  <a:solidFill>
                    <a:srgbClr val="002855"/>
                  </a:solidFill>
                  <a:latin typeface="Arial"/>
                  <a:ea typeface="Arial"/>
                  <a:cs typeface="Arial"/>
                  <a:sym typeface="Arial"/>
                </a:rPr>
                <a:t>Día 8</a:t>
              </a:r>
              <a:endParaRPr sz="1333" b="1" i="0" u="none" strike="noStrike" cap="none">
                <a:solidFill>
                  <a:srgbClr val="002855"/>
                </a:solidFill>
                <a:latin typeface="Arial"/>
                <a:ea typeface="Arial"/>
                <a:cs typeface="Arial"/>
                <a:sym typeface="Arial"/>
              </a:endParaRPr>
            </a:p>
          </p:txBody>
        </p:sp>
      </p:grpSp>
      <p:grpSp>
        <p:nvGrpSpPr>
          <p:cNvPr id="442" name="Google Shape;442;p29"/>
          <p:cNvGrpSpPr/>
          <p:nvPr/>
        </p:nvGrpSpPr>
        <p:grpSpPr>
          <a:xfrm>
            <a:off x="886945" y="3664261"/>
            <a:ext cx="3643823" cy="2400000"/>
            <a:chOff x="484692" y="735567"/>
            <a:chExt cx="2732867" cy="1800000"/>
          </a:xfrm>
        </p:grpSpPr>
        <p:pic>
          <p:nvPicPr>
            <p:cNvPr id="443" name="Google Shape;443;p29"/>
            <p:cNvPicPr preferRelativeResize="0"/>
            <p:nvPr/>
          </p:nvPicPr>
          <p:blipFill rotWithShape="1">
            <a:blip r:embed="rId4">
              <a:alphaModFix/>
            </a:blip>
            <a:srcRect l="1781" t="59248" r="79408" b="8538"/>
            <a:stretch/>
          </p:blipFill>
          <p:spPr>
            <a:xfrm>
              <a:off x="484692" y="735567"/>
              <a:ext cx="2732867" cy="1800000"/>
            </a:xfrm>
            <a:prstGeom prst="rect">
              <a:avLst/>
            </a:prstGeom>
            <a:noFill/>
            <a:ln>
              <a:noFill/>
            </a:ln>
          </p:spPr>
        </p:pic>
        <p:sp>
          <p:nvSpPr>
            <p:cNvPr id="444" name="Google Shape;444;p29"/>
            <p:cNvSpPr/>
            <p:nvPr/>
          </p:nvSpPr>
          <p:spPr>
            <a:xfrm>
              <a:off x="603545" y="809891"/>
              <a:ext cx="702776" cy="171458"/>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855"/>
                </a:buClr>
                <a:buSzPts val="1333"/>
                <a:buFont typeface="Arial"/>
                <a:buNone/>
              </a:pPr>
              <a:r>
                <a:rPr lang="es-ES" sz="1333" b="1" i="0" u="none" strike="noStrike" cap="none">
                  <a:solidFill>
                    <a:srgbClr val="002855"/>
                  </a:solidFill>
                  <a:latin typeface="Arial"/>
                  <a:ea typeface="Arial"/>
                  <a:cs typeface="Arial"/>
                  <a:sym typeface="Arial"/>
                </a:rPr>
                <a:t>Basal</a:t>
              </a:r>
              <a:endParaRPr sz="1333" b="1" i="0" u="none" strike="noStrike" cap="none">
                <a:solidFill>
                  <a:srgbClr val="002855"/>
                </a:solidFill>
                <a:latin typeface="Arial"/>
                <a:ea typeface="Arial"/>
                <a:cs typeface="Arial"/>
                <a:sym typeface="Arial"/>
              </a:endParaRPr>
            </a:p>
          </p:txBody>
        </p:sp>
      </p:grpSp>
      <p:grpSp>
        <p:nvGrpSpPr>
          <p:cNvPr id="445" name="Google Shape;445;p29"/>
          <p:cNvGrpSpPr/>
          <p:nvPr/>
        </p:nvGrpSpPr>
        <p:grpSpPr>
          <a:xfrm>
            <a:off x="8255577" y="3668600"/>
            <a:ext cx="3643820" cy="2400000"/>
            <a:chOff x="4389706" y="2729578"/>
            <a:chExt cx="2732865" cy="1800000"/>
          </a:xfrm>
        </p:grpSpPr>
        <p:pic>
          <p:nvPicPr>
            <p:cNvPr id="446" name="Google Shape;446;p29"/>
            <p:cNvPicPr preferRelativeResize="0"/>
            <p:nvPr/>
          </p:nvPicPr>
          <p:blipFill rotWithShape="1">
            <a:blip r:embed="rId4">
              <a:alphaModFix/>
            </a:blip>
            <a:srcRect l="80435" t="58915" r="753" b="8871"/>
            <a:stretch/>
          </p:blipFill>
          <p:spPr>
            <a:xfrm>
              <a:off x="4389706" y="2729578"/>
              <a:ext cx="2732865" cy="1800000"/>
            </a:xfrm>
            <a:prstGeom prst="rect">
              <a:avLst/>
            </a:prstGeom>
            <a:noFill/>
            <a:ln>
              <a:noFill/>
            </a:ln>
          </p:spPr>
        </p:pic>
        <p:sp>
          <p:nvSpPr>
            <p:cNvPr id="447" name="Google Shape;447;p29"/>
            <p:cNvSpPr/>
            <p:nvPr/>
          </p:nvSpPr>
          <p:spPr>
            <a:xfrm>
              <a:off x="4507230" y="2791463"/>
              <a:ext cx="702776" cy="174498"/>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855"/>
                </a:buClr>
                <a:buSzPts val="1333"/>
                <a:buFont typeface="Arial"/>
                <a:buNone/>
              </a:pPr>
              <a:r>
                <a:rPr lang="es-ES" sz="1333" b="1" i="0" u="none" strike="noStrike" cap="none">
                  <a:solidFill>
                    <a:srgbClr val="002855"/>
                  </a:solidFill>
                  <a:latin typeface="Arial"/>
                  <a:ea typeface="Arial"/>
                  <a:cs typeface="Arial"/>
                  <a:sym typeface="Arial"/>
                </a:rPr>
                <a:t>Día 57</a:t>
              </a:r>
              <a:endParaRPr sz="1333" b="1" i="0" u="none" strike="noStrike" cap="none">
                <a:solidFill>
                  <a:srgbClr val="002855"/>
                </a:solidFill>
                <a:latin typeface="Arial"/>
                <a:ea typeface="Arial"/>
                <a:cs typeface="Arial"/>
                <a:sym typeface="Arial"/>
              </a:endParaRPr>
            </a:p>
          </p:txBody>
        </p:sp>
      </p:grpSp>
      <p:sp>
        <p:nvSpPr>
          <p:cNvPr id="448" name="Google Shape;448;p29"/>
          <p:cNvSpPr txBox="1"/>
          <p:nvPr/>
        </p:nvSpPr>
        <p:spPr>
          <a:xfrm>
            <a:off x="4677994" y="6248228"/>
            <a:ext cx="3303281" cy="584775"/>
          </a:xfrm>
          <a:prstGeom prst="rect">
            <a:avLst/>
          </a:prstGeom>
          <a:solidFill>
            <a:schemeClr val="lt1"/>
          </a:solidFill>
          <a:ln>
            <a:noFill/>
          </a:ln>
        </p:spPr>
        <p:txBody>
          <a:bodyPr spcFirstLastPara="1" wrap="square" lIns="91425" tIns="45700" rIns="91425" bIns="45700" anchor="t" anchorCtr="0">
            <a:spAutoFit/>
          </a:bodyPr>
          <a:lstStyle/>
          <a:p>
            <a:pPr marL="228594" marR="0" lvl="0" indent="-228594" algn="l" rtl="0">
              <a:lnSpc>
                <a:spcPct val="100000"/>
              </a:lnSpc>
              <a:spcBef>
                <a:spcPts val="0"/>
              </a:spcBef>
              <a:spcAft>
                <a:spcPts val="0"/>
              </a:spcAft>
              <a:buClr>
                <a:srgbClr val="002855"/>
              </a:buClr>
              <a:buSzPts val="1600"/>
              <a:buFont typeface="Arial"/>
              <a:buChar char="•"/>
            </a:pPr>
            <a:r>
              <a:rPr lang="es-ES" sz="1600" b="0" i="0" u="none" strike="noStrike" cap="none">
                <a:solidFill>
                  <a:srgbClr val="002855"/>
                </a:solidFill>
                <a:latin typeface="Signika Light"/>
                <a:ea typeface="Signika Light"/>
                <a:cs typeface="Signika Light"/>
                <a:sym typeface="Signika Light"/>
              </a:rPr>
              <a:t>Día 8 los efectos secundarios alcanzaron su valor máximo</a:t>
            </a:r>
            <a:endParaRPr/>
          </a:p>
        </p:txBody>
      </p:sp>
      <p:grpSp>
        <p:nvGrpSpPr>
          <p:cNvPr id="449" name="Google Shape;449;p29"/>
          <p:cNvGrpSpPr/>
          <p:nvPr/>
        </p:nvGrpSpPr>
        <p:grpSpPr>
          <a:xfrm>
            <a:off x="7586202" y="867717"/>
            <a:ext cx="4108661" cy="2431983"/>
            <a:chOff x="426511" y="1371940"/>
            <a:chExt cx="4108661" cy="2431983"/>
          </a:xfrm>
        </p:grpSpPr>
        <p:sp>
          <p:nvSpPr>
            <p:cNvPr id="450" name="Google Shape;450;p29"/>
            <p:cNvSpPr/>
            <p:nvPr/>
          </p:nvSpPr>
          <p:spPr>
            <a:xfrm>
              <a:off x="426511" y="1371940"/>
              <a:ext cx="4108661" cy="2431983"/>
            </a:xfrm>
            <a:prstGeom prst="roundRect">
              <a:avLst>
                <a:gd name="adj" fmla="val 16667"/>
              </a:avLst>
            </a:prstGeom>
            <a:solidFill>
              <a:srgbClr val="B4E1D6">
                <a:alpha val="56862"/>
              </a:srgbClr>
            </a:solidFill>
            <a:ln w="9525" cap="flat" cmpd="sng">
              <a:solidFill>
                <a:srgbClr val="0034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1" i="0" u="none" strike="noStrike" cap="none" baseline="30000">
                <a:solidFill>
                  <a:srgbClr val="003466"/>
                </a:solidFill>
                <a:latin typeface="Arial"/>
                <a:ea typeface="Arial"/>
                <a:cs typeface="Arial"/>
                <a:sym typeface="Arial"/>
              </a:endParaRPr>
            </a:p>
          </p:txBody>
        </p:sp>
        <p:sp>
          <p:nvSpPr>
            <p:cNvPr id="451" name="Google Shape;451;p29"/>
            <p:cNvSpPr txBox="1"/>
            <p:nvPr/>
          </p:nvSpPr>
          <p:spPr>
            <a:xfrm>
              <a:off x="576691" y="1504233"/>
              <a:ext cx="3880111" cy="222086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2060"/>
                </a:buClr>
                <a:buSzPts val="1400"/>
                <a:buFont typeface="Calibri"/>
                <a:buNone/>
              </a:pPr>
              <a:r>
                <a:rPr lang="es-ES" sz="1400" b="0" i="0" u="none" strike="noStrike" cap="none">
                  <a:solidFill>
                    <a:srgbClr val="002060"/>
                  </a:solidFill>
                  <a:latin typeface="Calibri"/>
                  <a:ea typeface="Calibri"/>
                  <a:cs typeface="Calibri"/>
                  <a:sym typeface="Calibri"/>
                </a:rPr>
                <a:t>Las terapias tópicas con </a:t>
              </a:r>
              <a:r>
                <a:rPr lang="es-ES" sz="1400" b="1" i="0" u="none" strike="noStrike" cap="none">
                  <a:solidFill>
                    <a:srgbClr val="002060"/>
                  </a:solidFill>
                  <a:latin typeface="Calibri"/>
                  <a:ea typeface="Calibri"/>
                  <a:cs typeface="Calibri"/>
                  <a:sym typeface="Calibri"/>
                </a:rPr>
                <a:t>regímenes</a:t>
              </a:r>
              <a:r>
                <a:rPr lang="es-ES" sz="1400" b="0" i="0" u="none" strike="noStrike" cap="none">
                  <a:solidFill>
                    <a:srgbClr val="002060"/>
                  </a:solidFill>
                  <a:latin typeface="Calibri"/>
                  <a:ea typeface="Calibri"/>
                  <a:cs typeface="Calibri"/>
                  <a:sym typeface="Calibri"/>
                </a:rPr>
                <a:t> </a:t>
              </a:r>
              <a:r>
                <a:rPr lang="es-ES" sz="1400" b="1" i="0" u="none" strike="noStrike" cap="none">
                  <a:solidFill>
                    <a:srgbClr val="002060"/>
                  </a:solidFill>
                  <a:latin typeface="Calibri"/>
                  <a:ea typeface="Calibri"/>
                  <a:cs typeface="Calibri"/>
                  <a:sym typeface="Calibri"/>
                </a:rPr>
                <a:t>cortos y sencillos </a:t>
              </a:r>
              <a:r>
                <a:rPr lang="es-ES" sz="1400" b="0" i="0" u="none" strike="noStrike" cap="none">
                  <a:solidFill>
                    <a:srgbClr val="002060"/>
                  </a:solidFill>
                  <a:latin typeface="Calibri"/>
                  <a:ea typeface="Calibri"/>
                  <a:cs typeface="Calibri"/>
                  <a:sym typeface="Calibri"/>
                </a:rPr>
                <a:t>tienen un impacto positivo en</a:t>
              </a:r>
              <a:r>
                <a:rPr lang="es-ES" sz="1400" b="0" i="0" u="none" strike="noStrike" cap="none" baseline="30000">
                  <a:solidFill>
                    <a:srgbClr val="002060"/>
                  </a:solidFill>
                  <a:latin typeface="Calibri"/>
                  <a:ea typeface="Calibri"/>
                  <a:cs typeface="Calibri"/>
                  <a:sym typeface="Calibri"/>
                </a:rPr>
                <a:t>1</a:t>
              </a:r>
              <a:r>
                <a:rPr lang="es-ES" sz="1400" b="0" i="0" u="none" strike="noStrike" cap="none">
                  <a:solidFill>
                    <a:srgbClr val="002060"/>
                  </a:solidFill>
                  <a:latin typeface="Calibri"/>
                  <a:ea typeface="Calibri"/>
                  <a:cs typeface="Calibri"/>
                  <a:sym typeface="Calibri"/>
                </a:rPr>
                <a:t>: </a:t>
              </a:r>
              <a:endParaRPr/>
            </a:p>
            <a:p>
              <a:pPr marL="990575" marR="0" lvl="1" indent="-380990" algn="l" rtl="0">
                <a:lnSpc>
                  <a:spcPct val="120000"/>
                </a:lnSpc>
                <a:spcBef>
                  <a:spcPts val="1600"/>
                </a:spcBef>
                <a:spcAft>
                  <a:spcPts val="0"/>
                </a:spcAft>
                <a:buClr>
                  <a:srgbClr val="002060"/>
                </a:buClr>
                <a:buSzPts val="1600"/>
                <a:buFont typeface="Noto Sans Symbols"/>
                <a:buChar char="✔"/>
              </a:pPr>
              <a:r>
                <a:rPr lang="es-ES" sz="1600" b="0" i="0" u="none" strike="noStrike" cap="none">
                  <a:solidFill>
                    <a:srgbClr val="002060"/>
                  </a:solidFill>
                  <a:latin typeface="Calibri"/>
                  <a:ea typeface="Calibri"/>
                  <a:cs typeface="Calibri"/>
                  <a:sym typeface="Calibri"/>
                </a:rPr>
                <a:t>Satisfacción del paciente</a:t>
              </a:r>
              <a:endParaRPr/>
            </a:p>
            <a:p>
              <a:pPr marL="990575" marR="0" lvl="1" indent="-380990" algn="l" rtl="0">
                <a:lnSpc>
                  <a:spcPct val="120000"/>
                </a:lnSpc>
                <a:spcBef>
                  <a:spcPts val="1600"/>
                </a:spcBef>
                <a:spcAft>
                  <a:spcPts val="0"/>
                </a:spcAft>
                <a:buClr>
                  <a:srgbClr val="002060"/>
                </a:buClr>
                <a:buSzPts val="1600"/>
                <a:buFont typeface="Noto Sans Symbols"/>
                <a:buChar char="✔"/>
              </a:pPr>
              <a:r>
                <a:rPr lang="es-ES" sz="1600" b="0" i="0" u="none" strike="noStrike" cap="none">
                  <a:solidFill>
                    <a:srgbClr val="002060"/>
                  </a:solidFill>
                  <a:latin typeface="Calibri"/>
                  <a:ea typeface="Calibri"/>
                  <a:cs typeface="Calibri"/>
                  <a:sym typeface="Calibri"/>
                </a:rPr>
                <a:t>Adherencia al tratamiento</a:t>
              </a:r>
              <a:endParaRPr/>
            </a:p>
            <a:p>
              <a:pPr marL="990575" marR="0" lvl="1" indent="-380990" algn="l" rtl="0">
                <a:lnSpc>
                  <a:spcPct val="120000"/>
                </a:lnSpc>
                <a:spcBef>
                  <a:spcPts val="1600"/>
                </a:spcBef>
                <a:spcAft>
                  <a:spcPts val="0"/>
                </a:spcAft>
                <a:buClr>
                  <a:srgbClr val="002060"/>
                </a:buClr>
                <a:buSzPts val="1600"/>
                <a:buFont typeface="Noto Sans Symbols"/>
                <a:buChar char="✔"/>
              </a:pPr>
              <a:r>
                <a:rPr lang="es-ES" sz="1600" b="0" i="0" u="none" strike="noStrike" cap="none">
                  <a:solidFill>
                    <a:srgbClr val="002060"/>
                  </a:solidFill>
                  <a:latin typeface="Calibri"/>
                  <a:ea typeface="Calibri"/>
                  <a:cs typeface="Calibri"/>
                  <a:sym typeface="Calibri"/>
                </a:rPr>
                <a:t>Calidad de vida</a:t>
              </a:r>
              <a:endParaRPr sz="1800" b="0" i="0" u="none" strike="noStrike" cap="none">
                <a:solidFill>
                  <a:srgbClr val="002060"/>
                </a:solidFill>
                <a:latin typeface="Calibri"/>
                <a:ea typeface="Calibri"/>
                <a:cs typeface="Calibri"/>
                <a:sym typeface="Calibri"/>
              </a:endParaRPr>
            </a:p>
          </p:txBody>
        </p:sp>
      </p:grpSp>
      <p:sp>
        <p:nvSpPr>
          <p:cNvPr id="452" name="Google Shape;452;p29"/>
          <p:cNvSpPr txBox="1"/>
          <p:nvPr/>
        </p:nvSpPr>
        <p:spPr>
          <a:xfrm>
            <a:off x="1034170" y="6299548"/>
            <a:ext cx="3643823"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750"/>
              <a:buFont typeface="Calibri"/>
              <a:buNone/>
            </a:pPr>
            <a:r>
              <a:rPr lang="es-ES" sz="750" b="1" i="0" u="none" strike="noStrike" cap="none">
                <a:solidFill>
                  <a:srgbClr val="7F7F7F"/>
                </a:solidFill>
                <a:latin typeface="Calibri"/>
                <a:ea typeface="Calibri"/>
                <a:cs typeface="Calibri"/>
                <a:sym typeface="Calibri"/>
              </a:rPr>
              <a:t>1</a:t>
            </a:r>
            <a:r>
              <a:rPr lang="es-ES" sz="750" b="0" i="0" u="none" strike="noStrike" cap="none">
                <a:solidFill>
                  <a:srgbClr val="7F7F7F"/>
                </a:solidFill>
                <a:latin typeface="Calibri"/>
                <a:ea typeface="Calibri"/>
                <a:cs typeface="Calibri"/>
                <a:sym typeface="Calibri"/>
              </a:rPr>
              <a:t>. Grada A, Feldman SR, Bragazzi NL, Damiani G. Patient-reported outcomes of topical therapies in actinic keratosis: A systematic review. Dermatol Ther. 2021 Mar;34(2):e14833</a:t>
            </a:r>
            <a:endParaRPr sz="750" b="0" i="0" u="none" strike="noStrike" cap="none">
              <a:solidFill>
                <a:srgbClr val="7F7F7F"/>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0"/>
          <p:cNvSpPr/>
          <p:nvPr/>
        </p:nvSpPr>
        <p:spPr>
          <a:xfrm>
            <a:off x="1040933" y="4530149"/>
            <a:ext cx="10750231" cy="1132765"/>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9F96"/>
              </a:solidFill>
              <a:latin typeface="Calibri"/>
              <a:ea typeface="Calibri"/>
              <a:cs typeface="Calibri"/>
              <a:sym typeface="Calibri"/>
            </a:endParaRPr>
          </a:p>
        </p:txBody>
      </p:sp>
      <p:pic>
        <p:nvPicPr>
          <p:cNvPr id="459" name="Google Shape;459;p3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60" name="Google Shape;460;p30"/>
          <p:cNvSpPr txBox="1">
            <a:spLocks noGrp="1"/>
          </p:cNvSpPr>
          <p:nvPr>
            <p:ph type="title"/>
          </p:nvPr>
        </p:nvSpPr>
        <p:spPr>
          <a:xfrm>
            <a:off x="770966" y="471442"/>
            <a:ext cx="11501716"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3600"/>
              <a:buFont typeface="Montserrat"/>
              <a:buNone/>
            </a:pPr>
            <a:r>
              <a:rPr lang="es-ES" sz="3600">
                <a:solidFill>
                  <a:srgbClr val="1F3864"/>
                </a:solidFill>
                <a:latin typeface="Montserrat"/>
                <a:ea typeface="Montserrat"/>
                <a:cs typeface="Montserrat"/>
                <a:sym typeface="Montserrat"/>
              </a:rPr>
              <a:t>Klisyri</a:t>
            </a:r>
            <a:r>
              <a:rPr lang="es-ES" sz="3600" baseline="30000">
                <a:solidFill>
                  <a:srgbClr val="1F3864"/>
                </a:solidFill>
                <a:latin typeface="Montserrat"/>
                <a:ea typeface="Montserrat"/>
                <a:cs typeface="Montserrat"/>
                <a:sym typeface="Montserrat"/>
              </a:rPr>
              <a:t>®</a:t>
            </a:r>
            <a:r>
              <a:rPr lang="es-ES" sz="3600">
                <a:solidFill>
                  <a:srgbClr val="1F3864"/>
                </a:solidFill>
                <a:latin typeface="Montserrat"/>
                <a:ea typeface="Montserrat"/>
                <a:cs typeface="Montserrat"/>
                <a:sym typeface="Montserrat"/>
              </a:rPr>
              <a:t> </a:t>
            </a:r>
            <a:r>
              <a:rPr lang="es-ES" sz="3200">
                <a:solidFill>
                  <a:srgbClr val="1F3864"/>
                </a:solidFill>
                <a:latin typeface="Montserrat"/>
                <a:ea typeface="Montserrat"/>
                <a:cs typeface="Montserrat"/>
                <a:sym typeface="Montserrat"/>
              </a:rPr>
              <a:t>(Tirbanibulina 1%): Posología 5 días y tolerancia</a:t>
            </a:r>
            <a:endParaRPr sz="3600">
              <a:solidFill>
                <a:srgbClr val="1F3864"/>
              </a:solidFill>
              <a:latin typeface="Montserrat"/>
              <a:ea typeface="Montserrat"/>
              <a:cs typeface="Montserrat"/>
              <a:sym typeface="Montserrat"/>
            </a:endParaRPr>
          </a:p>
        </p:txBody>
      </p:sp>
      <p:sp>
        <p:nvSpPr>
          <p:cNvPr id="461" name="Google Shape;461;p30"/>
          <p:cNvSpPr txBox="1">
            <a:spLocks noGrp="1"/>
          </p:cNvSpPr>
          <p:nvPr>
            <p:ph type="body" idx="1"/>
          </p:nvPr>
        </p:nvSpPr>
        <p:spPr>
          <a:xfrm>
            <a:off x="1044541" y="1664772"/>
            <a:ext cx="10771397" cy="2869672"/>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120000"/>
              </a:lnSpc>
              <a:spcBef>
                <a:spcPts val="0"/>
              </a:spcBef>
              <a:spcAft>
                <a:spcPts val="0"/>
              </a:spcAft>
              <a:buClr>
                <a:schemeClr val="dk1"/>
              </a:buClr>
              <a:buSzPct val="100000"/>
              <a:buChar char="•"/>
            </a:pPr>
            <a:r>
              <a:rPr lang="es-ES" sz="2900" dirty="0" err="1">
                <a:latin typeface="Montserrat Light"/>
                <a:ea typeface="Montserrat Light"/>
                <a:cs typeface="Montserrat Light"/>
                <a:sym typeface="Montserrat Light"/>
              </a:rPr>
              <a:t>Tirbanibulina</a:t>
            </a:r>
            <a:r>
              <a:rPr lang="es-ES" sz="2900" dirty="0">
                <a:latin typeface="Montserrat Light"/>
                <a:ea typeface="Montserrat Light"/>
                <a:cs typeface="Montserrat Light"/>
                <a:sym typeface="Montserrat Light"/>
              </a:rPr>
              <a:t> se aplica </a:t>
            </a:r>
            <a:r>
              <a:rPr lang="es-ES" sz="2900" b="1" dirty="0">
                <a:latin typeface="Montserrat Light"/>
                <a:ea typeface="Montserrat Light"/>
                <a:cs typeface="Montserrat Light"/>
                <a:sym typeface="Montserrat Light"/>
              </a:rPr>
              <a:t>una vez al día durante solo 5 días consecutivos</a:t>
            </a:r>
            <a:r>
              <a:rPr lang="es-ES" sz="2900" dirty="0">
                <a:latin typeface="Montserrat Light"/>
                <a:ea typeface="Montserrat Light"/>
                <a:cs typeface="Montserrat Light"/>
                <a:sym typeface="Montserrat Light"/>
              </a:rPr>
              <a:t>.</a:t>
            </a:r>
            <a:r>
              <a:rPr lang="es-ES" sz="2900" baseline="30000" dirty="0">
                <a:latin typeface="Montserrat Light"/>
                <a:ea typeface="Montserrat Light"/>
                <a:cs typeface="Montserrat Light"/>
                <a:sym typeface="Montserrat Light"/>
              </a:rPr>
              <a:t>[1-2]</a:t>
            </a:r>
            <a:endParaRPr lang="es-ES" dirty="0"/>
          </a:p>
          <a:p>
            <a:pPr marL="228600" lvl="0" indent="-228600" algn="l" rtl="0">
              <a:lnSpc>
                <a:spcPct val="120000"/>
              </a:lnSpc>
              <a:spcBef>
                <a:spcPts val="1000"/>
              </a:spcBef>
              <a:spcAft>
                <a:spcPts val="0"/>
              </a:spcAft>
              <a:buClr>
                <a:schemeClr val="dk1"/>
              </a:buClr>
              <a:buSzPct val="100000"/>
              <a:buChar char="•"/>
            </a:pPr>
            <a:r>
              <a:rPr lang="es-ES" sz="2900" dirty="0">
                <a:latin typeface="Montserrat Light"/>
                <a:ea typeface="Montserrat Light"/>
                <a:cs typeface="Montserrat Light"/>
                <a:sym typeface="Montserrat Light"/>
              </a:rPr>
              <a:t>Tiene un </a:t>
            </a:r>
            <a:r>
              <a:rPr lang="es-ES" sz="2900" b="1" dirty="0">
                <a:latin typeface="Montserrat Light"/>
                <a:ea typeface="Montserrat Light"/>
                <a:cs typeface="Montserrat Light"/>
                <a:sym typeface="Montserrat Light"/>
              </a:rPr>
              <a:t>perfil de seguridad favorable con efectos adversos locales generalmente leves</a:t>
            </a:r>
            <a:r>
              <a:rPr lang="es-ES" sz="2900" dirty="0">
                <a:latin typeface="Montserrat Light"/>
                <a:ea typeface="Montserrat Light"/>
                <a:cs typeface="Montserrat Light"/>
                <a:sym typeface="Montserrat Light"/>
              </a:rPr>
              <a:t>, como prurito y dolor en el sitio de aplicación. No se han reportado eventos adversos sistémicos graves.</a:t>
            </a:r>
            <a:r>
              <a:rPr lang="es-ES" sz="2900" baseline="30000" dirty="0">
                <a:latin typeface="Montserrat Light"/>
                <a:ea typeface="Montserrat Light"/>
                <a:cs typeface="Montserrat Light"/>
                <a:sym typeface="Montserrat Light"/>
              </a:rPr>
              <a:t>[1-3]</a:t>
            </a:r>
            <a:endParaRPr sz="2900" dirty="0">
              <a:latin typeface="Montserrat Light"/>
              <a:ea typeface="Montserrat Light"/>
              <a:cs typeface="Montserrat Light"/>
            </a:endParaRPr>
          </a:p>
          <a:p>
            <a:pPr marL="228600" lvl="0" indent="-228600" algn="l" rtl="0">
              <a:lnSpc>
                <a:spcPct val="120000"/>
              </a:lnSpc>
              <a:spcBef>
                <a:spcPts val="1000"/>
              </a:spcBef>
              <a:spcAft>
                <a:spcPts val="0"/>
              </a:spcAft>
              <a:buClr>
                <a:schemeClr val="dk1"/>
              </a:buClr>
              <a:buSzPct val="100000"/>
              <a:buChar char="•"/>
            </a:pPr>
            <a:r>
              <a:rPr lang="es-ES" sz="2900" dirty="0">
                <a:latin typeface="Montserrat Light"/>
                <a:ea typeface="Montserrat Light"/>
                <a:cs typeface="Montserrat Light"/>
                <a:sym typeface="Montserrat Light"/>
              </a:rPr>
              <a:t>La corta duración del tratamiento y la buena tolerabilidad de </a:t>
            </a:r>
            <a:r>
              <a:rPr lang="es-ES" sz="2900" dirty="0" err="1">
                <a:latin typeface="Montserrat Light"/>
                <a:ea typeface="Montserrat Light"/>
                <a:cs typeface="Montserrat Light"/>
                <a:sym typeface="Montserrat Light"/>
              </a:rPr>
              <a:t>tirbanibulina</a:t>
            </a:r>
            <a:r>
              <a:rPr lang="es-ES" sz="2900" dirty="0">
                <a:latin typeface="Montserrat Light"/>
                <a:ea typeface="Montserrat Light"/>
                <a:cs typeface="Montserrat Light"/>
                <a:sym typeface="Montserrat Light"/>
              </a:rPr>
              <a:t> pueden </a:t>
            </a:r>
            <a:r>
              <a:rPr lang="es-ES" sz="2900" b="1" dirty="0">
                <a:latin typeface="Montserrat Light"/>
                <a:ea typeface="Montserrat Light"/>
                <a:cs typeface="Montserrat Light"/>
                <a:sym typeface="Montserrat Light"/>
              </a:rPr>
              <a:t>mejorar la adherencia del paciente al tratamiento</a:t>
            </a:r>
            <a:r>
              <a:rPr lang="es-ES" sz="2900" dirty="0">
                <a:latin typeface="Montserrat Light"/>
                <a:ea typeface="Montserrat Light"/>
                <a:cs typeface="Montserrat Light"/>
                <a:sym typeface="Montserrat Light"/>
              </a:rPr>
              <a:t>, lo cual es crucial para el éxito terapéutico.</a:t>
            </a:r>
            <a:r>
              <a:rPr lang="es-ES" sz="2900" baseline="30000" dirty="0">
                <a:latin typeface="Montserrat Light"/>
                <a:ea typeface="Montserrat Light"/>
                <a:cs typeface="Montserrat Light"/>
                <a:sym typeface="Montserrat Light"/>
              </a:rPr>
              <a:t>[1][3]</a:t>
            </a:r>
            <a:endParaRPr sz="2900" dirty="0">
              <a:latin typeface="Montserrat Light"/>
              <a:ea typeface="Montserrat Light"/>
              <a:cs typeface="Montserrat Light"/>
            </a:endParaRPr>
          </a:p>
          <a:p>
            <a:pPr marL="228600" lvl="0" indent="-228600" algn="l" rtl="0">
              <a:lnSpc>
                <a:spcPct val="120000"/>
              </a:lnSpc>
              <a:spcBef>
                <a:spcPts val="1000"/>
              </a:spcBef>
              <a:spcAft>
                <a:spcPts val="0"/>
              </a:spcAft>
              <a:buClr>
                <a:schemeClr val="dk1"/>
              </a:buClr>
              <a:buSzPct val="100000"/>
              <a:buChar char="•"/>
            </a:pPr>
            <a:r>
              <a:rPr lang="es-ES" sz="2900" dirty="0" err="1">
                <a:latin typeface="Montserrat Light"/>
                <a:ea typeface="Montserrat Light"/>
                <a:cs typeface="Montserrat Light"/>
                <a:sym typeface="Montserrat Light"/>
              </a:rPr>
              <a:t>Tirbanibulina</a:t>
            </a:r>
            <a:r>
              <a:rPr lang="es-ES" sz="2900" dirty="0">
                <a:latin typeface="Montserrat Light"/>
                <a:ea typeface="Montserrat Light"/>
                <a:cs typeface="Montserrat Light"/>
                <a:sym typeface="Montserrat Light"/>
              </a:rPr>
              <a:t> es</a:t>
            </a:r>
            <a:r>
              <a:rPr lang="es-ES" sz="2900" b="1" dirty="0">
                <a:latin typeface="Montserrat Light"/>
                <a:ea typeface="Montserrat Light"/>
                <a:cs typeface="Montserrat Light"/>
                <a:sym typeface="Montserrat Light"/>
              </a:rPr>
              <a:t> eficaz</a:t>
            </a:r>
            <a:r>
              <a:rPr lang="es-ES" sz="2900" dirty="0">
                <a:latin typeface="Montserrat Light"/>
                <a:ea typeface="Montserrat Light"/>
                <a:cs typeface="Montserrat Light"/>
                <a:sym typeface="Montserrat Light"/>
              </a:rPr>
              <a:t> tanto para lesiones individuales como para el </a:t>
            </a:r>
            <a:r>
              <a:rPr lang="es-ES" sz="2900" b="1" dirty="0">
                <a:latin typeface="Montserrat Light"/>
                <a:ea typeface="Montserrat Light"/>
                <a:cs typeface="Montserrat Light"/>
                <a:sym typeface="Montserrat Light"/>
              </a:rPr>
              <a:t>tratamiento del campo de cancerización</a:t>
            </a:r>
            <a:r>
              <a:rPr lang="es-ES" sz="2900" dirty="0">
                <a:latin typeface="Montserrat Light"/>
                <a:ea typeface="Montserrat Light"/>
                <a:cs typeface="Montserrat Light"/>
                <a:sym typeface="Montserrat Light"/>
              </a:rPr>
              <a:t>, lo que es importante para reducir el riesgo de progresión a carcinoma de células escamosas.</a:t>
            </a:r>
            <a:r>
              <a:rPr lang="es-ES" sz="2900" baseline="30000" dirty="0">
                <a:latin typeface="Montserrat Light"/>
                <a:ea typeface="Montserrat Light"/>
                <a:cs typeface="Montserrat Light"/>
                <a:sym typeface="Montserrat Light"/>
              </a:rPr>
              <a:t>[5-6]</a:t>
            </a:r>
            <a:endParaRPr sz="2900" dirty="0">
              <a:latin typeface="Montserrat Light"/>
              <a:ea typeface="Montserrat Light"/>
              <a:cs typeface="Montserrat Light"/>
            </a:endParaRPr>
          </a:p>
          <a:p>
            <a:pPr marL="0" indent="0">
              <a:lnSpc>
                <a:spcPct val="120000"/>
              </a:lnSpc>
              <a:buClr>
                <a:srgbClr val="FFFFFF"/>
              </a:buClr>
              <a:buSzPct val="100000"/>
              <a:buNone/>
            </a:pPr>
            <a:endParaRPr lang="es-ES" sz="3800" b="1" dirty="0">
              <a:solidFill>
                <a:srgbClr val="FFFFFF"/>
              </a:solidFill>
            </a:endParaRPr>
          </a:p>
          <a:p>
            <a:pPr marL="0" lvl="0" indent="0" algn="l" rtl="0">
              <a:lnSpc>
                <a:spcPct val="120000"/>
              </a:lnSpc>
              <a:spcBef>
                <a:spcPts val="1000"/>
              </a:spcBef>
              <a:spcAft>
                <a:spcPts val="0"/>
              </a:spcAft>
              <a:buClr>
                <a:srgbClr val="000000"/>
              </a:buClr>
              <a:buSzPct val="100000"/>
              <a:buNone/>
            </a:pPr>
            <a:endParaRPr lang="es-ES">
              <a:solidFill>
                <a:srgbClr val="000000"/>
              </a:solidFill>
              <a:latin typeface="Montserrat Light"/>
            </a:endParaRPr>
          </a:p>
        </p:txBody>
      </p:sp>
      <p:sp>
        <p:nvSpPr>
          <p:cNvPr id="462" name="Google Shape;462;p30"/>
          <p:cNvSpPr txBox="1"/>
          <p:nvPr/>
        </p:nvSpPr>
        <p:spPr>
          <a:xfrm>
            <a:off x="956780" y="5945085"/>
            <a:ext cx="10848575"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Dao DD, Sahni VN, Sahni DR, et al. 1% Tirbanibulin Ointment for the Treatment of Actinic Keratoses. Ann Pharmacother. 2022;56(4):494-500. doi:10.1177/10600280211031329. 2, Eisen DB, Asgari MM, Bennett DD, et al. Guidelines of Care for the Management of Actinic Keratosis. J Am Acad Dermatol. 2021;85(4) . doi:10.1016/j.jaad.2021.02.082. 3, Heppt MV, Dykukha I, Graziadio S, et al. Comparative Efficacy and Safety of Tirbanibulin for Actinic Keratosis of the Face and Scalp in Europe: A Systematic Review and Network Meta-Analysis of Randomized Controlled Trials. J Clin Med. 2022;11(6):1654. doi:10.3390/jcm11061654. 4, Blauvelt A, Kempers S, Lain E, et al. Phase 3 Trials of Tirbanibulin Ointment for Actinic Keratosis. N Engl J Med. 2021;384(6):512-520. doi:10.1056/NEJMoa2024040. 5, Aggarwal I, Puyana C, Chandan N, Jetter N, Tsoukas M. Field Cancerization Therapies for the Management of Actinic Keratosis: An Updated Review. Am J Clin Dermatol. 2024;25(3):391-405. doi:10.1007/s40257-023-00839-8. 6, Nazzaro G, Carugno A, Bortoluzzi P, et al. Efficacy and Tolerability of Tirbanibulin 1% Ointment in the Treatment of Cancerization Field: A Real-Life Italian Multicenter Observational Study of 250 Patients. Int J Dermatol. 2024;. doi:10.1111/ijd.17168.</a:t>
            </a:r>
            <a:endParaRPr/>
          </a:p>
        </p:txBody>
      </p:sp>
      <p:sp>
        <p:nvSpPr>
          <p:cNvPr id="2" name="CuadroTexto 1">
            <a:extLst>
              <a:ext uri="{FF2B5EF4-FFF2-40B4-BE49-F238E27FC236}">
                <a16:creationId xmlns:a16="http://schemas.microsoft.com/office/drawing/2014/main" id="{0199DBB3-BD06-6E0D-0552-F8791CB74076}"/>
              </a:ext>
            </a:extLst>
          </p:cNvPr>
          <p:cNvSpPr txBox="1"/>
          <p:nvPr/>
        </p:nvSpPr>
        <p:spPr>
          <a:xfrm>
            <a:off x="1210733" y="4586817"/>
            <a:ext cx="10416117" cy="1072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100" b="1" dirty="0" err="1">
                <a:solidFill>
                  <a:srgbClr val="FFFFFF"/>
                </a:solidFill>
                <a:latin typeface="Montserrat Light"/>
              </a:rPr>
              <a:t>Klisyri</a:t>
            </a:r>
            <a:r>
              <a:rPr lang="es-ES" sz="2100" b="1" dirty="0">
                <a:solidFill>
                  <a:srgbClr val="FFFFFF"/>
                </a:solidFill>
                <a:latin typeface="Montserrat Light"/>
              </a:rPr>
              <a:t> es preferido en casos donde se busca un tratamiento de corta duración, con un perfil de seguridad favorable y alta eficacia, especialmente en pacientes con múltiples lesiones o campo de cancerización.</a:t>
            </a:r>
            <a:endParaRPr lang="es-E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1"/>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69" name="Google Shape;469;p31"/>
          <p:cNvGrpSpPr/>
          <p:nvPr/>
        </p:nvGrpSpPr>
        <p:grpSpPr>
          <a:xfrm>
            <a:off x="821991" y="1485804"/>
            <a:ext cx="10548018" cy="4900754"/>
            <a:chOff x="341434" y="1370225"/>
            <a:chExt cx="7587401" cy="3138521"/>
          </a:xfrm>
        </p:grpSpPr>
        <p:pic>
          <p:nvPicPr>
            <p:cNvPr id="470" name="Google Shape;470;p31"/>
            <p:cNvPicPr preferRelativeResize="0"/>
            <p:nvPr/>
          </p:nvPicPr>
          <p:blipFill rotWithShape="1">
            <a:blip r:embed="rId4">
              <a:alphaModFix/>
            </a:blip>
            <a:srcRect l="38599" t="10224" r="51325" b="78454"/>
            <a:stretch/>
          </p:blipFill>
          <p:spPr>
            <a:xfrm>
              <a:off x="345279" y="3999191"/>
              <a:ext cx="540363" cy="344552"/>
            </a:xfrm>
            <a:prstGeom prst="rect">
              <a:avLst/>
            </a:prstGeom>
            <a:noFill/>
            <a:ln>
              <a:noFill/>
            </a:ln>
          </p:spPr>
        </p:pic>
        <p:pic>
          <p:nvPicPr>
            <p:cNvPr id="471" name="Google Shape;471;p31"/>
            <p:cNvPicPr preferRelativeResize="0"/>
            <p:nvPr/>
          </p:nvPicPr>
          <p:blipFill rotWithShape="1">
            <a:blip r:embed="rId4">
              <a:alphaModFix/>
            </a:blip>
            <a:srcRect l="38599" t="10224" r="51325" b="78454"/>
            <a:stretch/>
          </p:blipFill>
          <p:spPr>
            <a:xfrm>
              <a:off x="393740" y="4001989"/>
              <a:ext cx="540363" cy="344552"/>
            </a:xfrm>
            <a:prstGeom prst="rect">
              <a:avLst/>
            </a:prstGeom>
            <a:noFill/>
            <a:ln>
              <a:noFill/>
            </a:ln>
          </p:spPr>
        </p:pic>
        <p:pic>
          <p:nvPicPr>
            <p:cNvPr id="472" name="Google Shape;472;p31"/>
            <p:cNvPicPr preferRelativeResize="0"/>
            <p:nvPr/>
          </p:nvPicPr>
          <p:blipFill rotWithShape="1">
            <a:blip r:embed="rId4">
              <a:alphaModFix/>
            </a:blip>
            <a:srcRect l="38599" t="10224" r="51325" b="78454"/>
            <a:stretch/>
          </p:blipFill>
          <p:spPr>
            <a:xfrm>
              <a:off x="442201" y="4001989"/>
              <a:ext cx="540363" cy="344552"/>
            </a:xfrm>
            <a:prstGeom prst="rect">
              <a:avLst/>
            </a:prstGeom>
            <a:noFill/>
            <a:ln>
              <a:noFill/>
            </a:ln>
          </p:spPr>
        </p:pic>
        <p:pic>
          <p:nvPicPr>
            <p:cNvPr id="473" name="Google Shape;473;p31"/>
            <p:cNvPicPr preferRelativeResize="0"/>
            <p:nvPr/>
          </p:nvPicPr>
          <p:blipFill rotWithShape="1">
            <a:blip r:embed="rId4">
              <a:alphaModFix/>
            </a:blip>
            <a:srcRect l="38599" t="10224" r="51325" b="78454"/>
            <a:stretch/>
          </p:blipFill>
          <p:spPr>
            <a:xfrm>
              <a:off x="490662" y="4003292"/>
              <a:ext cx="540363" cy="344552"/>
            </a:xfrm>
            <a:prstGeom prst="rect">
              <a:avLst/>
            </a:prstGeom>
            <a:noFill/>
            <a:ln>
              <a:noFill/>
            </a:ln>
          </p:spPr>
        </p:pic>
        <p:pic>
          <p:nvPicPr>
            <p:cNvPr id="474" name="Google Shape;474;p31"/>
            <p:cNvPicPr preferRelativeResize="0"/>
            <p:nvPr/>
          </p:nvPicPr>
          <p:blipFill rotWithShape="1">
            <a:blip r:embed="rId4">
              <a:alphaModFix/>
            </a:blip>
            <a:srcRect l="38599" t="10224" r="51325" b="78454"/>
            <a:stretch/>
          </p:blipFill>
          <p:spPr>
            <a:xfrm>
              <a:off x="539123" y="4003292"/>
              <a:ext cx="540363" cy="344552"/>
            </a:xfrm>
            <a:prstGeom prst="rect">
              <a:avLst/>
            </a:prstGeom>
            <a:noFill/>
            <a:ln>
              <a:noFill/>
            </a:ln>
          </p:spPr>
        </p:pic>
        <p:pic>
          <p:nvPicPr>
            <p:cNvPr id="475" name="Google Shape;475;p31"/>
            <p:cNvPicPr preferRelativeResize="0"/>
            <p:nvPr/>
          </p:nvPicPr>
          <p:blipFill rotWithShape="1">
            <a:blip r:embed="rId4">
              <a:alphaModFix/>
            </a:blip>
            <a:srcRect l="38599" t="10224" r="51325" b="78454"/>
            <a:stretch/>
          </p:blipFill>
          <p:spPr>
            <a:xfrm>
              <a:off x="587584" y="4003292"/>
              <a:ext cx="540363" cy="344552"/>
            </a:xfrm>
            <a:prstGeom prst="rect">
              <a:avLst/>
            </a:prstGeom>
            <a:noFill/>
            <a:ln>
              <a:noFill/>
            </a:ln>
          </p:spPr>
        </p:pic>
        <p:pic>
          <p:nvPicPr>
            <p:cNvPr id="476" name="Google Shape;476;p31"/>
            <p:cNvPicPr preferRelativeResize="0"/>
            <p:nvPr/>
          </p:nvPicPr>
          <p:blipFill rotWithShape="1">
            <a:blip r:embed="rId4">
              <a:alphaModFix/>
            </a:blip>
            <a:srcRect l="38599" t="10224" r="51325" b="78454"/>
            <a:stretch/>
          </p:blipFill>
          <p:spPr>
            <a:xfrm>
              <a:off x="636045" y="4001989"/>
              <a:ext cx="540363" cy="344552"/>
            </a:xfrm>
            <a:prstGeom prst="rect">
              <a:avLst/>
            </a:prstGeom>
            <a:noFill/>
            <a:ln>
              <a:noFill/>
            </a:ln>
          </p:spPr>
        </p:pic>
        <p:pic>
          <p:nvPicPr>
            <p:cNvPr id="477" name="Google Shape;477;p31"/>
            <p:cNvPicPr preferRelativeResize="0"/>
            <p:nvPr/>
          </p:nvPicPr>
          <p:blipFill rotWithShape="1">
            <a:blip r:embed="rId4">
              <a:alphaModFix/>
            </a:blip>
            <a:srcRect l="38599" t="10224" r="51325" b="78454"/>
            <a:stretch/>
          </p:blipFill>
          <p:spPr>
            <a:xfrm>
              <a:off x="684506" y="4001989"/>
              <a:ext cx="540363" cy="344552"/>
            </a:xfrm>
            <a:prstGeom prst="rect">
              <a:avLst/>
            </a:prstGeom>
            <a:noFill/>
            <a:ln>
              <a:noFill/>
            </a:ln>
          </p:spPr>
        </p:pic>
        <p:pic>
          <p:nvPicPr>
            <p:cNvPr id="478" name="Google Shape;478;p31"/>
            <p:cNvPicPr preferRelativeResize="0"/>
            <p:nvPr/>
          </p:nvPicPr>
          <p:blipFill rotWithShape="1">
            <a:blip r:embed="rId4">
              <a:alphaModFix/>
            </a:blip>
            <a:srcRect l="38599" t="10224" r="51325" b="78454"/>
            <a:stretch/>
          </p:blipFill>
          <p:spPr>
            <a:xfrm>
              <a:off x="732967" y="4001989"/>
              <a:ext cx="540363" cy="344552"/>
            </a:xfrm>
            <a:prstGeom prst="rect">
              <a:avLst/>
            </a:prstGeom>
            <a:noFill/>
            <a:ln>
              <a:noFill/>
            </a:ln>
          </p:spPr>
        </p:pic>
        <p:pic>
          <p:nvPicPr>
            <p:cNvPr id="479" name="Google Shape;479;p31"/>
            <p:cNvPicPr preferRelativeResize="0"/>
            <p:nvPr/>
          </p:nvPicPr>
          <p:blipFill rotWithShape="1">
            <a:blip r:embed="rId4">
              <a:alphaModFix/>
            </a:blip>
            <a:srcRect l="38599" t="10224" r="51325" b="78454"/>
            <a:stretch/>
          </p:blipFill>
          <p:spPr>
            <a:xfrm>
              <a:off x="781428" y="4003292"/>
              <a:ext cx="540363" cy="344552"/>
            </a:xfrm>
            <a:prstGeom prst="rect">
              <a:avLst/>
            </a:prstGeom>
            <a:noFill/>
            <a:ln>
              <a:noFill/>
            </a:ln>
          </p:spPr>
        </p:pic>
        <p:pic>
          <p:nvPicPr>
            <p:cNvPr id="480" name="Google Shape;480;p31"/>
            <p:cNvPicPr preferRelativeResize="0"/>
            <p:nvPr/>
          </p:nvPicPr>
          <p:blipFill rotWithShape="1">
            <a:blip r:embed="rId4">
              <a:alphaModFix/>
            </a:blip>
            <a:srcRect l="38599" t="10224" r="51325" b="78454"/>
            <a:stretch/>
          </p:blipFill>
          <p:spPr>
            <a:xfrm>
              <a:off x="829889" y="4003292"/>
              <a:ext cx="540363" cy="344552"/>
            </a:xfrm>
            <a:prstGeom prst="rect">
              <a:avLst/>
            </a:prstGeom>
            <a:noFill/>
            <a:ln>
              <a:noFill/>
            </a:ln>
          </p:spPr>
        </p:pic>
        <p:pic>
          <p:nvPicPr>
            <p:cNvPr id="481" name="Google Shape;481;p31"/>
            <p:cNvPicPr preferRelativeResize="0"/>
            <p:nvPr/>
          </p:nvPicPr>
          <p:blipFill rotWithShape="1">
            <a:blip r:embed="rId4">
              <a:alphaModFix/>
            </a:blip>
            <a:srcRect l="38599" t="10224" r="51325" b="78454"/>
            <a:stretch/>
          </p:blipFill>
          <p:spPr>
            <a:xfrm>
              <a:off x="878350" y="4003292"/>
              <a:ext cx="540363" cy="344552"/>
            </a:xfrm>
            <a:prstGeom prst="rect">
              <a:avLst/>
            </a:prstGeom>
            <a:noFill/>
            <a:ln>
              <a:noFill/>
            </a:ln>
          </p:spPr>
        </p:pic>
        <p:pic>
          <p:nvPicPr>
            <p:cNvPr id="482" name="Google Shape;482;p31"/>
            <p:cNvPicPr preferRelativeResize="0"/>
            <p:nvPr/>
          </p:nvPicPr>
          <p:blipFill rotWithShape="1">
            <a:blip r:embed="rId4">
              <a:alphaModFix/>
            </a:blip>
            <a:srcRect l="38599" t="10224" r="51325" b="78454"/>
            <a:stretch/>
          </p:blipFill>
          <p:spPr>
            <a:xfrm>
              <a:off x="926811" y="4001989"/>
              <a:ext cx="540363" cy="344552"/>
            </a:xfrm>
            <a:prstGeom prst="rect">
              <a:avLst/>
            </a:prstGeom>
            <a:noFill/>
            <a:ln>
              <a:noFill/>
            </a:ln>
          </p:spPr>
        </p:pic>
        <p:pic>
          <p:nvPicPr>
            <p:cNvPr id="483" name="Google Shape;483;p31"/>
            <p:cNvPicPr preferRelativeResize="0"/>
            <p:nvPr/>
          </p:nvPicPr>
          <p:blipFill rotWithShape="1">
            <a:blip r:embed="rId4">
              <a:alphaModFix/>
            </a:blip>
            <a:srcRect l="38599" t="10224" r="51325" b="78454"/>
            <a:stretch/>
          </p:blipFill>
          <p:spPr>
            <a:xfrm>
              <a:off x="975272" y="4001989"/>
              <a:ext cx="540363" cy="344552"/>
            </a:xfrm>
            <a:prstGeom prst="rect">
              <a:avLst/>
            </a:prstGeom>
            <a:noFill/>
            <a:ln>
              <a:noFill/>
            </a:ln>
          </p:spPr>
        </p:pic>
        <p:pic>
          <p:nvPicPr>
            <p:cNvPr id="484" name="Google Shape;484;p31"/>
            <p:cNvPicPr preferRelativeResize="0"/>
            <p:nvPr/>
          </p:nvPicPr>
          <p:blipFill rotWithShape="1">
            <a:blip r:embed="rId4">
              <a:alphaModFix/>
            </a:blip>
            <a:srcRect l="38599" t="10224" r="51325" b="78454"/>
            <a:stretch/>
          </p:blipFill>
          <p:spPr>
            <a:xfrm>
              <a:off x="1023733" y="4001989"/>
              <a:ext cx="540363" cy="344552"/>
            </a:xfrm>
            <a:prstGeom prst="rect">
              <a:avLst/>
            </a:prstGeom>
            <a:noFill/>
            <a:ln>
              <a:noFill/>
            </a:ln>
          </p:spPr>
        </p:pic>
        <p:pic>
          <p:nvPicPr>
            <p:cNvPr id="485" name="Google Shape;485;p31"/>
            <p:cNvPicPr preferRelativeResize="0"/>
            <p:nvPr/>
          </p:nvPicPr>
          <p:blipFill rotWithShape="1">
            <a:blip r:embed="rId4">
              <a:alphaModFix/>
            </a:blip>
            <a:srcRect l="38599" t="10224" r="51325" b="78454"/>
            <a:stretch/>
          </p:blipFill>
          <p:spPr>
            <a:xfrm>
              <a:off x="1072194" y="4003292"/>
              <a:ext cx="540363" cy="344552"/>
            </a:xfrm>
            <a:prstGeom prst="rect">
              <a:avLst/>
            </a:prstGeom>
            <a:noFill/>
            <a:ln>
              <a:noFill/>
            </a:ln>
          </p:spPr>
        </p:pic>
        <p:pic>
          <p:nvPicPr>
            <p:cNvPr id="486" name="Google Shape;486;p31"/>
            <p:cNvPicPr preferRelativeResize="0"/>
            <p:nvPr/>
          </p:nvPicPr>
          <p:blipFill rotWithShape="1">
            <a:blip r:embed="rId4">
              <a:alphaModFix/>
            </a:blip>
            <a:srcRect l="38599" t="10224" r="51325" b="78454"/>
            <a:stretch/>
          </p:blipFill>
          <p:spPr>
            <a:xfrm>
              <a:off x="1120655" y="4003292"/>
              <a:ext cx="540363" cy="344552"/>
            </a:xfrm>
            <a:prstGeom prst="rect">
              <a:avLst/>
            </a:prstGeom>
            <a:noFill/>
            <a:ln>
              <a:noFill/>
            </a:ln>
          </p:spPr>
        </p:pic>
        <p:pic>
          <p:nvPicPr>
            <p:cNvPr id="487" name="Google Shape;487;p31"/>
            <p:cNvPicPr preferRelativeResize="0"/>
            <p:nvPr/>
          </p:nvPicPr>
          <p:blipFill rotWithShape="1">
            <a:blip r:embed="rId4">
              <a:alphaModFix/>
            </a:blip>
            <a:srcRect l="38599" t="10224" r="51325" b="78454"/>
            <a:stretch/>
          </p:blipFill>
          <p:spPr>
            <a:xfrm>
              <a:off x="1169116" y="4003292"/>
              <a:ext cx="540363" cy="344552"/>
            </a:xfrm>
            <a:prstGeom prst="rect">
              <a:avLst/>
            </a:prstGeom>
            <a:noFill/>
            <a:ln>
              <a:noFill/>
            </a:ln>
          </p:spPr>
        </p:pic>
        <p:pic>
          <p:nvPicPr>
            <p:cNvPr id="488" name="Google Shape;488;p31"/>
            <p:cNvPicPr preferRelativeResize="0"/>
            <p:nvPr/>
          </p:nvPicPr>
          <p:blipFill rotWithShape="1">
            <a:blip r:embed="rId4">
              <a:alphaModFix/>
            </a:blip>
            <a:srcRect l="38599" t="10224" r="51325" b="78454"/>
            <a:stretch/>
          </p:blipFill>
          <p:spPr>
            <a:xfrm>
              <a:off x="1217577" y="4001989"/>
              <a:ext cx="540363" cy="344552"/>
            </a:xfrm>
            <a:prstGeom prst="rect">
              <a:avLst/>
            </a:prstGeom>
            <a:noFill/>
            <a:ln>
              <a:noFill/>
            </a:ln>
          </p:spPr>
        </p:pic>
        <p:pic>
          <p:nvPicPr>
            <p:cNvPr id="489" name="Google Shape;489;p31"/>
            <p:cNvPicPr preferRelativeResize="0"/>
            <p:nvPr/>
          </p:nvPicPr>
          <p:blipFill rotWithShape="1">
            <a:blip r:embed="rId4">
              <a:alphaModFix/>
            </a:blip>
            <a:srcRect l="38599" t="10224" r="51325" b="78454"/>
            <a:stretch/>
          </p:blipFill>
          <p:spPr>
            <a:xfrm>
              <a:off x="1266038" y="4001989"/>
              <a:ext cx="540363" cy="344552"/>
            </a:xfrm>
            <a:prstGeom prst="rect">
              <a:avLst/>
            </a:prstGeom>
            <a:noFill/>
            <a:ln>
              <a:noFill/>
            </a:ln>
          </p:spPr>
        </p:pic>
        <p:pic>
          <p:nvPicPr>
            <p:cNvPr id="490" name="Google Shape;490;p31"/>
            <p:cNvPicPr preferRelativeResize="0"/>
            <p:nvPr/>
          </p:nvPicPr>
          <p:blipFill rotWithShape="1">
            <a:blip r:embed="rId4">
              <a:alphaModFix/>
            </a:blip>
            <a:srcRect l="38599" t="10224" r="51325" b="78454"/>
            <a:stretch/>
          </p:blipFill>
          <p:spPr>
            <a:xfrm>
              <a:off x="1314499" y="4001989"/>
              <a:ext cx="540363" cy="344552"/>
            </a:xfrm>
            <a:prstGeom prst="rect">
              <a:avLst/>
            </a:prstGeom>
            <a:noFill/>
            <a:ln>
              <a:noFill/>
            </a:ln>
          </p:spPr>
        </p:pic>
        <p:pic>
          <p:nvPicPr>
            <p:cNvPr id="491" name="Google Shape;491;p31"/>
            <p:cNvPicPr preferRelativeResize="0"/>
            <p:nvPr/>
          </p:nvPicPr>
          <p:blipFill rotWithShape="1">
            <a:blip r:embed="rId4">
              <a:alphaModFix/>
            </a:blip>
            <a:srcRect l="38599" t="10224" r="51325" b="78454"/>
            <a:stretch/>
          </p:blipFill>
          <p:spPr>
            <a:xfrm>
              <a:off x="1362960" y="4003292"/>
              <a:ext cx="540363" cy="344552"/>
            </a:xfrm>
            <a:prstGeom prst="rect">
              <a:avLst/>
            </a:prstGeom>
            <a:noFill/>
            <a:ln>
              <a:noFill/>
            </a:ln>
          </p:spPr>
        </p:pic>
        <p:pic>
          <p:nvPicPr>
            <p:cNvPr id="492" name="Google Shape;492;p31"/>
            <p:cNvPicPr preferRelativeResize="0"/>
            <p:nvPr/>
          </p:nvPicPr>
          <p:blipFill rotWithShape="1">
            <a:blip r:embed="rId4">
              <a:alphaModFix/>
            </a:blip>
            <a:srcRect l="38599" t="10224" r="51325" b="78454"/>
            <a:stretch/>
          </p:blipFill>
          <p:spPr>
            <a:xfrm>
              <a:off x="1411421" y="4003292"/>
              <a:ext cx="540363" cy="344552"/>
            </a:xfrm>
            <a:prstGeom prst="rect">
              <a:avLst/>
            </a:prstGeom>
            <a:noFill/>
            <a:ln>
              <a:noFill/>
            </a:ln>
          </p:spPr>
        </p:pic>
        <p:pic>
          <p:nvPicPr>
            <p:cNvPr id="493" name="Google Shape;493;p31"/>
            <p:cNvPicPr preferRelativeResize="0"/>
            <p:nvPr/>
          </p:nvPicPr>
          <p:blipFill rotWithShape="1">
            <a:blip r:embed="rId4">
              <a:alphaModFix/>
            </a:blip>
            <a:srcRect l="38599" t="10224" r="51325" b="78454"/>
            <a:stretch/>
          </p:blipFill>
          <p:spPr>
            <a:xfrm>
              <a:off x="1459882" y="4003292"/>
              <a:ext cx="540363" cy="344552"/>
            </a:xfrm>
            <a:prstGeom prst="rect">
              <a:avLst/>
            </a:prstGeom>
            <a:noFill/>
            <a:ln>
              <a:noFill/>
            </a:ln>
          </p:spPr>
        </p:pic>
        <p:pic>
          <p:nvPicPr>
            <p:cNvPr id="494" name="Google Shape;494;p31"/>
            <p:cNvPicPr preferRelativeResize="0"/>
            <p:nvPr/>
          </p:nvPicPr>
          <p:blipFill rotWithShape="1">
            <a:blip r:embed="rId4">
              <a:alphaModFix/>
            </a:blip>
            <a:srcRect l="38599" t="10224" r="51325" b="78454"/>
            <a:stretch/>
          </p:blipFill>
          <p:spPr>
            <a:xfrm>
              <a:off x="1508343" y="4005684"/>
              <a:ext cx="540363" cy="344552"/>
            </a:xfrm>
            <a:prstGeom prst="rect">
              <a:avLst/>
            </a:prstGeom>
            <a:noFill/>
            <a:ln>
              <a:noFill/>
            </a:ln>
          </p:spPr>
        </p:pic>
        <p:pic>
          <p:nvPicPr>
            <p:cNvPr id="495" name="Google Shape;495;p31"/>
            <p:cNvPicPr preferRelativeResize="0"/>
            <p:nvPr/>
          </p:nvPicPr>
          <p:blipFill rotWithShape="1">
            <a:blip r:embed="rId4">
              <a:alphaModFix/>
            </a:blip>
            <a:srcRect l="38599" t="10224" r="51325" b="78454"/>
            <a:stretch/>
          </p:blipFill>
          <p:spPr>
            <a:xfrm>
              <a:off x="1556804" y="4005684"/>
              <a:ext cx="540363" cy="344552"/>
            </a:xfrm>
            <a:prstGeom prst="rect">
              <a:avLst/>
            </a:prstGeom>
            <a:noFill/>
            <a:ln>
              <a:noFill/>
            </a:ln>
          </p:spPr>
        </p:pic>
        <p:pic>
          <p:nvPicPr>
            <p:cNvPr id="496" name="Google Shape;496;p31"/>
            <p:cNvPicPr preferRelativeResize="0"/>
            <p:nvPr/>
          </p:nvPicPr>
          <p:blipFill rotWithShape="1">
            <a:blip r:embed="rId4">
              <a:alphaModFix/>
            </a:blip>
            <a:srcRect l="38599" t="10224" r="51325" b="78454"/>
            <a:stretch/>
          </p:blipFill>
          <p:spPr>
            <a:xfrm>
              <a:off x="1605265" y="4005684"/>
              <a:ext cx="540363" cy="344552"/>
            </a:xfrm>
            <a:prstGeom prst="rect">
              <a:avLst/>
            </a:prstGeom>
            <a:noFill/>
            <a:ln>
              <a:noFill/>
            </a:ln>
          </p:spPr>
        </p:pic>
        <p:pic>
          <p:nvPicPr>
            <p:cNvPr id="497" name="Google Shape;497;p31"/>
            <p:cNvPicPr preferRelativeResize="0"/>
            <p:nvPr/>
          </p:nvPicPr>
          <p:blipFill rotWithShape="1">
            <a:blip r:embed="rId4">
              <a:alphaModFix/>
            </a:blip>
            <a:srcRect l="38599" t="10224" r="51325" b="78454"/>
            <a:stretch/>
          </p:blipFill>
          <p:spPr>
            <a:xfrm>
              <a:off x="1653726" y="4006987"/>
              <a:ext cx="540363" cy="344552"/>
            </a:xfrm>
            <a:prstGeom prst="rect">
              <a:avLst/>
            </a:prstGeom>
            <a:noFill/>
            <a:ln>
              <a:noFill/>
            </a:ln>
          </p:spPr>
        </p:pic>
        <p:pic>
          <p:nvPicPr>
            <p:cNvPr id="498" name="Google Shape;498;p31"/>
            <p:cNvPicPr preferRelativeResize="0"/>
            <p:nvPr/>
          </p:nvPicPr>
          <p:blipFill rotWithShape="1">
            <a:blip r:embed="rId4">
              <a:alphaModFix/>
            </a:blip>
            <a:srcRect l="38599" t="10224" r="51325" b="78454"/>
            <a:stretch/>
          </p:blipFill>
          <p:spPr>
            <a:xfrm>
              <a:off x="1702187" y="4006987"/>
              <a:ext cx="540363" cy="344552"/>
            </a:xfrm>
            <a:prstGeom prst="rect">
              <a:avLst/>
            </a:prstGeom>
            <a:noFill/>
            <a:ln>
              <a:noFill/>
            </a:ln>
          </p:spPr>
        </p:pic>
        <p:pic>
          <p:nvPicPr>
            <p:cNvPr id="499" name="Google Shape;499;p31"/>
            <p:cNvPicPr preferRelativeResize="0"/>
            <p:nvPr/>
          </p:nvPicPr>
          <p:blipFill rotWithShape="1">
            <a:blip r:embed="rId4">
              <a:alphaModFix/>
            </a:blip>
            <a:srcRect l="38599" t="10224" r="51325" b="78454"/>
            <a:stretch/>
          </p:blipFill>
          <p:spPr>
            <a:xfrm>
              <a:off x="1750648" y="4006987"/>
              <a:ext cx="540363" cy="344552"/>
            </a:xfrm>
            <a:prstGeom prst="rect">
              <a:avLst/>
            </a:prstGeom>
            <a:noFill/>
            <a:ln>
              <a:noFill/>
            </a:ln>
          </p:spPr>
        </p:pic>
        <p:pic>
          <p:nvPicPr>
            <p:cNvPr id="500" name="Google Shape;500;p31"/>
            <p:cNvPicPr preferRelativeResize="0"/>
            <p:nvPr/>
          </p:nvPicPr>
          <p:blipFill rotWithShape="1">
            <a:blip r:embed="rId4">
              <a:alphaModFix/>
            </a:blip>
            <a:srcRect l="38599" t="10224" r="51325" b="78454"/>
            <a:stretch/>
          </p:blipFill>
          <p:spPr>
            <a:xfrm>
              <a:off x="1799109" y="4005684"/>
              <a:ext cx="540363" cy="344552"/>
            </a:xfrm>
            <a:prstGeom prst="rect">
              <a:avLst/>
            </a:prstGeom>
            <a:noFill/>
            <a:ln>
              <a:noFill/>
            </a:ln>
          </p:spPr>
        </p:pic>
        <p:pic>
          <p:nvPicPr>
            <p:cNvPr id="501" name="Google Shape;501;p31"/>
            <p:cNvPicPr preferRelativeResize="0"/>
            <p:nvPr/>
          </p:nvPicPr>
          <p:blipFill rotWithShape="1">
            <a:blip r:embed="rId4">
              <a:alphaModFix/>
            </a:blip>
            <a:srcRect l="38599" t="10224" r="51325" b="78454"/>
            <a:stretch/>
          </p:blipFill>
          <p:spPr>
            <a:xfrm>
              <a:off x="1847570" y="4005684"/>
              <a:ext cx="540363" cy="344552"/>
            </a:xfrm>
            <a:prstGeom prst="rect">
              <a:avLst/>
            </a:prstGeom>
            <a:noFill/>
            <a:ln>
              <a:noFill/>
            </a:ln>
          </p:spPr>
        </p:pic>
        <p:pic>
          <p:nvPicPr>
            <p:cNvPr id="502" name="Google Shape;502;p31"/>
            <p:cNvPicPr preferRelativeResize="0"/>
            <p:nvPr/>
          </p:nvPicPr>
          <p:blipFill rotWithShape="1">
            <a:blip r:embed="rId4">
              <a:alphaModFix/>
            </a:blip>
            <a:srcRect l="38599" t="10224" r="51325" b="78454"/>
            <a:stretch/>
          </p:blipFill>
          <p:spPr>
            <a:xfrm>
              <a:off x="1896031" y="4005684"/>
              <a:ext cx="540363" cy="344552"/>
            </a:xfrm>
            <a:prstGeom prst="rect">
              <a:avLst/>
            </a:prstGeom>
            <a:noFill/>
            <a:ln>
              <a:noFill/>
            </a:ln>
          </p:spPr>
        </p:pic>
        <p:pic>
          <p:nvPicPr>
            <p:cNvPr id="503" name="Google Shape;503;p31"/>
            <p:cNvPicPr preferRelativeResize="0"/>
            <p:nvPr/>
          </p:nvPicPr>
          <p:blipFill rotWithShape="1">
            <a:blip r:embed="rId4">
              <a:alphaModFix/>
            </a:blip>
            <a:srcRect l="38599" t="10224" r="51325" b="78454"/>
            <a:stretch/>
          </p:blipFill>
          <p:spPr>
            <a:xfrm>
              <a:off x="1944492" y="4006987"/>
              <a:ext cx="540363" cy="344552"/>
            </a:xfrm>
            <a:prstGeom prst="rect">
              <a:avLst/>
            </a:prstGeom>
            <a:noFill/>
            <a:ln>
              <a:noFill/>
            </a:ln>
          </p:spPr>
        </p:pic>
        <p:pic>
          <p:nvPicPr>
            <p:cNvPr id="504" name="Google Shape;504;p31"/>
            <p:cNvPicPr preferRelativeResize="0"/>
            <p:nvPr/>
          </p:nvPicPr>
          <p:blipFill rotWithShape="1">
            <a:blip r:embed="rId4">
              <a:alphaModFix/>
            </a:blip>
            <a:srcRect l="38599" t="10224" r="51325" b="78454"/>
            <a:stretch/>
          </p:blipFill>
          <p:spPr>
            <a:xfrm>
              <a:off x="1992953" y="4006987"/>
              <a:ext cx="540363" cy="344552"/>
            </a:xfrm>
            <a:prstGeom prst="rect">
              <a:avLst/>
            </a:prstGeom>
            <a:noFill/>
            <a:ln>
              <a:noFill/>
            </a:ln>
          </p:spPr>
        </p:pic>
        <p:pic>
          <p:nvPicPr>
            <p:cNvPr id="505" name="Google Shape;505;p31"/>
            <p:cNvPicPr preferRelativeResize="0"/>
            <p:nvPr/>
          </p:nvPicPr>
          <p:blipFill rotWithShape="1">
            <a:blip r:embed="rId4">
              <a:alphaModFix/>
            </a:blip>
            <a:srcRect l="38599" t="10224" r="51325" b="78454"/>
            <a:stretch/>
          </p:blipFill>
          <p:spPr>
            <a:xfrm>
              <a:off x="2041414" y="4006987"/>
              <a:ext cx="540363" cy="344552"/>
            </a:xfrm>
            <a:prstGeom prst="rect">
              <a:avLst/>
            </a:prstGeom>
            <a:noFill/>
            <a:ln>
              <a:noFill/>
            </a:ln>
          </p:spPr>
        </p:pic>
        <p:pic>
          <p:nvPicPr>
            <p:cNvPr id="506" name="Google Shape;506;p31"/>
            <p:cNvPicPr preferRelativeResize="0"/>
            <p:nvPr/>
          </p:nvPicPr>
          <p:blipFill rotWithShape="1">
            <a:blip r:embed="rId4">
              <a:alphaModFix/>
            </a:blip>
            <a:srcRect l="38599" t="10224" r="51325" b="78454"/>
            <a:stretch/>
          </p:blipFill>
          <p:spPr>
            <a:xfrm>
              <a:off x="2089875" y="4006987"/>
              <a:ext cx="540363" cy="344552"/>
            </a:xfrm>
            <a:prstGeom prst="rect">
              <a:avLst/>
            </a:prstGeom>
            <a:noFill/>
            <a:ln>
              <a:noFill/>
            </a:ln>
          </p:spPr>
        </p:pic>
        <p:pic>
          <p:nvPicPr>
            <p:cNvPr id="507" name="Google Shape;507;p31"/>
            <p:cNvPicPr preferRelativeResize="0"/>
            <p:nvPr/>
          </p:nvPicPr>
          <p:blipFill rotWithShape="1">
            <a:blip r:embed="rId4">
              <a:alphaModFix/>
            </a:blip>
            <a:srcRect l="38599" t="10224" r="51325" b="78454"/>
            <a:stretch/>
          </p:blipFill>
          <p:spPr>
            <a:xfrm>
              <a:off x="2138336" y="4006987"/>
              <a:ext cx="540363" cy="344552"/>
            </a:xfrm>
            <a:prstGeom prst="rect">
              <a:avLst/>
            </a:prstGeom>
            <a:noFill/>
            <a:ln>
              <a:noFill/>
            </a:ln>
          </p:spPr>
        </p:pic>
        <p:pic>
          <p:nvPicPr>
            <p:cNvPr id="508" name="Google Shape;508;p31"/>
            <p:cNvPicPr preferRelativeResize="0"/>
            <p:nvPr/>
          </p:nvPicPr>
          <p:blipFill rotWithShape="1">
            <a:blip r:embed="rId4">
              <a:alphaModFix/>
            </a:blip>
            <a:srcRect l="38599" t="10224" r="51325" b="78454"/>
            <a:stretch/>
          </p:blipFill>
          <p:spPr>
            <a:xfrm>
              <a:off x="2186797" y="4006987"/>
              <a:ext cx="540363" cy="344552"/>
            </a:xfrm>
            <a:prstGeom prst="rect">
              <a:avLst/>
            </a:prstGeom>
            <a:noFill/>
            <a:ln>
              <a:noFill/>
            </a:ln>
          </p:spPr>
        </p:pic>
        <p:pic>
          <p:nvPicPr>
            <p:cNvPr id="509" name="Google Shape;509;p31"/>
            <p:cNvPicPr preferRelativeResize="0"/>
            <p:nvPr/>
          </p:nvPicPr>
          <p:blipFill rotWithShape="1">
            <a:blip r:embed="rId4">
              <a:alphaModFix/>
            </a:blip>
            <a:srcRect l="38599" t="10224" r="51325" b="78454"/>
            <a:stretch/>
          </p:blipFill>
          <p:spPr>
            <a:xfrm>
              <a:off x="2235258" y="4008291"/>
              <a:ext cx="540363" cy="344552"/>
            </a:xfrm>
            <a:prstGeom prst="rect">
              <a:avLst/>
            </a:prstGeom>
            <a:noFill/>
            <a:ln>
              <a:noFill/>
            </a:ln>
          </p:spPr>
        </p:pic>
        <p:pic>
          <p:nvPicPr>
            <p:cNvPr id="510" name="Google Shape;510;p31"/>
            <p:cNvPicPr preferRelativeResize="0"/>
            <p:nvPr/>
          </p:nvPicPr>
          <p:blipFill rotWithShape="1">
            <a:blip r:embed="rId4">
              <a:alphaModFix/>
            </a:blip>
            <a:srcRect l="38599" t="10224" r="51325" b="78454"/>
            <a:stretch/>
          </p:blipFill>
          <p:spPr>
            <a:xfrm>
              <a:off x="2283719" y="4008291"/>
              <a:ext cx="540363" cy="344552"/>
            </a:xfrm>
            <a:prstGeom prst="rect">
              <a:avLst/>
            </a:prstGeom>
            <a:noFill/>
            <a:ln>
              <a:noFill/>
            </a:ln>
          </p:spPr>
        </p:pic>
        <p:pic>
          <p:nvPicPr>
            <p:cNvPr id="511" name="Google Shape;511;p31"/>
            <p:cNvPicPr preferRelativeResize="0"/>
            <p:nvPr/>
          </p:nvPicPr>
          <p:blipFill rotWithShape="1">
            <a:blip r:embed="rId4">
              <a:alphaModFix/>
            </a:blip>
            <a:srcRect l="38599" t="10224" r="51325" b="78454"/>
            <a:stretch/>
          </p:blipFill>
          <p:spPr>
            <a:xfrm>
              <a:off x="2332180" y="4008291"/>
              <a:ext cx="540363" cy="344552"/>
            </a:xfrm>
            <a:prstGeom prst="rect">
              <a:avLst/>
            </a:prstGeom>
            <a:noFill/>
            <a:ln>
              <a:noFill/>
            </a:ln>
          </p:spPr>
        </p:pic>
        <p:pic>
          <p:nvPicPr>
            <p:cNvPr id="512" name="Google Shape;512;p31"/>
            <p:cNvPicPr preferRelativeResize="0"/>
            <p:nvPr/>
          </p:nvPicPr>
          <p:blipFill rotWithShape="1">
            <a:blip r:embed="rId4">
              <a:alphaModFix/>
            </a:blip>
            <a:srcRect l="38599" t="10224" r="51325" b="78454"/>
            <a:stretch/>
          </p:blipFill>
          <p:spPr>
            <a:xfrm>
              <a:off x="2380641" y="4006987"/>
              <a:ext cx="540363" cy="344552"/>
            </a:xfrm>
            <a:prstGeom prst="rect">
              <a:avLst/>
            </a:prstGeom>
            <a:noFill/>
            <a:ln>
              <a:noFill/>
            </a:ln>
          </p:spPr>
        </p:pic>
        <p:pic>
          <p:nvPicPr>
            <p:cNvPr id="513" name="Google Shape;513;p31"/>
            <p:cNvPicPr preferRelativeResize="0"/>
            <p:nvPr/>
          </p:nvPicPr>
          <p:blipFill rotWithShape="1">
            <a:blip r:embed="rId4">
              <a:alphaModFix/>
            </a:blip>
            <a:srcRect l="38599" t="10224" r="51325" b="78454"/>
            <a:stretch/>
          </p:blipFill>
          <p:spPr>
            <a:xfrm>
              <a:off x="2429102" y="4006987"/>
              <a:ext cx="540363" cy="344552"/>
            </a:xfrm>
            <a:prstGeom prst="rect">
              <a:avLst/>
            </a:prstGeom>
            <a:noFill/>
            <a:ln>
              <a:noFill/>
            </a:ln>
          </p:spPr>
        </p:pic>
        <p:pic>
          <p:nvPicPr>
            <p:cNvPr id="514" name="Google Shape;514;p31"/>
            <p:cNvPicPr preferRelativeResize="0"/>
            <p:nvPr/>
          </p:nvPicPr>
          <p:blipFill rotWithShape="1">
            <a:blip r:embed="rId4">
              <a:alphaModFix/>
            </a:blip>
            <a:srcRect l="38599" t="10224" r="51325" b="78454"/>
            <a:stretch/>
          </p:blipFill>
          <p:spPr>
            <a:xfrm>
              <a:off x="2477563" y="4006987"/>
              <a:ext cx="540363" cy="344552"/>
            </a:xfrm>
            <a:prstGeom prst="rect">
              <a:avLst/>
            </a:prstGeom>
            <a:noFill/>
            <a:ln>
              <a:noFill/>
            </a:ln>
          </p:spPr>
        </p:pic>
        <p:pic>
          <p:nvPicPr>
            <p:cNvPr id="515" name="Google Shape;515;p31"/>
            <p:cNvPicPr preferRelativeResize="0"/>
            <p:nvPr/>
          </p:nvPicPr>
          <p:blipFill rotWithShape="1">
            <a:blip r:embed="rId4">
              <a:alphaModFix/>
            </a:blip>
            <a:srcRect l="38599" t="10224" r="51325" b="78454"/>
            <a:stretch/>
          </p:blipFill>
          <p:spPr>
            <a:xfrm>
              <a:off x="2526024" y="4008291"/>
              <a:ext cx="540363" cy="344552"/>
            </a:xfrm>
            <a:prstGeom prst="rect">
              <a:avLst/>
            </a:prstGeom>
            <a:noFill/>
            <a:ln>
              <a:noFill/>
            </a:ln>
          </p:spPr>
        </p:pic>
        <p:pic>
          <p:nvPicPr>
            <p:cNvPr id="516" name="Google Shape;516;p31"/>
            <p:cNvPicPr preferRelativeResize="0"/>
            <p:nvPr/>
          </p:nvPicPr>
          <p:blipFill rotWithShape="1">
            <a:blip r:embed="rId4">
              <a:alphaModFix/>
            </a:blip>
            <a:srcRect l="38599" t="10224" r="51325" b="78454"/>
            <a:stretch/>
          </p:blipFill>
          <p:spPr>
            <a:xfrm>
              <a:off x="2574485" y="4008291"/>
              <a:ext cx="540363" cy="344552"/>
            </a:xfrm>
            <a:prstGeom prst="rect">
              <a:avLst/>
            </a:prstGeom>
            <a:noFill/>
            <a:ln>
              <a:noFill/>
            </a:ln>
          </p:spPr>
        </p:pic>
        <p:pic>
          <p:nvPicPr>
            <p:cNvPr id="517" name="Google Shape;517;p31"/>
            <p:cNvPicPr preferRelativeResize="0"/>
            <p:nvPr/>
          </p:nvPicPr>
          <p:blipFill rotWithShape="1">
            <a:blip r:embed="rId4">
              <a:alphaModFix/>
            </a:blip>
            <a:srcRect l="38599" t="10224" r="51325" b="78454"/>
            <a:stretch/>
          </p:blipFill>
          <p:spPr>
            <a:xfrm>
              <a:off x="2622946" y="4008291"/>
              <a:ext cx="540363" cy="344552"/>
            </a:xfrm>
            <a:prstGeom prst="rect">
              <a:avLst/>
            </a:prstGeom>
            <a:noFill/>
            <a:ln>
              <a:noFill/>
            </a:ln>
          </p:spPr>
        </p:pic>
        <p:pic>
          <p:nvPicPr>
            <p:cNvPr id="518" name="Google Shape;518;p31"/>
            <p:cNvPicPr preferRelativeResize="0"/>
            <p:nvPr/>
          </p:nvPicPr>
          <p:blipFill rotWithShape="1">
            <a:blip r:embed="rId4">
              <a:alphaModFix/>
            </a:blip>
            <a:srcRect l="38599" t="10224" r="51325" b="78454"/>
            <a:stretch/>
          </p:blipFill>
          <p:spPr>
            <a:xfrm>
              <a:off x="2671407" y="4003292"/>
              <a:ext cx="540363" cy="344552"/>
            </a:xfrm>
            <a:prstGeom prst="rect">
              <a:avLst/>
            </a:prstGeom>
            <a:noFill/>
            <a:ln>
              <a:noFill/>
            </a:ln>
          </p:spPr>
        </p:pic>
        <p:pic>
          <p:nvPicPr>
            <p:cNvPr id="519" name="Google Shape;519;p31"/>
            <p:cNvPicPr preferRelativeResize="0"/>
            <p:nvPr/>
          </p:nvPicPr>
          <p:blipFill rotWithShape="1">
            <a:blip r:embed="rId4">
              <a:alphaModFix/>
            </a:blip>
            <a:srcRect l="38599" t="10224" r="51325" b="78454"/>
            <a:stretch/>
          </p:blipFill>
          <p:spPr>
            <a:xfrm>
              <a:off x="2719868" y="4003292"/>
              <a:ext cx="540363" cy="344552"/>
            </a:xfrm>
            <a:prstGeom prst="rect">
              <a:avLst/>
            </a:prstGeom>
            <a:noFill/>
            <a:ln>
              <a:noFill/>
            </a:ln>
          </p:spPr>
        </p:pic>
        <p:pic>
          <p:nvPicPr>
            <p:cNvPr id="520" name="Google Shape;520;p31"/>
            <p:cNvPicPr preferRelativeResize="0"/>
            <p:nvPr/>
          </p:nvPicPr>
          <p:blipFill rotWithShape="1">
            <a:blip r:embed="rId4">
              <a:alphaModFix/>
            </a:blip>
            <a:srcRect l="38599" t="10224" r="51325" b="78454"/>
            <a:stretch/>
          </p:blipFill>
          <p:spPr>
            <a:xfrm>
              <a:off x="2768329" y="4003292"/>
              <a:ext cx="540363" cy="344552"/>
            </a:xfrm>
            <a:prstGeom prst="rect">
              <a:avLst/>
            </a:prstGeom>
            <a:noFill/>
            <a:ln>
              <a:noFill/>
            </a:ln>
          </p:spPr>
        </p:pic>
        <p:pic>
          <p:nvPicPr>
            <p:cNvPr id="521" name="Google Shape;521;p31"/>
            <p:cNvPicPr preferRelativeResize="0"/>
            <p:nvPr/>
          </p:nvPicPr>
          <p:blipFill rotWithShape="1">
            <a:blip r:embed="rId4">
              <a:alphaModFix/>
            </a:blip>
            <a:srcRect l="38599" t="10224" r="51325" b="78454"/>
            <a:stretch/>
          </p:blipFill>
          <p:spPr>
            <a:xfrm>
              <a:off x="2816790" y="4004595"/>
              <a:ext cx="540363" cy="344552"/>
            </a:xfrm>
            <a:prstGeom prst="rect">
              <a:avLst/>
            </a:prstGeom>
            <a:noFill/>
            <a:ln>
              <a:noFill/>
            </a:ln>
          </p:spPr>
        </p:pic>
        <p:pic>
          <p:nvPicPr>
            <p:cNvPr id="522" name="Google Shape;522;p31"/>
            <p:cNvPicPr preferRelativeResize="0"/>
            <p:nvPr/>
          </p:nvPicPr>
          <p:blipFill rotWithShape="1">
            <a:blip r:embed="rId4">
              <a:alphaModFix/>
            </a:blip>
            <a:srcRect l="38599" t="10224" r="51325" b="78454"/>
            <a:stretch/>
          </p:blipFill>
          <p:spPr>
            <a:xfrm>
              <a:off x="2865251" y="4004595"/>
              <a:ext cx="540363" cy="344552"/>
            </a:xfrm>
            <a:prstGeom prst="rect">
              <a:avLst/>
            </a:prstGeom>
            <a:noFill/>
            <a:ln>
              <a:noFill/>
            </a:ln>
          </p:spPr>
        </p:pic>
        <p:pic>
          <p:nvPicPr>
            <p:cNvPr id="523" name="Google Shape;523;p31"/>
            <p:cNvPicPr preferRelativeResize="0"/>
            <p:nvPr/>
          </p:nvPicPr>
          <p:blipFill rotWithShape="1">
            <a:blip r:embed="rId4">
              <a:alphaModFix/>
            </a:blip>
            <a:srcRect l="38599" t="10224" r="51325" b="78454"/>
            <a:stretch/>
          </p:blipFill>
          <p:spPr>
            <a:xfrm>
              <a:off x="2913712" y="4004595"/>
              <a:ext cx="540363" cy="344552"/>
            </a:xfrm>
            <a:prstGeom prst="rect">
              <a:avLst/>
            </a:prstGeom>
            <a:noFill/>
            <a:ln>
              <a:noFill/>
            </a:ln>
          </p:spPr>
        </p:pic>
        <p:pic>
          <p:nvPicPr>
            <p:cNvPr id="524" name="Google Shape;524;p31"/>
            <p:cNvPicPr preferRelativeResize="0"/>
            <p:nvPr/>
          </p:nvPicPr>
          <p:blipFill rotWithShape="1">
            <a:blip r:embed="rId4">
              <a:alphaModFix/>
            </a:blip>
            <a:srcRect l="38599" t="10224" r="51325" b="78454"/>
            <a:stretch/>
          </p:blipFill>
          <p:spPr>
            <a:xfrm>
              <a:off x="2962173" y="4003292"/>
              <a:ext cx="540363" cy="344552"/>
            </a:xfrm>
            <a:prstGeom prst="rect">
              <a:avLst/>
            </a:prstGeom>
            <a:noFill/>
            <a:ln>
              <a:noFill/>
            </a:ln>
          </p:spPr>
        </p:pic>
        <p:pic>
          <p:nvPicPr>
            <p:cNvPr id="525" name="Google Shape;525;p31"/>
            <p:cNvPicPr preferRelativeResize="0"/>
            <p:nvPr/>
          </p:nvPicPr>
          <p:blipFill rotWithShape="1">
            <a:blip r:embed="rId4">
              <a:alphaModFix/>
            </a:blip>
            <a:srcRect l="38599" t="10224" r="51325" b="78454"/>
            <a:stretch/>
          </p:blipFill>
          <p:spPr>
            <a:xfrm>
              <a:off x="3010634" y="4003292"/>
              <a:ext cx="540363" cy="344552"/>
            </a:xfrm>
            <a:prstGeom prst="rect">
              <a:avLst/>
            </a:prstGeom>
            <a:noFill/>
            <a:ln>
              <a:noFill/>
            </a:ln>
          </p:spPr>
        </p:pic>
        <p:pic>
          <p:nvPicPr>
            <p:cNvPr id="526" name="Google Shape;526;p31"/>
            <p:cNvPicPr preferRelativeResize="0"/>
            <p:nvPr/>
          </p:nvPicPr>
          <p:blipFill rotWithShape="1">
            <a:blip r:embed="rId4">
              <a:alphaModFix/>
            </a:blip>
            <a:srcRect l="38599" t="10224" r="51325" b="78454"/>
            <a:stretch/>
          </p:blipFill>
          <p:spPr>
            <a:xfrm>
              <a:off x="3059095" y="4003292"/>
              <a:ext cx="540363" cy="344552"/>
            </a:xfrm>
            <a:prstGeom prst="rect">
              <a:avLst/>
            </a:prstGeom>
            <a:noFill/>
            <a:ln>
              <a:noFill/>
            </a:ln>
          </p:spPr>
        </p:pic>
        <p:pic>
          <p:nvPicPr>
            <p:cNvPr id="527" name="Google Shape;527;p31"/>
            <p:cNvPicPr preferRelativeResize="0"/>
            <p:nvPr/>
          </p:nvPicPr>
          <p:blipFill rotWithShape="1">
            <a:blip r:embed="rId4">
              <a:alphaModFix/>
            </a:blip>
            <a:srcRect l="38599" t="10224" r="51325" b="78454"/>
            <a:stretch/>
          </p:blipFill>
          <p:spPr>
            <a:xfrm>
              <a:off x="3107556" y="4004595"/>
              <a:ext cx="540363" cy="344552"/>
            </a:xfrm>
            <a:prstGeom prst="rect">
              <a:avLst/>
            </a:prstGeom>
            <a:noFill/>
            <a:ln>
              <a:noFill/>
            </a:ln>
          </p:spPr>
        </p:pic>
        <p:pic>
          <p:nvPicPr>
            <p:cNvPr id="528" name="Google Shape;528;p31"/>
            <p:cNvPicPr preferRelativeResize="0"/>
            <p:nvPr/>
          </p:nvPicPr>
          <p:blipFill rotWithShape="1">
            <a:blip r:embed="rId4">
              <a:alphaModFix/>
            </a:blip>
            <a:srcRect l="38599" t="10224" r="51325" b="78454"/>
            <a:stretch/>
          </p:blipFill>
          <p:spPr>
            <a:xfrm>
              <a:off x="3156017" y="4004595"/>
              <a:ext cx="540363" cy="344552"/>
            </a:xfrm>
            <a:prstGeom prst="rect">
              <a:avLst/>
            </a:prstGeom>
            <a:noFill/>
            <a:ln>
              <a:noFill/>
            </a:ln>
          </p:spPr>
        </p:pic>
        <p:pic>
          <p:nvPicPr>
            <p:cNvPr id="529" name="Google Shape;529;p31"/>
            <p:cNvPicPr preferRelativeResize="0"/>
            <p:nvPr/>
          </p:nvPicPr>
          <p:blipFill rotWithShape="1">
            <a:blip r:embed="rId4">
              <a:alphaModFix/>
            </a:blip>
            <a:srcRect l="38599" t="10224" r="51325" b="78454"/>
            <a:stretch/>
          </p:blipFill>
          <p:spPr>
            <a:xfrm>
              <a:off x="3204478" y="4004595"/>
              <a:ext cx="540363" cy="344552"/>
            </a:xfrm>
            <a:prstGeom prst="rect">
              <a:avLst/>
            </a:prstGeom>
            <a:noFill/>
            <a:ln>
              <a:noFill/>
            </a:ln>
          </p:spPr>
        </p:pic>
        <p:pic>
          <p:nvPicPr>
            <p:cNvPr id="530" name="Google Shape;530;p31"/>
            <p:cNvPicPr preferRelativeResize="0"/>
            <p:nvPr/>
          </p:nvPicPr>
          <p:blipFill rotWithShape="1">
            <a:blip r:embed="rId4">
              <a:alphaModFix/>
            </a:blip>
            <a:srcRect l="38599" t="10224" r="51325" b="78454"/>
            <a:stretch/>
          </p:blipFill>
          <p:spPr>
            <a:xfrm>
              <a:off x="3252939" y="4003292"/>
              <a:ext cx="540363" cy="344552"/>
            </a:xfrm>
            <a:prstGeom prst="rect">
              <a:avLst/>
            </a:prstGeom>
            <a:noFill/>
            <a:ln>
              <a:noFill/>
            </a:ln>
          </p:spPr>
        </p:pic>
        <p:pic>
          <p:nvPicPr>
            <p:cNvPr id="531" name="Google Shape;531;p31"/>
            <p:cNvPicPr preferRelativeResize="0"/>
            <p:nvPr/>
          </p:nvPicPr>
          <p:blipFill rotWithShape="1">
            <a:blip r:embed="rId4">
              <a:alphaModFix/>
            </a:blip>
            <a:srcRect l="38599" t="10224" r="51325" b="78454"/>
            <a:stretch/>
          </p:blipFill>
          <p:spPr>
            <a:xfrm>
              <a:off x="3301400" y="4003292"/>
              <a:ext cx="540363" cy="344552"/>
            </a:xfrm>
            <a:prstGeom prst="rect">
              <a:avLst/>
            </a:prstGeom>
            <a:noFill/>
            <a:ln>
              <a:noFill/>
            </a:ln>
          </p:spPr>
        </p:pic>
        <p:pic>
          <p:nvPicPr>
            <p:cNvPr id="532" name="Google Shape;532;p31"/>
            <p:cNvPicPr preferRelativeResize="0"/>
            <p:nvPr/>
          </p:nvPicPr>
          <p:blipFill rotWithShape="1">
            <a:blip r:embed="rId4">
              <a:alphaModFix/>
            </a:blip>
            <a:srcRect l="38599" t="10224" r="51325" b="78454"/>
            <a:stretch/>
          </p:blipFill>
          <p:spPr>
            <a:xfrm>
              <a:off x="3349861" y="4003292"/>
              <a:ext cx="540363" cy="344552"/>
            </a:xfrm>
            <a:prstGeom prst="rect">
              <a:avLst/>
            </a:prstGeom>
            <a:noFill/>
            <a:ln>
              <a:noFill/>
            </a:ln>
          </p:spPr>
        </p:pic>
        <p:pic>
          <p:nvPicPr>
            <p:cNvPr id="533" name="Google Shape;533;p31"/>
            <p:cNvPicPr preferRelativeResize="0"/>
            <p:nvPr/>
          </p:nvPicPr>
          <p:blipFill rotWithShape="1">
            <a:blip r:embed="rId4">
              <a:alphaModFix/>
            </a:blip>
            <a:srcRect l="38599" t="10224" r="51325" b="78454"/>
            <a:stretch/>
          </p:blipFill>
          <p:spPr>
            <a:xfrm>
              <a:off x="3398322" y="4004595"/>
              <a:ext cx="540363" cy="344552"/>
            </a:xfrm>
            <a:prstGeom prst="rect">
              <a:avLst/>
            </a:prstGeom>
            <a:noFill/>
            <a:ln>
              <a:noFill/>
            </a:ln>
          </p:spPr>
        </p:pic>
        <p:pic>
          <p:nvPicPr>
            <p:cNvPr id="534" name="Google Shape;534;p31"/>
            <p:cNvPicPr preferRelativeResize="0"/>
            <p:nvPr/>
          </p:nvPicPr>
          <p:blipFill rotWithShape="1">
            <a:blip r:embed="rId4">
              <a:alphaModFix/>
            </a:blip>
            <a:srcRect l="38599" t="10224" r="51325" b="78454"/>
            <a:stretch/>
          </p:blipFill>
          <p:spPr>
            <a:xfrm>
              <a:off x="3446783" y="4004595"/>
              <a:ext cx="540363" cy="344552"/>
            </a:xfrm>
            <a:prstGeom prst="rect">
              <a:avLst/>
            </a:prstGeom>
            <a:noFill/>
            <a:ln>
              <a:noFill/>
            </a:ln>
          </p:spPr>
        </p:pic>
        <p:pic>
          <p:nvPicPr>
            <p:cNvPr id="535" name="Google Shape;535;p31"/>
            <p:cNvPicPr preferRelativeResize="0"/>
            <p:nvPr/>
          </p:nvPicPr>
          <p:blipFill rotWithShape="1">
            <a:blip r:embed="rId4">
              <a:alphaModFix/>
            </a:blip>
            <a:srcRect l="38599" t="10224" r="51325" b="78454"/>
            <a:stretch/>
          </p:blipFill>
          <p:spPr>
            <a:xfrm>
              <a:off x="3495244" y="4004595"/>
              <a:ext cx="540363" cy="344552"/>
            </a:xfrm>
            <a:prstGeom prst="rect">
              <a:avLst/>
            </a:prstGeom>
            <a:noFill/>
            <a:ln>
              <a:noFill/>
            </a:ln>
          </p:spPr>
        </p:pic>
        <p:pic>
          <p:nvPicPr>
            <p:cNvPr id="536" name="Google Shape;536;p31"/>
            <p:cNvPicPr preferRelativeResize="0"/>
            <p:nvPr/>
          </p:nvPicPr>
          <p:blipFill rotWithShape="1">
            <a:blip r:embed="rId4">
              <a:alphaModFix/>
            </a:blip>
            <a:srcRect l="38599" t="10224" r="51325" b="78454"/>
            <a:stretch/>
          </p:blipFill>
          <p:spPr>
            <a:xfrm>
              <a:off x="3543705" y="4003292"/>
              <a:ext cx="540363" cy="344552"/>
            </a:xfrm>
            <a:prstGeom prst="rect">
              <a:avLst/>
            </a:prstGeom>
            <a:noFill/>
            <a:ln>
              <a:noFill/>
            </a:ln>
          </p:spPr>
        </p:pic>
        <p:pic>
          <p:nvPicPr>
            <p:cNvPr id="537" name="Google Shape;537;p31"/>
            <p:cNvPicPr preferRelativeResize="0"/>
            <p:nvPr/>
          </p:nvPicPr>
          <p:blipFill rotWithShape="1">
            <a:blip r:embed="rId4">
              <a:alphaModFix/>
            </a:blip>
            <a:srcRect l="38599" t="10224" r="51325" b="78454"/>
            <a:stretch/>
          </p:blipFill>
          <p:spPr>
            <a:xfrm>
              <a:off x="3592166" y="4003292"/>
              <a:ext cx="540363" cy="344552"/>
            </a:xfrm>
            <a:prstGeom prst="rect">
              <a:avLst/>
            </a:prstGeom>
            <a:noFill/>
            <a:ln>
              <a:noFill/>
            </a:ln>
          </p:spPr>
        </p:pic>
        <p:pic>
          <p:nvPicPr>
            <p:cNvPr id="538" name="Google Shape;538;p31"/>
            <p:cNvPicPr preferRelativeResize="0"/>
            <p:nvPr/>
          </p:nvPicPr>
          <p:blipFill rotWithShape="1">
            <a:blip r:embed="rId4">
              <a:alphaModFix/>
            </a:blip>
            <a:srcRect l="38599" t="10224" r="51325" b="78454"/>
            <a:stretch/>
          </p:blipFill>
          <p:spPr>
            <a:xfrm>
              <a:off x="3640627" y="4003292"/>
              <a:ext cx="540363" cy="344552"/>
            </a:xfrm>
            <a:prstGeom prst="rect">
              <a:avLst/>
            </a:prstGeom>
            <a:noFill/>
            <a:ln>
              <a:noFill/>
            </a:ln>
          </p:spPr>
        </p:pic>
        <p:pic>
          <p:nvPicPr>
            <p:cNvPr id="539" name="Google Shape;539;p31"/>
            <p:cNvPicPr preferRelativeResize="0"/>
            <p:nvPr/>
          </p:nvPicPr>
          <p:blipFill rotWithShape="1">
            <a:blip r:embed="rId4">
              <a:alphaModFix/>
            </a:blip>
            <a:srcRect l="38599" t="10224" r="51325" b="78454"/>
            <a:stretch/>
          </p:blipFill>
          <p:spPr>
            <a:xfrm>
              <a:off x="3689088" y="4004595"/>
              <a:ext cx="540363" cy="344552"/>
            </a:xfrm>
            <a:prstGeom prst="rect">
              <a:avLst/>
            </a:prstGeom>
            <a:noFill/>
            <a:ln>
              <a:noFill/>
            </a:ln>
          </p:spPr>
        </p:pic>
        <p:pic>
          <p:nvPicPr>
            <p:cNvPr id="540" name="Google Shape;540;p31"/>
            <p:cNvPicPr preferRelativeResize="0"/>
            <p:nvPr/>
          </p:nvPicPr>
          <p:blipFill rotWithShape="1">
            <a:blip r:embed="rId4">
              <a:alphaModFix/>
            </a:blip>
            <a:srcRect l="38599" t="10224" r="51325" b="78454"/>
            <a:stretch/>
          </p:blipFill>
          <p:spPr>
            <a:xfrm>
              <a:off x="3737549" y="4004595"/>
              <a:ext cx="540363" cy="344552"/>
            </a:xfrm>
            <a:prstGeom prst="rect">
              <a:avLst/>
            </a:prstGeom>
            <a:noFill/>
            <a:ln>
              <a:noFill/>
            </a:ln>
          </p:spPr>
        </p:pic>
        <p:pic>
          <p:nvPicPr>
            <p:cNvPr id="541" name="Google Shape;541;p31"/>
            <p:cNvPicPr preferRelativeResize="0"/>
            <p:nvPr/>
          </p:nvPicPr>
          <p:blipFill rotWithShape="1">
            <a:blip r:embed="rId4">
              <a:alphaModFix/>
            </a:blip>
            <a:srcRect l="38599" t="10224" r="51325" b="78454"/>
            <a:stretch/>
          </p:blipFill>
          <p:spPr>
            <a:xfrm>
              <a:off x="3786010" y="4004595"/>
              <a:ext cx="540363" cy="344552"/>
            </a:xfrm>
            <a:prstGeom prst="rect">
              <a:avLst/>
            </a:prstGeom>
            <a:noFill/>
            <a:ln>
              <a:noFill/>
            </a:ln>
          </p:spPr>
        </p:pic>
        <p:pic>
          <p:nvPicPr>
            <p:cNvPr id="542" name="Google Shape;542;p31"/>
            <p:cNvPicPr preferRelativeResize="0"/>
            <p:nvPr/>
          </p:nvPicPr>
          <p:blipFill rotWithShape="1">
            <a:blip r:embed="rId4">
              <a:alphaModFix/>
            </a:blip>
            <a:srcRect l="38599" t="10224" r="51325" b="78454"/>
            <a:stretch/>
          </p:blipFill>
          <p:spPr>
            <a:xfrm>
              <a:off x="3834471" y="4006987"/>
              <a:ext cx="540363" cy="344552"/>
            </a:xfrm>
            <a:prstGeom prst="rect">
              <a:avLst/>
            </a:prstGeom>
            <a:noFill/>
            <a:ln>
              <a:noFill/>
            </a:ln>
          </p:spPr>
        </p:pic>
        <p:pic>
          <p:nvPicPr>
            <p:cNvPr id="543" name="Google Shape;543;p31"/>
            <p:cNvPicPr preferRelativeResize="0"/>
            <p:nvPr/>
          </p:nvPicPr>
          <p:blipFill rotWithShape="1">
            <a:blip r:embed="rId4">
              <a:alphaModFix/>
            </a:blip>
            <a:srcRect l="38599" t="10224" r="51325" b="78454"/>
            <a:stretch/>
          </p:blipFill>
          <p:spPr>
            <a:xfrm>
              <a:off x="3882932" y="4006987"/>
              <a:ext cx="540363" cy="344552"/>
            </a:xfrm>
            <a:prstGeom prst="rect">
              <a:avLst/>
            </a:prstGeom>
            <a:noFill/>
            <a:ln>
              <a:noFill/>
            </a:ln>
          </p:spPr>
        </p:pic>
        <p:pic>
          <p:nvPicPr>
            <p:cNvPr id="544" name="Google Shape;544;p31"/>
            <p:cNvPicPr preferRelativeResize="0"/>
            <p:nvPr/>
          </p:nvPicPr>
          <p:blipFill rotWithShape="1">
            <a:blip r:embed="rId4">
              <a:alphaModFix/>
            </a:blip>
            <a:srcRect l="38599" t="10224" r="51325" b="78454"/>
            <a:stretch/>
          </p:blipFill>
          <p:spPr>
            <a:xfrm>
              <a:off x="3931393" y="4006987"/>
              <a:ext cx="540363" cy="344552"/>
            </a:xfrm>
            <a:prstGeom prst="rect">
              <a:avLst/>
            </a:prstGeom>
            <a:noFill/>
            <a:ln>
              <a:noFill/>
            </a:ln>
          </p:spPr>
        </p:pic>
        <p:pic>
          <p:nvPicPr>
            <p:cNvPr id="545" name="Google Shape;545;p31"/>
            <p:cNvPicPr preferRelativeResize="0"/>
            <p:nvPr/>
          </p:nvPicPr>
          <p:blipFill rotWithShape="1">
            <a:blip r:embed="rId4">
              <a:alphaModFix/>
            </a:blip>
            <a:srcRect l="38599" t="10224" r="51325" b="78454"/>
            <a:stretch/>
          </p:blipFill>
          <p:spPr>
            <a:xfrm>
              <a:off x="3979854" y="4008291"/>
              <a:ext cx="540363" cy="344552"/>
            </a:xfrm>
            <a:prstGeom prst="rect">
              <a:avLst/>
            </a:prstGeom>
            <a:noFill/>
            <a:ln>
              <a:noFill/>
            </a:ln>
          </p:spPr>
        </p:pic>
        <p:pic>
          <p:nvPicPr>
            <p:cNvPr id="546" name="Google Shape;546;p31"/>
            <p:cNvPicPr preferRelativeResize="0"/>
            <p:nvPr/>
          </p:nvPicPr>
          <p:blipFill rotWithShape="1">
            <a:blip r:embed="rId4">
              <a:alphaModFix/>
            </a:blip>
            <a:srcRect l="38599" t="10224" r="51325" b="78454"/>
            <a:stretch/>
          </p:blipFill>
          <p:spPr>
            <a:xfrm>
              <a:off x="4028315" y="4008291"/>
              <a:ext cx="540363" cy="344552"/>
            </a:xfrm>
            <a:prstGeom prst="rect">
              <a:avLst/>
            </a:prstGeom>
            <a:noFill/>
            <a:ln>
              <a:noFill/>
            </a:ln>
          </p:spPr>
        </p:pic>
        <p:pic>
          <p:nvPicPr>
            <p:cNvPr id="547" name="Google Shape;547;p31"/>
            <p:cNvPicPr preferRelativeResize="0"/>
            <p:nvPr/>
          </p:nvPicPr>
          <p:blipFill rotWithShape="1">
            <a:blip r:embed="rId4">
              <a:alphaModFix/>
            </a:blip>
            <a:srcRect l="38599" t="10224" r="51325" b="78454"/>
            <a:stretch/>
          </p:blipFill>
          <p:spPr>
            <a:xfrm>
              <a:off x="4076776" y="4008291"/>
              <a:ext cx="540363" cy="344552"/>
            </a:xfrm>
            <a:prstGeom prst="rect">
              <a:avLst/>
            </a:prstGeom>
            <a:noFill/>
            <a:ln>
              <a:noFill/>
            </a:ln>
          </p:spPr>
        </p:pic>
        <p:pic>
          <p:nvPicPr>
            <p:cNvPr id="548" name="Google Shape;548;p31"/>
            <p:cNvPicPr preferRelativeResize="0"/>
            <p:nvPr/>
          </p:nvPicPr>
          <p:blipFill rotWithShape="1">
            <a:blip r:embed="rId4">
              <a:alphaModFix/>
            </a:blip>
            <a:srcRect l="38599" t="10224" r="51325" b="78454"/>
            <a:stretch/>
          </p:blipFill>
          <p:spPr>
            <a:xfrm>
              <a:off x="4125237" y="4006987"/>
              <a:ext cx="540363" cy="344552"/>
            </a:xfrm>
            <a:prstGeom prst="rect">
              <a:avLst/>
            </a:prstGeom>
            <a:noFill/>
            <a:ln>
              <a:noFill/>
            </a:ln>
          </p:spPr>
        </p:pic>
        <p:pic>
          <p:nvPicPr>
            <p:cNvPr id="549" name="Google Shape;549;p31"/>
            <p:cNvPicPr preferRelativeResize="0"/>
            <p:nvPr/>
          </p:nvPicPr>
          <p:blipFill rotWithShape="1">
            <a:blip r:embed="rId4">
              <a:alphaModFix/>
            </a:blip>
            <a:srcRect l="38599" t="10224" r="51325" b="78454"/>
            <a:stretch/>
          </p:blipFill>
          <p:spPr>
            <a:xfrm>
              <a:off x="4173698" y="4006987"/>
              <a:ext cx="540363" cy="344552"/>
            </a:xfrm>
            <a:prstGeom prst="rect">
              <a:avLst/>
            </a:prstGeom>
            <a:noFill/>
            <a:ln>
              <a:noFill/>
            </a:ln>
          </p:spPr>
        </p:pic>
        <p:pic>
          <p:nvPicPr>
            <p:cNvPr id="550" name="Google Shape;550;p31"/>
            <p:cNvPicPr preferRelativeResize="0"/>
            <p:nvPr/>
          </p:nvPicPr>
          <p:blipFill rotWithShape="1">
            <a:blip r:embed="rId4">
              <a:alphaModFix/>
            </a:blip>
            <a:srcRect l="38599" t="10224" r="51325" b="78454"/>
            <a:stretch/>
          </p:blipFill>
          <p:spPr>
            <a:xfrm>
              <a:off x="4222159" y="4006987"/>
              <a:ext cx="540363" cy="344552"/>
            </a:xfrm>
            <a:prstGeom prst="rect">
              <a:avLst/>
            </a:prstGeom>
            <a:noFill/>
            <a:ln>
              <a:noFill/>
            </a:ln>
          </p:spPr>
        </p:pic>
        <p:pic>
          <p:nvPicPr>
            <p:cNvPr id="551" name="Google Shape;551;p31"/>
            <p:cNvPicPr preferRelativeResize="0"/>
            <p:nvPr/>
          </p:nvPicPr>
          <p:blipFill rotWithShape="1">
            <a:blip r:embed="rId4">
              <a:alphaModFix/>
            </a:blip>
            <a:srcRect l="38599" t="10224" r="51325" b="78454"/>
            <a:stretch/>
          </p:blipFill>
          <p:spPr>
            <a:xfrm>
              <a:off x="4270620" y="4008291"/>
              <a:ext cx="540363" cy="344552"/>
            </a:xfrm>
            <a:prstGeom prst="rect">
              <a:avLst/>
            </a:prstGeom>
            <a:noFill/>
            <a:ln>
              <a:noFill/>
            </a:ln>
          </p:spPr>
        </p:pic>
        <p:pic>
          <p:nvPicPr>
            <p:cNvPr id="552" name="Google Shape;552;p31"/>
            <p:cNvPicPr preferRelativeResize="0"/>
            <p:nvPr/>
          </p:nvPicPr>
          <p:blipFill rotWithShape="1">
            <a:blip r:embed="rId4">
              <a:alphaModFix/>
            </a:blip>
            <a:srcRect l="38599" t="10224" r="51325" b="78454"/>
            <a:stretch/>
          </p:blipFill>
          <p:spPr>
            <a:xfrm>
              <a:off x="4319081" y="4008291"/>
              <a:ext cx="540363" cy="344552"/>
            </a:xfrm>
            <a:prstGeom prst="rect">
              <a:avLst/>
            </a:prstGeom>
            <a:noFill/>
            <a:ln>
              <a:noFill/>
            </a:ln>
          </p:spPr>
        </p:pic>
        <p:pic>
          <p:nvPicPr>
            <p:cNvPr id="553" name="Google Shape;553;p31"/>
            <p:cNvPicPr preferRelativeResize="0"/>
            <p:nvPr/>
          </p:nvPicPr>
          <p:blipFill rotWithShape="1">
            <a:blip r:embed="rId4">
              <a:alphaModFix/>
            </a:blip>
            <a:srcRect l="38599" t="10224" r="51325" b="78454"/>
            <a:stretch/>
          </p:blipFill>
          <p:spPr>
            <a:xfrm>
              <a:off x="4367542" y="4008291"/>
              <a:ext cx="540363" cy="344552"/>
            </a:xfrm>
            <a:prstGeom prst="rect">
              <a:avLst/>
            </a:prstGeom>
            <a:noFill/>
            <a:ln>
              <a:noFill/>
            </a:ln>
          </p:spPr>
        </p:pic>
        <p:pic>
          <p:nvPicPr>
            <p:cNvPr id="554" name="Google Shape;554;p31"/>
            <p:cNvPicPr preferRelativeResize="0"/>
            <p:nvPr/>
          </p:nvPicPr>
          <p:blipFill rotWithShape="1">
            <a:blip r:embed="rId4">
              <a:alphaModFix/>
            </a:blip>
            <a:srcRect l="38599" t="10224" r="51325" b="78454"/>
            <a:stretch/>
          </p:blipFill>
          <p:spPr>
            <a:xfrm>
              <a:off x="4416003" y="4008291"/>
              <a:ext cx="540363" cy="344552"/>
            </a:xfrm>
            <a:prstGeom prst="rect">
              <a:avLst/>
            </a:prstGeom>
            <a:noFill/>
            <a:ln>
              <a:noFill/>
            </a:ln>
          </p:spPr>
        </p:pic>
        <p:pic>
          <p:nvPicPr>
            <p:cNvPr id="555" name="Google Shape;555;p31"/>
            <p:cNvPicPr preferRelativeResize="0"/>
            <p:nvPr/>
          </p:nvPicPr>
          <p:blipFill rotWithShape="1">
            <a:blip r:embed="rId4">
              <a:alphaModFix/>
            </a:blip>
            <a:srcRect l="38599" t="10224" r="51325" b="78454"/>
            <a:stretch/>
          </p:blipFill>
          <p:spPr>
            <a:xfrm>
              <a:off x="4464464" y="4008291"/>
              <a:ext cx="540363" cy="344552"/>
            </a:xfrm>
            <a:prstGeom prst="rect">
              <a:avLst/>
            </a:prstGeom>
            <a:noFill/>
            <a:ln>
              <a:noFill/>
            </a:ln>
          </p:spPr>
        </p:pic>
        <p:pic>
          <p:nvPicPr>
            <p:cNvPr id="556" name="Google Shape;556;p31"/>
            <p:cNvPicPr preferRelativeResize="0"/>
            <p:nvPr/>
          </p:nvPicPr>
          <p:blipFill rotWithShape="1">
            <a:blip r:embed="rId4">
              <a:alphaModFix/>
            </a:blip>
            <a:srcRect l="38599" t="10224" r="51325" b="78454"/>
            <a:stretch/>
          </p:blipFill>
          <p:spPr>
            <a:xfrm>
              <a:off x="4512925" y="4008291"/>
              <a:ext cx="540363" cy="344552"/>
            </a:xfrm>
            <a:prstGeom prst="rect">
              <a:avLst/>
            </a:prstGeom>
            <a:noFill/>
            <a:ln>
              <a:noFill/>
            </a:ln>
          </p:spPr>
        </p:pic>
        <p:pic>
          <p:nvPicPr>
            <p:cNvPr id="557" name="Google Shape;557;p31"/>
            <p:cNvPicPr preferRelativeResize="0"/>
            <p:nvPr/>
          </p:nvPicPr>
          <p:blipFill rotWithShape="1">
            <a:blip r:embed="rId4">
              <a:alphaModFix/>
            </a:blip>
            <a:srcRect l="38599" t="10224" r="51325" b="78454"/>
            <a:stretch/>
          </p:blipFill>
          <p:spPr>
            <a:xfrm>
              <a:off x="4561386" y="4009594"/>
              <a:ext cx="540363" cy="344552"/>
            </a:xfrm>
            <a:prstGeom prst="rect">
              <a:avLst/>
            </a:prstGeom>
            <a:noFill/>
            <a:ln>
              <a:noFill/>
            </a:ln>
          </p:spPr>
        </p:pic>
        <p:pic>
          <p:nvPicPr>
            <p:cNvPr id="558" name="Google Shape;558;p31"/>
            <p:cNvPicPr preferRelativeResize="0"/>
            <p:nvPr/>
          </p:nvPicPr>
          <p:blipFill rotWithShape="1">
            <a:blip r:embed="rId4">
              <a:alphaModFix/>
            </a:blip>
            <a:srcRect l="38599" t="10224" r="51325" b="78454"/>
            <a:stretch/>
          </p:blipFill>
          <p:spPr>
            <a:xfrm>
              <a:off x="4609847" y="4007295"/>
              <a:ext cx="540363" cy="344552"/>
            </a:xfrm>
            <a:prstGeom prst="rect">
              <a:avLst/>
            </a:prstGeom>
            <a:noFill/>
            <a:ln>
              <a:noFill/>
            </a:ln>
          </p:spPr>
        </p:pic>
        <p:pic>
          <p:nvPicPr>
            <p:cNvPr id="559" name="Google Shape;559;p31"/>
            <p:cNvPicPr preferRelativeResize="0"/>
            <p:nvPr/>
          </p:nvPicPr>
          <p:blipFill rotWithShape="1">
            <a:blip r:embed="rId4">
              <a:alphaModFix/>
            </a:blip>
            <a:srcRect l="38599" t="10224" r="51325" b="78454"/>
            <a:stretch/>
          </p:blipFill>
          <p:spPr>
            <a:xfrm>
              <a:off x="4658308" y="4008942"/>
              <a:ext cx="540363" cy="344552"/>
            </a:xfrm>
            <a:prstGeom prst="rect">
              <a:avLst/>
            </a:prstGeom>
            <a:noFill/>
            <a:ln>
              <a:noFill/>
            </a:ln>
          </p:spPr>
        </p:pic>
        <p:pic>
          <p:nvPicPr>
            <p:cNvPr id="560" name="Google Shape;560;p31"/>
            <p:cNvPicPr preferRelativeResize="0"/>
            <p:nvPr/>
          </p:nvPicPr>
          <p:blipFill rotWithShape="1">
            <a:blip r:embed="rId4">
              <a:alphaModFix/>
            </a:blip>
            <a:srcRect l="38599" t="10224" r="51325" b="78454"/>
            <a:stretch/>
          </p:blipFill>
          <p:spPr>
            <a:xfrm>
              <a:off x="4706760" y="4010694"/>
              <a:ext cx="540363" cy="344552"/>
            </a:xfrm>
            <a:prstGeom prst="rect">
              <a:avLst/>
            </a:prstGeom>
            <a:noFill/>
            <a:ln>
              <a:noFill/>
            </a:ln>
          </p:spPr>
        </p:pic>
        <p:pic>
          <p:nvPicPr>
            <p:cNvPr id="561" name="Google Shape;561;p31"/>
            <p:cNvPicPr preferRelativeResize="0"/>
            <p:nvPr/>
          </p:nvPicPr>
          <p:blipFill rotWithShape="1">
            <a:blip r:embed="rId4">
              <a:alphaModFix/>
            </a:blip>
            <a:srcRect l="38599" t="10224" r="51325" b="78454"/>
            <a:stretch/>
          </p:blipFill>
          <p:spPr>
            <a:xfrm>
              <a:off x="4756346" y="4005684"/>
              <a:ext cx="540363" cy="344552"/>
            </a:xfrm>
            <a:prstGeom prst="rect">
              <a:avLst/>
            </a:prstGeom>
            <a:noFill/>
            <a:ln>
              <a:noFill/>
            </a:ln>
          </p:spPr>
        </p:pic>
        <p:pic>
          <p:nvPicPr>
            <p:cNvPr id="562" name="Google Shape;562;p31"/>
            <p:cNvPicPr preferRelativeResize="0"/>
            <p:nvPr/>
          </p:nvPicPr>
          <p:blipFill rotWithShape="1">
            <a:blip r:embed="rId4">
              <a:alphaModFix/>
            </a:blip>
            <a:srcRect l="38599" t="10224" r="51325" b="78454"/>
            <a:stretch/>
          </p:blipFill>
          <p:spPr>
            <a:xfrm>
              <a:off x="341434" y="4151017"/>
              <a:ext cx="540363" cy="344552"/>
            </a:xfrm>
            <a:prstGeom prst="rect">
              <a:avLst/>
            </a:prstGeom>
            <a:noFill/>
            <a:ln>
              <a:noFill/>
            </a:ln>
          </p:spPr>
        </p:pic>
        <p:pic>
          <p:nvPicPr>
            <p:cNvPr id="563" name="Google Shape;563;p31"/>
            <p:cNvPicPr preferRelativeResize="0"/>
            <p:nvPr/>
          </p:nvPicPr>
          <p:blipFill rotWithShape="1">
            <a:blip r:embed="rId4">
              <a:alphaModFix/>
            </a:blip>
            <a:srcRect l="38599" t="10224" r="51325" b="78454"/>
            <a:stretch/>
          </p:blipFill>
          <p:spPr>
            <a:xfrm>
              <a:off x="389835" y="4151017"/>
              <a:ext cx="540363" cy="344552"/>
            </a:xfrm>
            <a:prstGeom prst="rect">
              <a:avLst/>
            </a:prstGeom>
            <a:noFill/>
            <a:ln>
              <a:noFill/>
            </a:ln>
          </p:spPr>
        </p:pic>
        <p:pic>
          <p:nvPicPr>
            <p:cNvPr id="564" name="Google Shape;564;p31"/>
            <p:cNvPicPr preferRelativeResize="0"/>
            <p:nvPr/>
          </p:nvPicPr>
          <p:blipFill rotWithShape="1">
            <a:blip r:embed="rId4">
              <a:alphaModFix/>
            </a:blip>
            <a:srcRect l="38599" t="10224" r="51325" b="78454"/>
            <a:stretch/>
          </p:blipFill>
          <p:spPr>
            <a:xfrm>
              <a:off x="438236" y="4151017"/>
              <a:ext cx="540363" cy="344552"/>
            </a:xfrm>
            <a:prstGeom prst="rect">
              <a:avLst/>
            </a:prstGeom>
            <a:noFill/>
            <a:ln>
              <a:noFill/>
            </a:ln>
          </p:spPr>
        </p:pic>
        <p:pic>
          <p:nvPicPr>
            <p:cNvPr id="565" name="Google Shape;565;p31"/>
            <p:cNvPicPr preferRelativeResize="0"/>
            <p:nvPr/>
          </p:nvPicPr>
          <p:blipFill rotWithShape="1">
            <a:blip r:embed="rId4">
              <a:alphaModFix/>
            </a:blip>
            <a:srcRect l="38599" t="10224" r="51325" b="78454"/>
            <a:stretch/>
          </p:blipFill>
          <p:spPr>
            <a:xfrm>
              <a:off x="486637" y="4151017"/>
              <a:ext cx="540363" cy="344552"/>
            </a:xfrm>
            <a:prstGeom prst="rect">
              <a:avLst/>
            </a:prstGeom>
            <a:noFill/>
            <a:ln>
              <a:noFill/>
            </a:ln>
          </p:spPr>
        </p:pic>
        <p:pic>
          <p:nvPicPr>
            <p:cNvPr id="566" name="Google Shape;566;p31"/>
            <p:cNvPicPr preferRelativeResize="0"/>
            <p:nvPr/>
          </p:nvPicPr>
          <p:blipFill rotWithShape="1">
            <a:blip r:embed="rId4">
              <a:alphaModFix/>
            </a:blip>
            <a:srcRect l="38599" t="10224" r="51325" b="78454"/>
            <a:stretch/>
          </p:blipFill>
          <p:spPr>
            <a:xfrm>
              <a:off x="535038" y="4151017"/>
              <a:ext cx="540363" cy="344552"/>
            </a:xfrm>
            <a:prstGeom prst="rect">
              <a:avLst/>
            </a:prstGeom>
            <a:noFill/>
            <a:ln>
              <a:noFill/>
            </a:ln>
          </p:spPr>
        </p:pic>
        <p:pic>
          <p:nvPicPr>
            <p:cNvPr id="567" name="Google Shape;567;p31"/>
            <p:cNvPicPr preferRelativeResize="0"/>
            <p:nvPr/>
          </p:nvPicPr>
          <p:blipFill rotWithShape="1">
            <a:blip r:embed="rId4">
              <a:alphaModFix/>
            </a:blip>
            <a:srcRect l="38599" t="10224" r="51325" b="78454"/>
            <a:stretch/>
          </p:blipFill>
          <p:spPr>
            <a:xfrm>
              <a:off x="583439" y="4151017"/>
              <a:ext cx="540363" cy="344552"/>
            </a:xfrm>
            <a:prstGeom prst="rect">
              <a:avLst/>
            </a:prstGeom>
            <a:noFill/>
            <a:ln>
              <a:noFill/>
            </a:ln>
          </p:spPr>
        </p:pic>
        <p:pic>
          <p:nvPicPr>
            <p:cNvPr id="568" name="Google Shape;568;p31"/>
            <p:cNvPicPr preferRelativeResize="0"/>
            <p:nvPr/>
          </p:nvPicPr>
          <p:blipFill rotWithShape="1">
            <a:blip r:embed="rId4">
              <a:alphaModFix/>
            </a:blip>
            <a:srcRect l="38599" t="10224" r="51325" b="78454"/>
            <a:stretch/>
          </p:blipFill>
          <p:spPr>
            <a:xfrm>
              <a:off x="631840" y="4151017"/>
              <a:ext cx="540363" cy="344552"/>
            </a:xfrm>
            <a:prstGeom prst="rect">
              <a:avLst/>
            </a:prstGeom>
            <a:noFill/>
            <a:ln>
              <a:noFill/>
            </a:ln>
          </p:spPr>
        </p:pic>
        <p:pic>
          <p:nvPicPr>
            <p:cNvPr id="569" name="Google Shape;569;p31"/>
            <p:cNvPicPr preferRelativeResize="0"/>
            <p:nvPr/>
          </p:nvPicPr>
          <p:blipFill rotWithShape="1">
            <a:blip r:embed="rId4">
              <a:alphaModFix/>
            </a:blip>
            <a:srcRect l="38599" t="10224" r="51325" b="78454"/>
            <a:stretch/>
          </p:blipFill>
          <p:spPr>
            <a:xfrm>
              <a:off x="680241" y="4151017"/>
              <a:ext cx="540363" cy="344552"/>
            </a:xfrm>
            <a:prstGeom prst="rect">
              <a:avLst/>
            </a:prstGeom>
            <a:noFill/>
            <a:ln>
              <a:noFill/>
            </a:ln>
          </p:spPr>
        </p:pic>
        <p:pic>
          <p:nvPicPr>
            <p:cNvPr id="570" name="Google Shape;570;p31"/>
            <p:cNvPicPr preferRelativeResize="0"/>
            <p:nvPr/>
          </p:nvPicPr>
          <p:blipFill rotWithShape="1">
            <a:blip r:embed="rId4">
              <a:alphaModFix/>
            </a:blip>
            <a:srcRect l="38599" t="10224" r="51325" b="78454"/>
            <a:stretch/>
          </p:blipFill>
          <p:spPr>
            <a:xfrm>
              <a:off x="728642" y="4151017"/>
              <a:ext cx="540363" cy="344552"/>
            </a:xfrm>
            <a:prstGeom prst="rect">
              <a:avLst/>
            </a:prstGeom>
            <a:noFill/>
            <a:ln>
              <a:noFill/>
            </a:ln>
          </p:spPr>
        </p:pic>
        <p:pic>
          <p:nvPicPr>
            <p:cNvPr id="571" name="Google Shape;571;p31"/>
            <p:cNvPicPr preferRelativeResize="0"/>
            <p:nvPr/>
          </p:nvPicPr>
          <p:blipFill rotWithShape="1">
            <a:blip r:embed="rId4">
              <a:alphaModFix/>
            </a:blip>
            <a:srcRect l="38599" t="10224" r="51325" b="78454"/>
            <a:stretch/>
          </p:blipFill>
          <p:spPr>
            <a:xfrm>
              <a:off x="777043" y="4151017"/>
              <a:ext cx="540363" cy="344552"/>
            </a:xfrm>
            <a:prstGeom prst="rect">
              <a:avLst/>
            </a:prstGeom>
            <a:noFill/>
            <a:ln>
              <a:noFill/>
            </a:ln>
          </p:spPr>
        </p:pic>
        <p:pic>
          <p:nvPicPr>
            <p:cNvPr id="572" name="Google Shape;572;p31"/>
            <p:cNvPicPr preferRelativeResize="0"/>
            <p:nvPr/>
          </p:nvPicPr>
          <p:blipFill rotWithShape="1">
            <a:blip r:embed="rId4">
              <a:alphaModFix/>
            </a:blip>
            <a:srcRect l="38599" t="10224" r="51325" b="78454"/>
            <a:stretch/>
          </p:blipFill>
          <p:spPr>
            <a:xfrm>
              <a:off x="825444" y="4151017"/>
              <a:ext cx="540363" cy="344552"/>
            </a:xfrm>
            <a:prstGeom prst="rect">
              <a:avLst/>
            </a:prstGeom>
            <a:noFill/>
            <a:ln>
              <a:noFill/>
            </a:ln>
          </p:spPr>
        </p:pic>
        <p:pic>
          <p:nvPicPr>
            <p:cNvPr id="573" name="Google Shape;573;p31"/>
            <p:cNvPicPr preferRelativeResize="0"/>
            <p:nvPr/>
          </p:nvPicPr>
          <p:blipFill rotWithShape="1">
            <a:blip r:embed="rId4">
              <a:alphaModFix/>
            </a:blip>
            <a:srcRect l="38599" t="10224" r="51325" b="78454"/>
            <a:stretch/>
          </p:blipFill>
          <p:spPr>
            <a:xfrm>
              <a:off x="873845" y="4151017"/>
              <a:ext cx="540363" cy="344552"/>
            </a:xfrm>
            <a:prstGeom prst="rect">
              <a:avLst/>
            </a:prstGeom>
            <a:noFill/>
            <a:ln>
              <a:noFill/>
            </a:ln>
          </p:spPr>
        </p:pic>
        <p:pic>
          <p:nvPicPr>
            <p:cNvPr id="574" name="Google Shape;574;p31"/>
            <p:cNvPicPr preferRelativeResize="0"/>
            <p:nvPr/>
          </p:nvPicPr>
          <p:blipFill rotWithShape="1">
            <a:blip r:embed="rId4">
              <a:alphaModFix/>
            </a:blip>
            <a:srcRect l="38599" t="10224" r="51325" b="78454"/>
            <a:stretch/>
          </p:blipFill>
          <p:spPr>
            <a:xfrm>
              <a:off x="922246" y="4151017"/>
              <a:ext cx="540363" cy="344552"/>
            </a:xfrm>
            <a:prstGeom prst="rect">
              <a:avLst/>
            </a:prstGeom>
            <a:noFill/>
            <a:ln>
              <a:noFill/>
            </a:ln>
          </p:spPr>
        </p:pic>
        <p:pic>
          <p:nvPicPr>
            <p:cNvPr id="575" name="Google Shape;575;p31"/>
            <p:cNvPicPr preferRelativeResize="0"/>
            <p:nvPr/>
          </p:nvPicPr>
          <p:blipFill rotWithShape="1">
            <a:blip r:embed="rId4">
              <a:alphaModFix/>
            </a:blip>
            <a:srcRect l="38599" t="10224" r="51325" b="78454"/>
            <a:stretch/>
          </p:blipFill>
          <p:spPr>
            <a:xfrm>
              <a:off x="970647" y="4151017"/>
              <a:ext cx="540363" cy="344552"/>
            </a:xfrm>
            <a:prstGeom prst="rect">
              <a:avLst/>
            </a:prstGeom>
            <a:noFill/>
            <a:ln>
              <a:noFill/>
            </a:ln>
          </p:spPr>
        </p:pic>
        <p:pic>
          <p:nvPicPr>
            <p:cNvPr id="576" name="Google Shape;576;p31"/>
            <p:cNvPicPr preferRelativeResize="0"/>
            <p:nvPr/>
          </p:nvPicPr>
          <p:blipFill rotWithShape="1">
            <a:blip r:embed="rId4">
              <a:alphaModFix/>
            </a:blip>
            <a:srcRect l="38599" t="10224" r="51325" b="78454"/>
            <a:stretch/>
          </p:blipFill>
          <p:spPr>
            <a:xfrm>
              <a:off x="1019048" y="4151017"/>
              <a:ext cx="540363" cy="344552"/>
            </a:xfrm>
            <a:prstGeom prst="rect">
              <a:avLst/>
            </a:prstGeom>
            <a:noFill/>
            <a:ln>
              <a:noFill/>
            </a:ln>
          </p:spPr>
        </p:pic>
        <p:pic>
          <p:nvPicPr>
            <p:cNvPr id="577" name="Google Shape;577;p31"/>
            <p:cNvPicPr preferRelativeResize="0"/>
            <p:nvPr/>
          </p:nvPicPr>
          <p:blipFill rotWithShape="1">
            <a:blip r:embed="rId4">
              <a:alphaModFix/>
            </a:blip>
            <a:srcRect l="38599" t="10224" r="51325" b="78454"/>
            <a:stretch/>
          </p:blipFill>
          <p:spPr>
            <a:xfrm>
              <a:off x="1067449" y="4151017"/>
              <a:ext cx="540363" cy="344552"/>
            </a:xfrm>
            <a:prstGeom prst="rect">
              <a:avLst/>
            </a:prstGeom>
            <a:noFill/>
            <a:ln>
              <a:noFill/>
            </a:ln>
          </p:spPr>
        </p:pic>
        <p:pic>
          <p:nvPicPr>
            <p:cNvPr id="578" name="Google Shape;578;p31"/>
            <p:cNvPicPr preferRelativeResize="0"/>
            <p:nvPr/>
          </p:nvPicPr>
          <p:blipFill rotWithShape="1">
            <a:blip r:embed="rId4">
              <a:alphaModFix/>
            </a:blip>
            <a:srcRect l="38599" t="10224" r="51325" b="78454"/>
            <a:stretch/>
          </p:blipFill>
          <p:spPr>
            <a:xfrm>
              <a:off x="1115850" y="4151017"/>
              <a:ext cx="540363" cy="344552"/>
            </a:xfrm>
            <a:prstGeom prst="rect">
              <a:avLst/>
            </a:prstGeom>
            <a:noFill/>
            <a:ln>
              <a:noFill/>
            </a:ln>
          </p:spPr>
        </p:pic>
        <p:pic>
          <p:nvPicPr>
            <p:cNvPr id="579" name="Google Shape;579;p31"/>
            <p:cNvPicPr preferRelativeResize="0"/>
            <p:nvPr/>
          </p:nvPicPr>
          <p:blipFill rotWithShape="1">
            <a:blip r:embed="rId4">
              <a:alphaModFix/>
            </a:blip>
            <a:srcRect l="38599" t="10224" r="51325" b="78454"/>
            <a:stretch/>
          </p:blipFill>
          <p:spPr>
            <a:xfrm>
              <a:off x="1164251" y="4151017"/>
              <a:ext cx="540363" cy="344552"/>
            </a:xfrm>
            <a:prstGeom prst="rect">
              <a:avLst/>
            </a:prstGeom>
            <a:noFill/>
            <a:ln>
              <a:noFill/>
            </a:ln>
          </p:spPr>
        </p:pic>
        <p:pic>
          <p:nvPicPr>
            <p:cNvPr id="580" name="Google Shape;580;p31"/>
            <p:cNvPicPr preferRelativeResize="0"/>
            <p:nvPr/>
          </p:nvPicPr>
          <p:blipFill rotWithShape="1">
            <a:blip r:embed="rId4">
              <a:alphaModFix/>
            </a:blip>
            <a:srcRect l="38599" t="10224" r="51325" b="78454"/>
            <a:stretch/>
          </p:blipFill>
          <p:spPr>
            <a:xfrm>
              <a:off x="1212652" y="4151017"/>
              <a:ext cx="540363" cy="344552"/>
            </a:xfrm>
            <a:prstGeom prst="rect">
              <a:avLst/>
            </a:prstGeom>
            <a:noFill/>
            <a:ln>
              <a:noFill/>
            </a:ln>
          </p:spPr>
        </p:pic>
        <p:pic>
          <p:nvPicPr>
            <p:cNvPr id="581" name="Google Shape;581;p31"/>
            <p:cNvPicPr preferRelativeResize="0"/>
            <p:nvPr/>
          </p:nvPicPr>
          <p:blipFill rotWithShape="1">
            <a:blip r:embed="rId4">
              <a:alphaModFix/>
            </a:blip>
            <a:srcRect l="38599" t="10224" r="51325" b="78454"/>
            <a:stretch/>
          </p:blipFill>
          <p:spPr>
            <a:xfrm>
              <a:off x="1261053" y="4151017"/>
              <a:ext cx="540363" cy="344552"/>
            </a:xfrm>
            <a:prstGeom prst="rect">
              <a:avLst/>
            </a:prstGeom>
            <a:noFill/>
            <a:ln>
              <a:noFill/>
            </a:ln>
          </p:spPr>
        </p:pic>
        <p:pic>
          <p:nvPicPr>
            <p:cNvPr id="582" name="Google Shape;582;p31"/>
            <p:cNvPicPr preferRelativeResize="0"/>
            <p:nvPr/>
          </p:nvPicPr>
          <p:blipFill rotWithShape="1">
            <a:blip r:embed="rId4">
              <a:alphaModFix/>
            </a:blip>
            <a:srcRect l="38599" t="10224" r="51325" b="78454"/>
            <a:stretch/>
          </p:blipFill>
          <p:spPr>
            <a:xfrm>
              <a:off x="1309454" y="4151017"/>
              <a:ext cx="540363" cy="344552"/>
            </a:xfrm>
            <a:prstGeom prst="rect">
              <a:avLst/>
            </a:prstGeom>
            <a:noFill/>
            <a:ln>
              <a:noFill/>
            </a:ln>
          </p:spPr>
        </p:pic>
        <p:pic>
          <p:nvPicPr>
            <p:cNvPr id="583" name="Google Shape;583;p31"/>
            <p:cNvPicPr preferRelativeResize="0"/>
            <p:nvPr/>
          </p:nvPicPr>
          <p:blipFill rotWithShape="1">
            <a:blip r:embed="rId4">
              <a:alphaModFix/>
            </a:blip>
            <a:srcRect l="38599" t="10224" r="51325" b="78454"/>
            <a:stretch/>
          </p:blipFill>
          <p:spPr>
            <a:xfrm>
              <a:off x="1357855" y="4151017"/>
              <a:ext cx="540363" cy="344552"/>
            </a:xfrm>
            <a:prstGeom prst="rect">
              <a:avLst/>
            </a:prstGeom>
            <a:noFill/>
            <a:ln>
              <a:noFill/>
            </a:ln>
          </p:spPr>
        </p:pic>
        <p:pic>
          <p:nvPicPr>
            <p:cNvPr id="584" name="Google Shape;584;p31"/>
            <p:cNvPicPr preferRelativeResize="0"/>
            <p:nvPr/>
          </p:nvPicPr>
          <p:blipFill rotWithShape="1">
            <a:blip r:embed="rId4">
              <a:alphaModFix/>
            </a:blip>
            <a:srcRect l="38599" t="10224" r="51325" b="78454"/>
            <a:stretch/>
          </p:blipFill>
          <p:spPr>
            <a:xfrm>
              <a:off x="1406256" y="4151017"/>
              <a:ext cx="540363" cy="344552"/>
            </a:xfrm>
            <a:prstGeom prst="rect">
              <a:avLst/>
            </a:prstGeom>
            <a:noFill/>
            <a:ln>
              <a:noFill/>
            </a:ln>
          </p:spPr>
        </p:pic>
        <p:pic>
          <p:nvPicPr>
            <p:cNvPr id="585" name="Google Shape;585;p31"/>
            <p:cNvPicPr preferRelativeResize="0"/>
            <p:nvPr/>
          </p:nvPicPr>
          <p:blipFill rotWithShape="1">
            <a:blip r:embed="rId4">
              <a:alphaModFix/>
            </a:blip>
            <a:srcRect l="38599" t="10224" r="51325" b="78454"/>
            <a:stretch/>
          </p:blipFill>
          <p:spPr>
            <a:xfrm>
              <a:off x="1454657" y="4151017"/>
              <a:ext cx="540363" cy="344552"/>
            </a:xfrm>
            <a:prstGeom prst="rect">
              <a:avLst/>
            </a:prstGeom>
            <a:noFill/>
            <a:ln>
              <a:noFill/>
            </a:ln>
          </p:spPr>
        </p:pic>
        <p:pic>
          <p:nvPicPr>
            <p:cNvPr id="586" name="Google Shape;586;p31"/>
            <p:cNvPicPr preferRelativeResize="0"/>
            <p:nvPr/>
          </p:nvPicPr>
          <p:blipFill rotWithShape="1">
            <a:blip r:embed="rId4">
              <a:alphaModFix/>
            </a:blip>
            <a:srcRect l="38599" t="10224" r="51325" b="78454"/>
            <a:stretch/>
          </p:blipFill>
          <p:spPr>
            <a:xfrm>
              <a:off x="1503058" y="4151017"/>
              <a:ext cx="540363" cy="344552"/>
            </a:xfrm>
            <a:prstGeom prst="rect">
              <a:avLst/>
            </a:prstGeom>
            <a:noFill/>
            <a:ln>
              <a:noFill/>
            </a:ln>
          </p:spPr>
        </p:pic>
        <p:pic>
          <p:nvPicPr>
            <p:cNvPr id="587" name="Google Shape;587;p31"/>
            <p:cNvPicPr preferRelativeResize="0"/>
            <p:nvPr/>
          </p:nvPicPr>
          <p:blipFill rotWithShape="1">
            <a:blip r:embed="rId4">
              <a:alphaModFix/>
            </a:blip>
            <a:srcRect l="38599" t="10224" r="51325" b="78454"/>
            <a:stretch/>
          </p:blipFill>
          <p:spPr>
            <a:xfrm>
              <a:off x="1551459" y="4151017"/>
              <a:ext cx="540363" cy="344552"/>
            </a:xfrm>
            <a:prstGeom prst="rect">
              <a:avLst/>
            </a:prstGeom>
            <a:noFill/>
            <a:ln>
              <a:noFill/>
            </a:ln>
          </p:spPr>
        </p:pic>
        <p:pic>
          <p:nvPicPr>
            <p:cNvPr id="588" name="Google Shape;588;p31"/>
            <p:cNvPicPr preferRelativeResize="0"/>
            <p:nvPr/>
          </p:nvPicPr>
          <p:blipFill rotWithShape="1">
            <a:blip r:embed="rId4">
              <a:alphaModFix/>
            </a:blip>
            <a:srcRect l="38599" t="10224" r="51325" b="78454"/>
            <a:stretch/>
          </p:blipFill>
          <p:spPr>
            <a:xfrm>
              <a:off x="1599860" y="4151017"/>
              <a:ext cx="540363" cy="344552"/>
            </a:xfrm>
            <a:prstGeom prst="rect">
              <a:avLst/>
            </a:prstGeom>
            <a:noFill/>
            <a:ln>
              <a:noFill/>
            </a:ln>
          </p:spPr>
        </p:pic>
        <p:pic>
          <p:nvPicPr>
            <p:cNvPr id="589" name="Google Shape;589;p31"/>
            <p:cNvPicPr preferRelativeResize="0"/>
            <p:nvPr/>
          </p:nvPicPr>
          <p:blipFill rotWithShape="1">
            <a:blip r:embed="rId4">
              <a:alphaModFix/>
            </a:blip>
            <a:srcRect l="38599" t="10224" r="51325" b="78454"/>
            <a:stretch/>
          </p:blipFill>
          <p:spPr>
            <a:xfrm>
              <a:off x="1648261" y="4151017"/>
              <a:ext cx="540363" cy="344552"/>
            </a:xfrm>
            <a:prstGeom prst="rect">
              <a:avLst/>
            </a:prstGeom>
            <a:noFill/>
            <a:ln>
              <a:noFill/>
            </a:ln>
          </p:spPr>
        </p:pic>
        <p:pic>
          <p:nvPicPr>
            <p:cNvPr id="590" name="Google Shape;590;p31"/>
            <p:cNvPicPr preferRelativeResize="0"/>
            <p:nvPr/>
          </p:nvPicPr>
          <p:blipFill rotWithShape="1">
            <a:blip r:embed="rId4">
              <a:alphaModFix/>
            </a:blip>
            <a:srcRect l="38599" t="10224" r="51325" b="78454"/>
            <a:stretch/>
          </p:blipFill>
          <p:spPr>
            <a:xfrm>
              <a:off x="1696662" y="4151017"/>
              <a:ext cx="540363" cy="344552"/>
            </a:xfrm>
            <a:prstGeom prst="rect">
              <a:avLst/>
            </a:prstGeom>
            <a:noFill/>
            <a:ln>
              <a:noFill/>
            </a:ln>
          </p:spPr>
        </p:pic>
        <p:pic>
          <p:nvPicPr>
            <p:cNvPr id="591" name="Google Shape;591;p31"/>
            <p:cNvPicPr preferRelativeResize="0"/>
            <p:nvPr/>
          </p:nvPicPr>
          <p:blipFill rotWithShape="1">
            <a:blip r:embed="rId4">
              <a:alphaModFix/>
            </a:blip>
            <a:srcRect l="38599" t="10224" r="51325" b="78454"/>
            <a:stretch/>
          </p:blipFill>
          <p:spPr>
            <a:xfrm>
              <a:off x="1745063" y="4151017"/>
              <a:ext cx="540363" cy="344552"/>
            </a:xfrm>
            <a:prstGeom prst="rect">
              <a:avLst/>
            </a:prstGeom>
            <a:noFill/>
            <a:ln>
              <a:noFill/>
            </a:ln>
          </p:spPr>
        </p:pic>
        <p:pic>
          <p:nvPicPr>
            <p:cNvPr id="592" name="Google Shape;592;p31"/>
            <p:cNvPicPr preferRelativeResize="0"/>
            <p:nvPr/>
          </p:nvPicPr>
          <p:blipFill rotWithShape="1">
            <a:blip r:embed="rId4">
              <a:alphaModFix/>
            </a:blip>
            <a:srcRect l="38599" t="10224" r="51325" b="78454"/>
            <a:stretch/>
          </p:blipFill>
          <p:spPr>
            <a:xfrm>
              <a:off x="1793464" y="4151017"/>
              <a:ext cx="540363" cy="344552"/>
            </a:xfrm>
            <a:prstGeom prst="rect">
              <a:avLst/>
            </a:prstGeom>
            <a:noFill/>
            <a:ln>
              <a:noFill/>
            </a:ln>
          </p:spPr>
        </p:pic>
        <p:pic>
          <p:nvPicPr>
            <p:cNvPr id="593" name="Google Shape;593;p31"/>
            <p:cNvPicPr preferRelativeResize="0"/>
            <p:nvPr/>
          </p:nvPicPr>
          <p:blipFill rotWithShape="1">
            <a:blip r:embed="rId4">
              <a:alphaModFix/>
            </a:blip>
            <a:srcRect l="38599" t="10224" r="51325" b="78454"/>
            <a:stretch/>
          </p:blipFill>
          <p:spPr>
            <a:xfrm>
              <a:off x="1841865" y="4151017"/>
              <a:ext cx="540363" cy="344552"/>
            </a:xfrm>
            <a:prstGeom prst="rect">
              <a:avLst/>
            </a:prstGeom>
            <a:noFill/>
            <a:ln>
              <a:noFill/>
            </a:ln>
          </p:spPr>
        </p:pic>
        <p:pic>
          <p:nvPicPr>
            <p:cNvPr id="594" name="Google Shape;594;p31"/>
            <p:cNvPicPr preferRelativeResize="0"/>
            <p:nvPr/>
          </p:nvPicPr>
          <p:blipFill rotWithShape="1">
            <a:blip r:embed="rId4">
              <a:alphaModFix/>
            </a:blip>
            <a:srcRect l="38599" t="10224" r="51325" b="78454"/>
            <a:stretch/>
          </p:blipFill>
          <p:spPr>
            <a:xfrm>
              <a:off x="1890266" y="4151017"/>
              <a:ext cx="540363" cy="344552"/>
            </a:xfrm>
            <a:prstGeom prst="rect">
              <a:avLst/>
            </a:prstGeom>
            <a:noFill/>
            <a:ln>
              <a:noFill/>
            </a:ln>
          </p:spPr>
        </p:pic>
        <p:pic>
          <p:nvPicPr>
            <p:cNvPr id="595" name="Google Shape;595;p31"/>
            <p:cNvPicPr preferRelativeResize="0"/>
            <p:nvPr/>
          </p:nvPicPr>
          <p:blipFill rotWithShape="1">
            <a:blip r:embed="rId4">
              <a:alphaModFix/>
            </a:blip>
            <a:srcRect l="38599" t="10224" r="51325" b="78454"/>
            <a:stretch/>
          </p:blipFill>
          <p:spPr>
            <a:xfrm>
              <a:off x="1938667" y="4151017"/>
              <a:ext cx="540363" cy="344552"/>
            </a:xfrm>
            <a:prstGeom prst="rect">
              <a:avLst/>
            </a:prstGeom>
            <a:noFill/>
            <a:ln>
              <a:noFill/>
            </a:ln>
          </p:spPr>
        </p:pic>
        <p:pic>
          <p:nvPicPr>
            <p:cNvPr id="596" name="Google Shape;596;p31"/>
            <p:cNvPicPr preferRelativeResize="0"/>
            <p:nvPr/>
          </p:nvPicPr>
          <p:blipFill rotWithShape="1">
            <a:blip r:embed="rId4">
              <a:alphaModFix/>
            </a:blip>
            <a:srcRect l="38599" t="10224" r="51325" b="78454"/>
            <a:stretch/>
          </p:blipFill>
          <p:spPr>
            <a:xfrm>
              <a:off x="1987068" y="4151017"/>
              <a:ext cx="540363" cy="344552"/>
            </a:xfrm>
            <a:prstGeom prst="rect">
              <a:avLst/>
            </a:prstGeom>
            <a:noFill/>
            <a:ln>
              <a:noFill/>
            </a:ln>
          </p:spPr>
        </p:pic>
        <p:pic>
          <p:nvPicPr>
            <p:cNvPr id="597" name="Google Shape;597;p31"/>
            <p:cNvPicPr preferRelativeResize="0"/>
            <p:nvPr/>
          </p:nvPicPr>
          <p:blipFill rotWithShape="1">
            <a:blip r:embed="rId4">
              <a:alphaModFix/>
            </a:blip>
            <a:srcRect l="38599" t="10224" r="51325" b="78454"/>
            <a:stretch/>
          </p:blipFill>
          <p:spPr>
            <a:xfrm>
              <a:off x="2035469" y="4151017"/>
              <a:ext cx="540363" cy="344552"/>
            </a:xfrm>
            <a:prstGeom prst="rect">
              <a:avLst/>
            </a:prstGeom>
            <a:noFill/>
            <a:ln>
              <a:noFill/>
            </a:ln>
          </p:spPr>
        </p:pic>
        <p:pic>
          <p:nvPicPr>
            <p:cNvPr id="598" name="Google Shape;598;p31"/>
            <p:cNvPicPr preferRelativeResize="0"/>
            <p:nvPr/>
          </p:nvPicPr>
          <p:blipFill rotWithShape="1">
            <a:blip r:embed="rId4">
              <a:alphaModFix/>
            </a:blip>
            <a:srcRect l="38599" t="10224" r="51325" b="78454"/>
            <a:stretch/>
          </p:blipFill>
          <p:spPr>
            <a:xfrm>
              <a:off x="2083870" y="4151017"/>
              <a:ext cx="540363" cy="344552"/>
            </a:xfrm>
            <a:prstGeom prst="rect">
              <a:avLst/>
            </a:prstGeom>
            <a:noFill/>
            <a:ln>
              <a:noFill/>
            </a:ln>
          </p:spPr>
        </p:pic>
        <p:pic>
          <p:nvPicPr>
            <p:cNvPr id="599" name="Google Shape;599;p31"/>
            <p:cNvPicPr preferRelativeResize="0"/>
            <p:nvPr/>
          </p:nvPicPr>
          <p:blipFill rotWithShape="1">
            <a:blip r:embed="rId4">
              <a:alphaModFix/>
            </a:blip>
            <a:srcRect l="38599" t="10224" r="51325" b="78454"/>
            <a:stretch/>
          </p:blipFill>
          <p:spPr>
            <a:xfrm>
              <a:off x="2132271" y="4151017"/>
              <a:ext cx="540363" cy="344552"/>
            </a:xfrm>
            <a:prstGeom prst="rect">
              <a:avLst/>
            </a:prstGeom>
            <a:noFill/>
            <a:ln>
              <a:noFill/>
            </a:ln>
          </p:spPr>
        </p:pic>
        <p:pic>
          <p:nvPicPr>
            <p:cNvPr id="600" name="Google Shape;600;p31"/>
            <p:cNvPicPr preferRelativeResize="0"/>
            <p:nvPr/>
          </p:nvPicPr>
          <p:blipFill rotWithShape="1">
            <a:blip r:embed="rId4">
              <a:alphaModFix/>
            </a:blip>
            <a:srcRect l="38599" t="10224" r="51325" b="78454"/>
            <a:stretch/>
          </p:blipFill>
          <p:spPr>
            <a:xfrm>
              <a:off x="2180672" y="4151017"/>
              <a:ext cx="540363" cy="344552"/>
            </a:xfrm>
            <a:prstGeom prst="rect">
              <a:avLst/>
            </a:prstGeom>
            <a:noFill/>
            <a:ln>
              <a:noFill/>
            </a:ln>
          </p:spPr>
        </p:pic>
        <p:pic>
          <p:nvPicPr>
            <p:cNvPr id="601" name="Google Shape;601;p31"/>
            <p:cNvPicPr preferRelativeResize="0"/>
            <p:nvPr/>
          </p:nvPicPr>
          <p:blipFill rotWithShape="1">
            <a:blip r:embed="rId4">
              <a:alphaModFix/>
            </a:blip>
            <a:srcRect l="38599" t="10224" r="51325" b="78454"/>
            <a:stretch/>
          </p:blipFill>
          <p:spPr>
            <a:xfrm>
              <a:off x="2229073" y="4151017"/>
              <a:ext cx="540363" cy="344552"/>
            </a:xfrm>
            <a:prstGeom prst="rect">
              <a:avLst/>
            </a:prstGeom>
            <a:noFill/>
            <a:ln>
              <a:noFill/>
            </a:ln>
          </p:spPr>
        </p:pic>
        <p:pic>
          <p:nvPicPr>
            <p:cNvPr id="602" name="Google Shape;602;p31"/>
            <p:cNvPicPr preferRelativeResize="0"/>
            <p:nvPr/>
          </p:nvPicPr>
          <p:blipFill rotWithShape="1">
            <a:blip r:embed="rId4">
              <a:alphaModFix/>
            </a:blip>
            <a:srcRect l="38599" t="10224" r="51325" b="78454"/>
            <a:stretch/>
          </p:blipFill>
          <p:spPr>
            <a:xfrm>
              <a:off x="2277474" y="4151017"/>
              <a:ext cx="540363" cy="344552"/>
            </a:xfrm>
            <a:prstGeom prst="rect">
              <a:avLst/>
            </a:prstGeom>
            <a:noFill/>
            <a:ln>
              <a:noFill/>
            </a:ln>
          </p:spPr>
        </p:pic>
        <p:pic>
          <p:nvPicPr>
            <p:cNvPr id="603" name="Google Shape;603;p31"/>
            <p:cNvPicPr preferRelativeResize="0"/>
            <p:nvPr/>
          </p:nvPicPr>
          <p:blipFill rotWithShape="1">
            <a:blip r:embed="rId4">
              <a:alphaModFix/>
            </a:blip>
            <a:srcRect l="38599" t="10224" r="51325" b="78454"/>
            <a:stretch/>
          </p:blipFill>
          <p:spPr>
            <a:xfrm>
              <a:off x="2325875" y="4151017"/>
              <a:ext cx="540363" cy="344552"/>
            </a:xfrm>
            <a:prstGeom prst="rect">
              <a:avLst/>
            </a:prstGeom>
            <a:noFill/>
            <a:ln>
              <a:noFill/>
            </a:ln>
          </p:spPr>
        </p:pic>
        <p:pic>
          <p:nvPicPr>
            <p:cNvPr id="604" name="Google Shape;604;p31"/>
            <p:cNvPicPr preferRelativeResize="0"/>
            <p:nvPr/>
          </p:nvPicPr>
          <p:blipFill rotWithShape="1">
            <a:blip r:embed="rId4">
              <a:alphaModFix/>
            </a:blip>
            <a:srcRect l="38599" t="10224" r="51325" b="78454"/>
            <a:stretch/>
          </p:blipFill>
          <p:spPr>
            <a:xfrm>
              <a:off x="2374276" y="4151017"/>
              <a:ext cx="540363" cy="344552"/>
            </a:xfrm>
            <a:prstGeom prst="rect">
              <a:avLst/>
            </a:prstGeom>
            <a:noFill/>
            <a:ln>
              <a:noFill/>
            </a:ln>
          </p:spPr>
        </p:pic>
        <p:pic>
          <p:nvPicPr>
            <p:cNvPr id="605" name="Google Shape;605;p31"/>
            <p:cNvPicPr preferRelativeResize="0"/>
            <p:nvPr/>
          </p:nvPicPr>
          <p:blipFill rotWithShape="1">
            <a:blip r:embed="rId4">
              <a:alphaModFix/>
            </a:blip>
            <a:srcRect l="38599" t="10224" r="51325" b="78454"/>
            <a:stretch/>
          </p:blipFill>
          <p:spPr>
            <a:xfrm>
              <a:off x="2422677" y="4151017"/>
              <a:ext cx="540363" cy="344552"/>
            </a:xfrm>
            <a:prstGeom prst="rect">
              <a:avLst/>
            </a:prstGeom>
            <a:noFill/>
            <a:ln>
              <a:noFill/>
            </a:ln>
          </p:spPr>
        </p:pic>
        <p:pic>
          <p:nvPicPr>
            <p:cNvPr id="606" name="Google Shape;606;p31"/>
            <p:cNvPicPr preferRelativeResize="0"/>
            <p:nvPr/>
          </p:nvPicPr>
          <p:blipFill rotWithShape="1">
            <a:blip r:embed="rId4">
              <a:alphaModFix/>
            </a:blip>
            <a:srcRect l="38599" t="10224" r="51325" b="78454"/>
            <a:stretch/>
          </p:blipFill>
          <p:spPr>
            <a:xfrm>
              <a:off x="2471078" y="4151017"/>
              <a:ext cx="540363" cy="344552"/>
            </a:xfrm>
            <a:prstGeom prst="rect">
              <a:avLst/>
            </a:prstGeom>
            <a:noFill/>
            <a:ln>
              <a:noFill/>
            </a:ln>
          </p:spPr>
        </p:pic>
        <p:pic>
          <p:nvPicPr>
            <p:cNvPr id="607" name="Google Shape;607;p31"/>
            <p:cNvPicPr preferRelativeResize="0"/>
            <p:nvPr/>
          </p:nvPicPr>
          <p:blipFill rotWithShape="1">
            <a:blip r:embed="rId4">
              <a:alphaModFix/>
            </a:blip>
            <a:srcRect l="38599" t="10224" r="51325" b="78454"/>
            <a:stretch/>
          </p:blipFill>
          <p:spPr>
            <a:xfrm>
              <a:off x="2519479" y="4151017"/>
              <a:ext cx="540363" cy="344552"/>
            </a:xfrm>
            <a:prstGeom prst="rect">
              <a:avLst/>
            </a:prstGeom>
            <a:noFill/>
            <a:ln>
              <a:noFill/>
            </a:ln>
          </p:spPr>
        </p:pic>
        <p:pic>
          <p:nvPicPr>
            <p:cNvPr id="608" name="Google Shape;608;p31"/>
            <p:cNvPicPr preferRelativeResize="0"/>
            <p:nvPr/>
          </p:nvPicPr>
          <p:blipFill rotWithShape="1">
            <a:blip r:embed="rId4">
              <a:alphaModFix/>
            </a:blip>
            <a:srcRect l="38599" t="10224" r="51325" b="78454"/>
            <a:stretch/>
          </p:blipFill>
          <p:spPr>
            <a:xfrm>
              <a:off x="2567880" y="4151017"/>
              <a:ext cx="540363" cy="344552"/>
            </a:xfrm>
            <a:prstGeom prst="rect">
              <a:avLst/>
            </a:prstGeom>
            <a:noFill/>
            <a:ln>
              <a:noFill/>
            </a:ln>
          </p:spPr>
        </p:pic>
        <p:pic>
          <p:nvPicPr>
            <p:cNvPr id="609" name="Google Shape;609;p31"/>
            <p:cNvPicPr preferRelativeResize="0"/>
            <p:nvPr/>
          </p:nvPicPr>
          <p:blipFill rotWithShape="1">
            <a:blip r:embed="rId4">
              <a:alphaModFix/>
            </a:blip>
            <a:srcRect l="38599" t="10224" r="51325" b="78454"/>
            <a:stretch/>
          </p:blipFill>
          <p:spPr>
            <a:xfrm>
              <a:off x="2616281" y="4151017"/>
              <a:ext cx="540363" cy="344552"/>
            </a:xfrm>
            <a:prstGeom prst="rect">
              <a:avLst/>
            </a:prstGeom>
            <a:noFill/>
            <a:ln>
              <a:noFill/>
            </a:ln>
          </p:spPr>
        </p:pic>
        <p:pic>
          <p:nvPicPr>
            <p:cNvPr id="610" name="Google Shape;610;p31"/>
            <p:cNvPicPr preferRelativeResize="0"/>
            <p:nvPr/>
          </p:nvPicPr>
          <p:blipFill rotWithShape="1">
            <a:blip r:embed="rId4">
              <a:alphaModFix/>
            </a:blip>
            <a:srcRect l="38599" t="10224" r="51325" b="78454"/>
            <a:stretch/>
          </p:blipFill>
          <p:spPr>
            <a:xfrm>
              <a:off x="2664682" y="4151017"/>
              <a:ext cx="540363" cy="344552"/>
            </a:xfrm>
            <a:prstGeom prst="rect">
              <a:avLst/>
            </a:prstGeom>
            <a:noFill/>
            <a:ln>
              <a:noFill/>
            </a:ln>
          </p:spPr>
        </p:pic>
        <p:pic>
          <p:nvPicPr>
            <p:cNvPr id="611" name="Google Shape;611;p31"/>
            <p:cNvPicPr preferRelativeResize="0"/>
            <p:nvPr/>
          </p:nvPicPr>
          <p:blipFill rotWithShape="1">
            <a:blip r:embed="rId4">
              <a:alphaModFix/>
            </a:blip>
            <a:srcRect l="38599" t="10224" r="51325" b="78454"/>
            <a:stretch/>
          </p:blipFill>
          <p:spPr>
            <a:xfrm>
              <a:off x="2713083" y="4151017"/>
              <a:ext cx="540363" cy="344552"/>
            </a:xfrm>
            <a:prstGeom prst="rect">
              <a:avLst/>
            </a:prstGeom>
            <a:noFill/>
            <a:ln>
              <a:noFill/>
            </a:ln>
          </p:spPr>
        </p:pic>
        <p:pic>
          <p:nvPicPr>
            <p:cNvPr id="612" name="Google Shape;612;p31"/>
            <p:cNvPicPr preferRelativeResize="0"/>
            <p:nvPr/>
          </p:nvPicPr>
          <p:blipFill rotWithShape="1">
            <a:blip r:embed="rId4">
              <a:alphaModFix/>
            </a:blip>
            <a:srcRect l="38599" t="10224" r="51325" b="78454"/>
            <a:stretch/>
          </p:blipFill>
          <p:spPr>
            <a:xfrm>
              <a:off x="2761484" y="4151017"/>
              <a:ext cx="540363" cy="344552"/>
            </a:xfrm>
            <a:prstGeom prst="rect">
              <a:avLst/>
            </a:prstGeom>
            <a:noFill/>
            <a:ln>
              <a:noFill/>
            </a:ln>
          </p:spPr>
        </p:pic>
        <p:pic>
          <p:nvPicPr>
            <p:cNvPr id="613" name="Google Shape;613;p31"/>
            <p:cNvPicPr preferRelativeResize="0"/>
            <p:nvPr/>
          </p:nvPicPr>
          <p:blipFill rotWithShape="1">
            <a:blip r:embed="rId4">
              <a:alphaModFix/>
            </a:blip>
            <a:srcRect l="38599" t="10224" r="51325" b="78454"/>
            <a:stretch/>
          </p:blipFill>
          <p:spPr>
            <a:xfrm>
              <a:off x="2809885" y="4151017"/>
              <a:ext cx="540363" cy="344552"/>
            </a:xfrm>
            <a:prstGeom prst="rect">
              <a:avLst/>
            </a:prstGeom>
            <a:noFill/>
            <a:ln>
              <a:noFill/>
            </a:ln>
          </p:spPr>
        </p:pic>
        <p:pic>
          <p:nvPicPr>
            <p:cNvPr id="614" name="Google Shape;614;p31"/>
            <p:cNvPicPr preferRelativeResize="0"/>
            <p:nvPr/>
          </p:nvPicPr>
          <p:blipFill rotWithShape="1">
            <a:blip r:embed="rId4">
              <a:alphaModFix/>
            </a:blip>
            <a:srcRect l="38599" t="10224" r="51325" b="78454"/>
            <a:stretch/>
          </p:blipFill>
          <p:spPr>
            <a:xfrm>
              <a:off x="2858286" y="4151017"/>
              <a:ext cx="540363" cy="344552"/>
            </a:xfrm>
            <a:prstGeom prst="rect">
              <a:avLst/>
            </a:prstGeom>
            <a:noFill/>
            <a:ln>
              <a:noFill/>
            </a:ln>
          </p:spPr>
        </p:pic>
        <p:pic>
          <p:nvPicPr>
            <p:cNvPr id="615" name="Google Shape;615;p31"/>
            <p:cNvPicPr preferRelativeResize="0"/>
            <p:nvPr/>
          </p:nvPicPr>
          <p:blipFill rotWithShape="1">
            <a:blip r:embed="rId4">
              <a:alphaModFix/>
            </a:blip>
            <a:srcRect l="38599" t="10224" r="51325" b="78454"/>
            <a:stretch/>
          </p:blipFill>
          <p:spPr>
            <a:xfrm>
              <a:off x="2906687" y="4151017"/>
              <a:ext cx="540363" cy="344552"/>
            </a:xfrm>
            <a:prstGeom prst="rect">
              <a:avLst/>
            </a:prstGeom>
            <a:noFill/>
            <a:ln>
              <a:noFill/>
            </a:ln>
          </p:spPr>
        </p:pic>
        <p:pic>
          <p:nvPicPr>
            <p:cNvPr id="616" name="Google Shape;616;p31"/>
            <p:cNvPicPr preferRelativeResize="0"/>
            <p:nvPr/>
          </p:nvPicPr>
          <p:blipFill rotWithShape="1">
            <a:blip r:embed="rId4">
              <a:alphaModFix/>
            </a:blip>
            <a:srcRect l="38599" t="10224" r="51325" b="78454"/>
            <a:stretch/>
          </p:blipFill>
          <p:spPr>
            <a:xfrm>
              <a:off x="2955088" y="4151017"/>
              <a:ext cx="540363" cy="344552"/>
            </a:xfrm>
            <a:prstGeom prst="rect">
              <a:avLst/>
            </a:prstGeom>
            <a:noFill/>
            <a:ln>
              <a:noFill/>
            </a:ln>
          </p:spPr>
        </p:pic>
        <p:pic>
          <p:nvPicPr>
            <p:cNvPr id="617" name="Google Shape;617;p31"/>
            <p:cNvPicPr preferRelativeResize="0"/>
            <p:nvPr/>
          </p:nvPicPr>
          <p:blipFill rotWithShape="1">
            <a:blip r:embed="rId4">
              <a:alphaModFix/>
            </a:blip>
            <a:srcRect l="38599" t="10224" r="51325" b="78454"/>
            <a:stretch/>
          </p:blipFill>
          <p:spPr>
            <a:xfrm>
              <a:off x="3003489" y="4151017"/>
              <a:ext cx="540363" cy="344552"/>
            </a:xfrm>
            <a:prstGeom prst="rect">
              <a:avLst/>
            </a:prstGeom>
            <a:noFill/>
            <a:ln>
              <a:noFill/>
            </a:ln>
          </p:spPr>
        </p:pic>
        <p:pic>
          <p:nvPicPr>
            <p:cNvPr id="618" name="Google Shape;618;p31"/>
            <p:cNvPicPr preferRelativeResize="0"/>
            <p:nvPr/>
          </p:nvPicPr>
          <p:blipFill rotWithShape="1">
            <a:blip r:embed="rId4">
              <a:alphaModFix/>
            </a:blip>
            <a:srcRect l="38599" t="10224" r="51325" b="78454"/>
            <a:stretch/>
          </p:blipFill>
          <p:spPr>
            <a:xfrm>
              <a:off x="3051890" y="4151017"/>
              <a:ext cx="540363" cy="344552"/>
            </a:xfrm>
            <a:prstGeom prst="rect">
              <a:avLst/>
            </a:prstGeom>
            <a:noFill/>
            <a:ln>
              <a:noFill/>
            </a:ln>
          </p:spPr>
        </p:pic>
        <p:pic>
          <p:nvPicPr>
            <p:cNvPr id="619" name="Google Shape;619;p31"/>
            <p:cNvPicPr preferRelativeResize="0"/>
            <p:nvPr/>
          </p:nvPicPr>
          <p:blipFill rotWithShape="1">
            <a:blip r:embed="rId4">
              <a:alphaModFix/>
            </a:blip>
            <a:srcRect l="38599" t="10224" r="51325" b="78454"/>
            <a:stretch/>
          </p:blipFill>
          <p:spPr>
            <a:xfrm>
              <a:off x="3100291" y="4151017"/>
              <a:ext cx="540363" cy="344552"/>
            </a:xfrm>
            <a:prstGeom prst="rect">
              <a:avLst/>
            </a:prstGeom>
            <a:noFill/>
            <a:ln>
              <a:noFill/>
            </a:ln>
          </p:spPr>
        </p:pic>
        <p:pic>
          <p:nvPicPr>
            <p:cNvPr id="620" name="Google Shape;620;p31"/>
            <p:cNvPicPr preferRelativeResize="0"/>
            <p:nvPr/>
          </p:nvPicPr>
          <p:blipFill rotWithShape="1">
            <a:blip r:embed="rId4">
              <a:alphaModFix/>
            </a:blip>
            <a:srcRect l="38599" t="10224" r="51325" b="78454"/>
            <a:stretch/>
          </p:blipFill>
          <p:spPr>
            <a:xfrm>
              <a:off x="3148692" y="4151017"/>
              <a:ext cx="540363" cy="344552"/>
            </a:xfrm>
            <a:prstGeom prst="rect">
              <a:avLst/>
            </a:prstGeom>
            <a:noFill/>
            <a:ln>
              <a:noFill/>
            </a:ln>
          </p:spPr>
        </p:pic>
        <p:pic>
          <p:nvPicPr>
            <p:cNvPr id="621" name="Google Shape;621;p31"/>
            <p:cNvPicPr preferRelativeResize="0"/>
            <p:nvPr/>
          </p:nvPicPr>
          <p:blipFill rotWithShape="1">
            <a:blip r:embed="rId4">
              <a:alphaModFix/>
            </a:blip>
            <a:srcRect l="38599" t="10224" r="51325" b="78454"/>
            <a:stretch/>
          </p:blipFill>
          <p:spPr>
            <a:xfrm>
              <a:off x="3197093" y="4151017"/>
              <a:ext cx="540363" cy="344552"/>
            </a:xfrm>
            <a:prstGeom prst="rect">
              <a:avLst/>
            </a:prstGeom>
            <a:noFill/>
            <a:ln>
              <a:noFill/>
            </a:ln>
          </p:spPr>
        </p:pic>
        <p:pic>
          <p:nvPicPr>
            <p:cNvPr id="622" name="Google Shape;622;p31"/>
            <p:cNvPicPr preferRelativeResize="0"/>
            <p:nvPr/>
          </p:nvPicPr>
          <p:blipFill rotWithShape="1">
            <a:blip r:embed="rId4">
              <a:alphaModFix/>
            </a:blip>
            <a:srcRect l="38599" t="10224" r="51325" b="78454"/>
            <a:stretch/>
          </p:blipFill>
          <p:spPr>
            <a:xfrm>
              <a:off x="3245494" y="4151017"/>
              <a:ext cx="540363" cy="344552"/>
            </a:xfrm>
            <a:prstGeom prst="rect">
              <a:avLst/>
            </a:prstGeom>
            <a:noFill/>
            <a:ln>
              <a:noFill/>
            </a:ln>
          </p:spPr>
        </p:pic>
        <p:pic>
          <p:nvPicPr>
            <p:cNvPr id="623" name="Google Shape;623;p31"/>
            <p:cNvPicPr preferRelativeResize="0"/>
            <p:nvPr/>
          </p:nvPicPr>
          <p:blipFill rotWithShape="1">
            <a:blip r:embed="rId4">
              <a:alphaModFix/>
            </a:blip>
            <a:srcRect l="38599" t="10224" r="51325" b="78454"/>
            <a:stretch/>
          </p:blipFill>
          <p:spPr>
            <a:xfrm>
              <a:off x="3293895" y="4151017"/>
              <a:ext cx="540363" cy="344552"/>
            </a:xfrm>
            <a:prstGeom prst="rect">
              <a:avLst/>
            </a:prstGeom>
            <a:noFill/>
            <a:ln>
              <a:noFill/>
            </a:ln>
          </p:spPr>
        </p:pic>
        <p:pic>
          <p:nvPicPr>
            <p:cNvPr id="624" name="Google Shape;624;p31"/>
            <p:cNvPicPr preferRelativeResize="0"/>
            <p:nvPr/>
          </p:nvPicPr>
          <p:blipFill rotWithShape="1">
            <a:blip r:embed="rId4">
              <a:alphaModFix/>
            </a:blip>
            <a:srcRect l="38599" t="10224" r="51325" b="78454"/>
            <a:stretch/>
          </p:blipFill>
          <p:spPr>
            <a:xfrm>
              <a:off x="3342296" y="4151017"/>
              <a:ext cx="540363" cy="344552"/>
            </a:xfrm>
            <a:prstGeom prst="rect">
              <a:avLst/>
            </a:prstGeom>
            <a:noFill/>
            <a:ln>
              <a:noFill/>
            </a:ln>
          </p:spPr>
        </p:pic>
        <p:pic>
          <p:nvPicPr>
            <p:cNvPr id="625" name="Google Shape;625;p31"/>
            <p:cNvPicPr preferRelativeResize="0"/>
            <p:nvPr/>
          </p:nvPicPr>
          <p:blipFill rotWithShape="1">
            <a:blip r:embed="rId4">
              <a:alphaModFix/>
            </a:blip>
            <a:srcRect l="38599" t="10224" r="51325" b="78454"/>
            <a:stretch/>
          </p:blipFill>
          <p:spPr>
            <a:xfrm>
              <a:off x="3390697" y="4151017"/>
              <a:ext cx="540363" cy="344552"/>
            </a:xfrm>
            <a:prstGeom prst="rect">
              <a:avLst/>
            </a:prstGeom>
            <a:noFill/>
            <a:ln>
              <a:noFill/>
            </a:ln>
          </p:spPr>
        </p:pic>
        <p:pic>
          <p:nvPicPr>
            <p:cNvPr id="626" name="Google Shape;626;p31"/>
            <p:cNvPicPr preferRelativeResize="0"/>
            <p:nvPr/>
          </p:nvPicPr>
          <p:blipFill rotWithShape="1">
            <a:blip r:embed="rId4">
              <a:alphaModFix/>
            </a:blip>
            <a:srcRect l="38599" t="10224" r="51325" b="78454"/>
            <a:stretch/>
          </p:blipFill>
          <p:spPr>
            <a:xfrm>
              <a:off x="3439098" y="4151017"/>
              <a:ext cx="540363" cy="344552"/>
            </a:xfrm>
            <a:prstGeom prst="rect">
              <a:avLst/>
            </a:prstGeom>
            <a:noFill/>
            <a:ln>
              <a:noFill/>
            </a:ln>
          </p:spPr>
        </p:pic>
        <p:pic>
          <p:nvPicPr>
            <p:cNvPr id="627" name="Google Shape;627;p31"/>
            <p:cNvPicPr preferRelativeResize="0"/>
            <p:nvPr/>
          </p:nvPicPr>
          <p:blipFill rotWithShape="1">
            <a:blip r:embed="rId4">
              <a:alphaModFix/>
            </a:blip>
            <a:srcRect l="38599" t="10224" r="51325" b="78454"/>
            <a:stretch/>
          </p:blipFill>
          <p:spPr>
            <a:xfrm>
              <a:off x="3487499" y="4151017"/>
              <a:ext cx="540363" cy="344552"/>
            </a:xfrm>
            <a:prstGeom prst="rect">
              <a:avLst/>
            </a:prstGeom>
            <a:noFill/>
            <a:ln>
              <a:noFill/>
            </a:ln>
          </p:spPr>
        </p:pic>
        <p:pic>
          <p:nvPicPr>
            <p:cNvPr id="628" name="Google Shape;628;p31"/>
            <p:cNvPicPr preferRelativeResize="0"/>
            <p:nvPr/>
          </p:nvPicPr>
          <p:blipFill rotWithShape="1">
            <a:blip r:embed="rId4">
              <a:alphaModFix/>
            </a:blip>
            <a:srcRect l="38599" t="10224" r="51325" b="78454"/>
            <a:stretch/>
          </p:blipFill>
          <p:spPr>
            <a:xfrm>
              <a:off x="3535900" y="4151017"/>
              <a:ext cx="540363" cy="344552"/>
            </a:xfrm>
            <a:prstGeom prst="rect">
              <a:avLst/>
            </a:prstGeom>
            <a:noFill/>
            <a:ln>
              <a:noFill/>
            </a:ln>
          </p:spPr>
        </p:pic>
        <p:pic>
          <p:nvPicPr>
            <p:cNvPr id="629" name="Google Shape;629;p31"/>
            <p:cNvPicPr preferRelativeResize="0"/>
            <p:nvPr/>
          </p:nvPicPr>
          <p:blipFill rotWithShape="1">
            <a:blip r:embed="rId4">
              <a:alphaModFix/>
            </a:blip>
            <a:srcRect l="38599" t="10224" r="51325" b="78454"/>
            <a:stretch/>
          </p:blipFill>
          <p:spPr>
            <a:xfrm>
              <a:off x="3584301" y="4151017"/>
              <a:ext cx="540363" cy="344552"/>
            </a:xfrm>
            <a:prstGeom prst="rect">
              <a:avLst/>
            </a:prstGeom>
            <a:noFill/>
            <a:ln>
              <a:noFill/>
            </a:ln>
          </p:spPr>
        </p:pic>
        <p:pic>
          <p:nvPicPr>
            <p:cNvPr id="630" name="Google Shape;630;p31"/>
            <p:cNvPicPr preferRelativeResize="0"/>
            <p:nvPr/>
          </p:nvPicPr>
          <p:blipFill rotWithShape="1">
            <a:blip r:embed="rId4">
              <a:alphaModFix/>
            </a:blip>
            <a:srcRect l="38599" t="10224" r="51325" b="78454"/>
            <a:stretch/>
          </p:blipFill>
          <p:spPr>
            <a:xfrm>
              <a:off x="3632702" y="4151017"/>
              <a:ext cx="540363" cy="344552"/>
            </a:xfrm>
            <a:prstGeom prst="rect">
              <a:avLst/>
            </a:prstGeom>
            <a:noFill/>
            <a:ln>
              <a:noFill/>
            </a:ln>
          </p:spPr>
        </p:pic>
        <p:pic>
          <p:nvPicPr>
            <p:cNvPr id="631" name="Google Shape;631;p31"/>
            <p:cNvPicPr preferRelativeResize="0"/>
            <p:nvPr/>
          </p:nvPicPr>
          <p:blipFill rotWithShape="1">
            <a:blip r:embed="rId4">
              <a:alphaModFix/>
            </a:blip>
            <a:srcRect l="38599" t="10224" r="51325" b="78454"/>
            <a:stretch/>
          </p:blipFill>
          <p:spPr>
            <a:xfrm>
              <a:off x="3681103" y="4151017"/>
              <a:ext cx="540363" cy="344552"/>
            </a:xfrm>
            <a:prstGeom prst="rect">
              <a:avLst/>
            </a:prstGeom>
            <a:noFill/>
            <a:ln>
              <a:noFill/>
            </a:ln>
          </p:spPr>
        </p:pic>
        <p:pic>
          <p:nvPicPr>
            <p:cNvPr id="632" name="Google Shape;632;p31"/>
            <p:cNvPicPr preferRelativeResize="0"/>
            <p:nvPr/>
          </p:nvPicPr>
          <p:blipFill rotWithShape="1">
            <a:blip r:embed="rId4">
              <a:alphaModFix/>
            </a:blip>
            <a:srcRect l="38599" t="10224" r="51325" b="78454"/>
            <a:stretch/>
          </p:blipFill>
          <p:spPr>
            <a:xfrm>
              <a:off x="3729504" y="4151017"/>
              <a:ext cx="540363" cy="344552"/>
            </a:xfrm>
            <a:prstGeom prst="rect">
              <a:avLst/>
            </a:prstGeom>
            <a:noFill/>
            <a:ln>
              <a:noFill/>
            </a:ln>
          </p:spPr>
        </p:pic>
        <p:pic>
          <p:nvPicPr>
            <p:cNvPr id="633" name="Google Shape;633;p31"/>
            <p:cNvPicPr preferRelativeResize="0"/>
            <p:nvPr/>
          </p:nvPicPr>
          <p:blipFill rotWithShape="1">
            <a:blip r:embed="rId4">
              <a:alphaModFix/>
            </a:blip>
            <a:srcRect l="38599" t="10224" r="51325" b="78454"/>
            <a:stretch/>
          </p:blipFill>
          <p:spPr>
            <a:xfrm>
              <a:off x="3777905" y="4151017"/>
              <a:ext cx="540363" cy="344552"/>
            </a:xfrm>
            <a:prstGeom prst="rect">
              <a:avLst/>
            </a:prstGeom>
            <a:noFill/>
            <a:ln>
              <a:noFill/>
            </a:ln>
          </p:spPr>
        </p:pic>
        <p:pic>
          <p:nvPicPr>
            <p:cNvPr id="634" name="Google Shape;634;p31"/>
            <p:cNvPicPr preferRelativeResize="0"/>
            <p:nvPr/>
          </p:nvPicPr>
          <p:blipFill rotWithShape="1">
            <a:blip r:embed="rId4">
              <a:alphaModFix/>
            </a:blip>
            <a:srcRect l="38599" t="10224" r="51325" b="78454"/>
            <a:stretch/>
          </p:blipFill>
          <p:spPr>
            <a:xfrm>
              <a:off x="3826306" y="4151017"/>
              <a:ext cx="540363" cy="344552"/>
            </a:xfrm>
            <a:prstGeom prst="rect">
              <a:avLst/>
            </a:prstGeom>
            <a:noFill/>
            <a:ln>
              <a:noFill/>
            </a:ln>
          </p:spPr>
        </p:pic>
        <p:pic>
          <p:nvPicPr>
            <p:cNvPr id="635" name="Google Shape;635;p31"/>
            <p:cNvPicPr preferRelativeResize="0"/>
            <p:nvPr/>
          </p:nvPicPr>
          <p:blipFill rotWithShape="1">
            <a:blip r:embed="rId4">
              <a:alphaModFix/>
            </a:blip>
            <a:srcRect l="38599" t="10224" r="51325" b="78454"/>
            <a:stretch/>
          </p:blipFill>
          <p:spPr>
            <a:xfrm>
              <a:off x="3874707" y="4151017"/>
              <a:ext cx="540363" cy="344552"/>
            </a:xfrm>
            <a:prstGeom prst="rect">
              <a:avLst/>
            </a:prstGeom>
            <a:noFill/>
            <a:ln>
              <a:noFill/>
            </a:ln>
          </p:spPr>
        </p:pic>
        <p:pic>
          <p:nvPicPr>
            <p:cNvPr id="636" name="Google Shape;636;p31"/>
            <p:cNvPicPr preferRelativeResize="0"/>
            <p:nvPr/>
          </p:nvPicPr>
          <p:blipFill rotWithShape="1">
            <a:blip r:embed="rId4">
              <a:alphaModFix/>
            </a:blip>
            <a:srcRect l="38599" t="10224" r="51325" b="78454"/>
            <a:stretch/>
          </p:blipFill>
          <p:spPr>
            <a:xfrm>
              <a:off x="3923108" y="4151017"/>
              <a:ext cx="540363" cy="344552"/>
            </a:xfrm>
            <a:prstGeom prst="rect">
              <a:avLst/>
            </a:prstGeom>
            <a:noFill/>
            <a:ln>
              <a:noFill/>
            </a:ln>
          </p:spPr>
        </p:pic>
        <p:pic>
          <p:nvPicPr>
            <p:cNvPr id="637" name="Google Shape;637;p31"/>
            <p:cNvPicPr preferRelativeResize="0"/>
            <p:nvPr/>
          </p:nvPicPr>
          <p:blipFill rotWithShape="1">
            <a:blip r:embed="rId4">
              <a:alphaModFix/>
            </a:blip>
            <a:srcRect l="38599" t="10224" r="51325" b="78454"/>
            <a:stretch/>
          </p:blipFill>
          <p:spPr>
            <a:xfrm>
              <a:off x="3971509" y="4151017"/>
              <a:ext cx="540363" cy="344552"/>
            </a:xfrm>
            <a:prstGeom prst="rect">
              <a:avLst/>
            </a:prstGeom>
            <a:noFill/>
            <a:ln>
              <a:noFill/>
            </a:ln>
          </p:spPr>
        </p:pic>
        <p:pic>
          <p:nvPicPr>
            <p:cNvPr id="638" name="Google Shape;638;p31"/>
            <p:cNvPicPr preferRelativeResize="0"/>
            <p:nvPr/>
          </p:nvPicPr>
          <p:blipFill rotWithShape="1">
            <a:blip r:embed="rId4">
              <a:alphaModFix/>
            </a:blip>
            <a:srcRect l="38599" t="10224" r="51325" b="78454"/>
            <a:stretch/>
          </p:blipFill>
          <p:spPr>
            <a:xfrm>
              <a:off x="4019910" y="4151017"/>
              <a:ext cx="540363" cy="344552"/>
            </a:xfrm>
            <a:prstGeom prst="rect">
              <a:avLst/>
            </a:prstGeom>
            <a:noFill/>
            <a:ln>
              <a:noFill/>
            </a:ln>
          </p:spPr>
        </p:pic>
        <p:pic>
          <p:nvPicPr>
            <p:cNvPr id="639" name="Google Shape;639;p31"/>
            <p:cNvPicPr preferRelativeResize="0"/>
            <p:nvPr/>
          </p:nvPicPr>
          <p:blipFill rotWithShape="1">
            <a:blip r:embed="rId4">
              <a:alphaModFix/>
            </a:blip>
            <a:srcRect l="38599" t="10224" r="51325" b="78454"/>
            <a:stretch/>
          </p:blipFill>
          <p:spPr>
            <a:xfrm>
              <a:off x="4068311" y="4151017"/>
              <a:ext cx="540363" cy="344552"/>
            </a:xfrm>
            <a:prstGeom prst="rect">
              <a:avLst/>
            </a:prstGeom>
            <a:noFill/>
            <a:ln>
              <a:noFill/>
            </a:ln>
          </p:spPr>
        </p:pic>
        <p:pic>
          <p:nvPicPr>
            <p:cNvPr id="640" name="Google Shape;640;p31"/>
            <p:cNvPicPr preferRelativeResize="0"/>
            <p:nvPr/>
          </p:nvPicPr>
          <p:blipFill rotWithShape="1">
            <a:blip r:embed="rId4">
              <a:alphaModFix/>
            </a:blip>
            <a:srcRect l="38599" t="10224" r="51325" b="78454"/>
            <a:stretch/>
          </p:blipFill>
          <p:spPr>
            <a:xfrm>
              <a:off x="4116712" y="4151017"/>
              <a:ext cx="540363" cy="344552"/>
            </a:xfrm>
            <a:prstGeom prst="rect">
              <a:avLst/>
            </a:prstGeom>
            <a:noFill/>
            <a:ln>
              <a:noFill/>
            </a:ln>
          </p:spPr>
        </p:pic>
        <p:pic>
          <p:nvPicPr>
            <p:cNvPr id="641" name="Google Shape;641;p31"/>
            <p:cNvPicPr preferRelativeResize="0"/>
            <p:nvPr/>
          </p:nvPicPr>
          <p:blipFill rotWithShape="1">
            <a:blip r:embed="rId4">
              <a:alphaModFix/>
            </a:blip>
            <a:srcRect l="38599" t="10224" r="51325" b="78454"/>
            <a:stretch/>
          </p:blipFill>
          <p:spPr>
            <a:xfrm>
              <a:off x="4165113" y="4151017"/>
              <a:ext cx="540363" cy="344552"/>
            </a:xfrm>
            <a:prstGeom prst="rect">
              <a:avLst/>
            </a:prstGeom>
            <a:noFill/>
            <a:ln>
              <a:noFill/>
            </a:ln>
          </p:spPr>
        </p:pic>
        <p:pic>
          <p:nvPicPr>
            <p:cNvPr id="642" name="Google Shape;642;p31"/>
            <p:cNvPicPr preferRelativeResize="0"/>
            <p:nvPr/>
          </p:nvPicPr>
          <p:blipFill rotWithShape="1">
            <a:blip r:embed="rId4">
              <a:alphaModFix/>
            </a:blip>
            <a:srcRect l="38599" t="10224" r="51325" b="78454"/>
            <a:stretch/>
          </p:blipFill>
          <p:spPr>
            <a:xfrm>
              <a:off x="4213514" y="4151017"/>
              <a:ext cx="540363" cy="344552"/>
            </a:xfrm>
            <a:prstGeom prst="rect">
              <a:avLst/>
            </a:prstGeom>
            <a:noFill/>
            <a:ln>
              <a:noFill/>
            </a:ln>
          </p:spPr>
        </p:pic>
        <p:pic>
          <p:nvPicPr>
            <p:cNvPr id="643" name="Google Shape;643;p31"/>
            <p:cNvPicPr preferRelativeResize="0"/>
            <p:nvPr/>
          </p:nvPicPr>
          <p:blipFill rotWithShape="1">
            <a:blip r:embed="rId4">
              <a:alphaModFix/>
            </a:blip>
            <a:srcRect l="38599" t="10224" r="51325" b="78454"/>
            <a:stretch/>
          </p:blipFill>
          <p:spPr>
            <a:xfrm>
              <a:off x="4261915" y="4151017"/>
              <a:ext cx="540363" cy="344552"/>
            </a:xfrm>
            <a:prstGeom prst="rect">
              <a:avLst/>
            </a:prstGeom>
            <a:noFill/>
            <a:ln>
              <a:noFill/>
            </a:ln>
          </p:spPr>
        </p:pic>
        <p:pic>
          <p:nvPicPr>
            <p:cNvPr id="644" name="Google Shape;644;p31"/>
            <p:cNvPicPr preferRelativeResize="0"/>
            <p:nvPr/>
          </p:nvPicPr>
          <p:blipFill rotWithShape="1">
            <a:blip r:embed="rId4">
              <a:alphaModFix/>
            </a:blip>
            <a:srcRect l="38599" t="10224" r="51325" b="78454"/>
            <a:stretch/>
          </p:blipFill>
          <p:spPr>
            <a:xfrm>
              <a:off x="4310316" y="4151017"/>
              <a:ext cx="540363" cy="344552"/>
            </a:xfrm>
            <a:prstGeom prst="rect">
              <a:avLst/>
            </a:prstGeom>
            <a:noFill/>
            <a:ln>
              <a:noFill/>
            </a:ln>
          </p:spPr>
        </p:pic>
        <p:pic>
          <p:nvPicPr>
            <p:cNvPr id="645" name="Google Shape;645;p31"/>
            <p:cNvPicPr preferRelativeResize="0"/>
            <p:nvPr/>
          </p:nvPicPr>
          <p:blipFill rotWithShape="1">
            <a:blip r:embed="rId4">
              <a:alphaModFix/>
            </a:blip>
            <a:srcRect l="38599" t="10224" r="51325" b="78454"/>
            <a:stretch/>
          </p:blipFill>
          <p:spPr>
            <a:xfrm>
              <a:off x="4358717" y="4151017"/>
              <a:ext cx="540363" cy="344552"/>
            </a:xfrm>
            <a:prstGeom prst="rect">
              <a:avLst/>
            </a:prstGeom>
            <a:noFill/>
            <a:ln>
              <a:noFill/>
            </a:ln>
          </p:spPr>
        </p:pic>
        <p:pic>
          <p:nvPicPr>
            <p:cNvPr id="646" name="Google Shape;646;p31"/>
            <p:cNvPicPr preferRelativeResize="0"/>
            <p:nvPr/>
          </p:nvPicPr>
          <p:blipFill rotWithShape="1">
            <a:blip r:embed="rId4">
              <a:alphaModFix/>
            </a:blip>
            <a:srcRect l="38599" t="10224" r="51325" b="78454"/>
            <a:stretch/>
          </p:blipFill>
          <p:spPr>
            <a:xfrm>
              <a:off x="4407118" y="4151017"/>
              <a:ext cx="540363" cy="344552"/>
            </a:xfrm>
            <a:prstGeom prst="rect">
              <a:avLst/>
            </a:prstGeom>
            <a:noFill/>
            <a:ln>
              <a:noFill/>
            </a:ln>
          </p:spPr>
        </p:pic>
        <p:pic>
          <p:nvPicPr>
            <p:cNvPr id="647" name="Google Shape;647;p31"/>
            <p:cNvPicPr preferRelativeResize="0"/>
            <p:nvPr/>
          </p:nvPicPr>
          <p:blipFill rotWithShape="1">
            <a:blip r:embed="rId4">
              <a:alphaModFix/>
            </a:blip>
            <a:srcRect l="38599" t="10224" r="51325" b="78454"/>
            <a:stretch/>
          </p:blipFill>
          <p:spPr>
            <a:xfrm>
              <a:off x="4455519" y="4151017"/>
              <a:ext cx="540363" cy="344552"/>
            </a:xfrm>
            <a:prstGeom prst="rect">
              <a:avLst/>
            </a:prstGeom>
            <a:noFill/>
            <a:ln>
              <a:noFill/>
            </a:ln>
          </p:spPr>
        </p:pic>
        <p:pic>
          <p:nvPicPr>
            <p:cNvPr id="648" name="Google Shape;648;p31"/>
            <p:cNvPicPr preferRelativeResize="0"/>
            <p:nvPr/>
          </p:nvPicPr>
          <p:blipFill rotWithShape="1">
            <a:blip r:embed="rId4">
              <a:alphaModFix/>
            </a:blip>
            <a:srcRect l="38599" t="10224" r="51325" b="78454"/>
            <a:stretch/>
          </p:blipFill>
          <p:spPr>
            <a:xfrm>
              <a:off x="4503920" y="4151017"/>
              <a:ext cx="540363" cy="344552"/>
            </a:xfrm>
            <a:prstGeom prst="rect">
              <a:avLst/>
            </a:prstGeom>
            <a:noFill/>
            <a:ln>
              <a:noFill/>
            </a:ln>
          </p:spPr>
        </p:pic>
        <p:pic>
          <p:nvPicPr>
            <p:cNvPr id="649" name="Google Shape;649;p31"/>
            <p:cNvPicPr preferRelativeResize="0"/>
            <p:nvPr/>
          </p:nvPicPr>
          <p:blipFill rotWithShape="1">
            <a:blip r:embed="rId4">
              <a:alphaModFix/>
            </a:blip>
            <a:srcRect l="38599" t="10224" r="51325" b="78454"/>
            <a:stretch/>
          </p:blipFill>
          <p:spPr>
            <a:xfrm>
              <a:off x="4552321" y="4151017"/>
              <a:ext cx="540363" cy="344552"/>
            </a:xfrm>
            <a:prstGeom prst="rect">
              <a:avLst/>
            </a:prstGeom>
            <a:noFill/>
            <a:ln>
              <a:noFill/>
            </a:ln>
          </p:spPr>
        </p:pic>
        <p:pic>
          <p:nvPicPr>
            <p:cNvPr id="650" name="Google Shape;650;p31"/>
            <p:cNvPicPr preferRelativeResize="0"/>
            <p:nvPr/>
          </p:nvPicPr>
          <p:blipFill rotWithShape="1">
            <a:blip r:embed="rId4">
              <a:alphaModFix/>
            </a:blip>
            <a:srcRect l="38599" t="10224" r="51325" b="78454"/>
            <a:stretch/>
          </p:blipFill>
          <p:spPr>
            <a:xfrm>
              <a:off x="4600722" y="4151017"/>
              <a:ext cx="540363" cy="344552"/>
            </a:xfrm>
            <a:prstGeom prst="rect">
              <a:avLst/>
            </a:prstGeom>
            <a:noFill/>
            <a:ln>
              <a:noFill/>
            </a:ln>
          </p:spPr>
        </p:pic>
        <p:pic>
          <p:nvPicPr>
            <p:cNvPr id="651" name="Google Shape;651;p31"/>
            <p:cNvPicPr preferRelativeResize="0"/>
            <p:nvPr/>
          </p:nvPicPr>
          <p:blipFill rotWithShape="1">
            <a:blip r:embed="rId4">
              <a:alphaModFix/>
            </a:blip>
            <a:srcRect l="38599" t="10224" r="51325" b="78454"/>
            <a:stretch/>
          </p:blipFill>
          <p:spPr>
            <a:xfrm>
              <a:off x="4649123" y="4151017"/>
              <a:ext cx="540363" cy="344552"/>
            </a:xfrm>
            <a:prstGeom prst="rect">
              <a:avLst/>
            </a:prstGeom>
            <a:noFill/>
            <a:ln>
              <a:noFill/>
            </a:ln>
          </p:spPr>
        </p:pic>
        <p:pic>
          <p:nvPicPr>
            <p:cNvPr id="652" name="Google Shape;652;p31"/>
            <p:cNvPicPr preferRelativeResize="0"/>
            <p:nvPr/>
          </p:nvPicPr>
          <p:blipFill rotWithShape="1">
            <a:blip r:embed="rId4">
              <a:alphaModFix/>
            </a:blip>
            <a:srcRect l="38599" t="10224" r="51325" b="78454"/>
            <a:stretch/>
          </p:blipFill>
          <p:spPr>
            <a:xfrm>
              <a:off x="4697524" y="4151017"/>
              <a:ext cx="540363" cy="344552"/>
            </a:xfrm>
            <a:prstGeom prst="rect">
              <a:avLst/>
            </a:prstGeom>
            <a:noFill/>
            <a:ln>
              <a:noFill/>
            </a:ln>
          </p:spPr>
        </p:pic>
        <p:pic>
          <p:nvPicPr>
            <p:cNvPr id="653" name="Google Shape;653;p31"/>
            <p:cNvPicPr preferRelativeResize="0"/>
            <p:nvPr/>
          </p:nvPicPr>
          <p:blipFill rotWithShape="1">
            <a:blip r:embed="rId4">
              <a:alphaModFix/>
            </a:blip>
            <a:srcRect l="38599" t="10224" r="51325" b="78454"/>
            <a:stretch/>
          </p:blipFill>
          <p:spPr>
            <a:xfrm>
              <a:off x="4745925" y="4151017"/>
              <a:ext cx="540363" cy="344552"/>
            </a:xfrm>
            <a:prstGeom prst="rect">
              <a:avLst/>
            </a:prstGeom>
            <a:noFill/>
            <a:ln>
              <a:noFill/>
            </a:ln>
          </p:spPr>
        </p:pic>
        <p:pic>
          <p:nvPicPr>
            <p:cNvPr id="654" name="Google Shape;654;p31"/>
            <p:cNvPicPr preferRelativeResize="0"/>
            <p:nvPr/>
          </p:nvPicPr>
          <p:blipFill rotWithShape="1">
            <a:blip r:embed="rId4">
              <a:alphaModFix/>
            </a:blip>
            <a:srcRect l="38599" t="10224" r="51325" b="78454"/>
            <a:stretch/>
          </p:blipFill>
          <p:spPr>
            <a:xfrm>
              <a:off x="590272" y="3637612"/>
              <a:ext cx="540363" cy="344552"/>
            </a:xfrm>
            <a:prstGeom prst="rect">
              <a:avLst/>
            </a:prstGeom>
            <a:noFill/>
            <a:ln>
              <a:noFill/>
            </a:ln>
          </p:spPr>
        </p:pic>
        <p:pic>
          <p:nvPicPr>
            <p:cNvPr id="655" name="Google Shape;655;p31"/>
            <p:cNvPicPr preferRelativeResize="0"/>
            <p:nvPr/>
          </p:nvPicPr>
          <p:blipFill rotWithShape="1">
            <a:blip r:embed="rId4">
              <a:alphaModFix/>
            </a:blip>
            <a:srcRect l="38599" t="10224" r="51325" b="78454"/>
            <a:stretch/>
          </p:blipFill>
          <p:spPr>
            <a:xfrm>
              <a:off x="639302" y="3637612"/>
              <a:ext cx="540363" cy="344552"/>
            </a:xfrm>
            <a:prstGeom prst="rect">
              <a:avLst/>
            </a:prstGeom>
            <a:noFill/>
            <a:ln>
              <a:noFill/>
            </a:ln>
          </p:spPr>
        </p:pic>
        <p:pic>
          <p:nvPicPr>
            <p:cNvPr id="656" name="Google Shape;656;p31"/>
            <p:cNvPicPr preferRelativeResize="0"/>
            <p:nvPr/>
          </p:nvPicPr>
          <p:blipFill rotWithShape="1">
            <a:blip r:embed="rId4">
              <a:alphaModFix/>
            </a:blip>
            <a:srcRect l="38599" t="10224" r="51325" b="78454"/>
            <a:stretch/>
          </p:blipFill>
          <p:spPr>
            <a:xfrm>
              <a:off x="688332" y="3637612"/>
              <a:ext cx="540363" cy="344552"/>
            </a:xfrm>
            <a:prstGeom prst="rect">
              <a:avLst/>
            </a:prstGeom>
            <a:noFill/>
            <a:ln>
              <a:noFill/>
            </a:ln>
          </p:spPr>
        </p:pic>
        <p:pic>
          <p:nvPicPr>
            <p:cNvPr id="657" name="Google Shape;657;p31"/>
            <p:cNvPicPr preferRelativeResize="0"/>
            <p:nvPr/>
          </p:nvPicPr>
          <p:blipFill rotWithShape="1">
            <a:blip r:embed="rId4">
              <a:alphaModFix/>
            </a:blip>
            <a:srcRect l="38599" t="10224" r="51325" b="78454"/>
            <a:stretch/>
          </p:blipFill>
          <p:spPr>
            <a:xfrm>
              <a:off x="737362" y="3637612"/>
              <a:ext cx="540363" cy="344552"/>
            </a:xfrm>
            <a:prstGeom prst="rect">
              <a:avLst/>
            </a:prstGeom>
            <a:noFill/>
            <a:ln>
              <a:noFill/>
            </a:ln>
          </p:spPr>
        </p:pic>
        <p:pic>
          <p:nvPicPr>
            <p:cNvPr id="658" name="Google Shape;658;p31"/>
            <p:cNvPicPr preferRelativeResize="0"/>
            <p:nvPr/>
          </p:nvPicPr>
          <p:blipFill rotWithShape="1">
            <a:blip r:embed="rId4">
              <a:alphaModFix/>
            </a:blip>
            <a:srcRect l="38599" t="10224" r="51325" b="78454"/>
            <a:stretch/>
          </p:blipFill>
          <p:spPr>
            <a:xfrm>
              <a:off x="786392" y="3637612"/>
              <a:ext cx="540363" cy="344552"/>
            </a:xfrm>
            <a:prstGeom prst="rect">
              <a:avLst/>
            </a:prstGeom>
            <a:noFill/>
            <a:ln>
              <a:noFill/>
            </a:ln>
          </p:spPr>
        </p:pic>
        <p:pic>
          <p:nvPicPr>
            <p:cNvPr id="659" name="Google Shape;659;p31"/>
            <p:cNvPicPr preferRelativeResize="0"/>
            <p:nvPr/>
          </p:nvPicPr>
          <p:blipFill rotWithShape="1">
            <a:blip r:embed="rId4">
              <a:alphaModFix/>
            </a:blip>
            <a:srcRect l="38599" t="10224" r="51325" b="78454"/>
            <a:stretch/>
          </p:blipFill>
          <p:spPr>
            <a:xfrm>
              <a:off x="835422" y="3637612"/>
              <a:ext cx="540363" cy="344552"/>
            </a:xfrm>
            <a:prstGeom prst="rect">
              <a:avLst/>
            </a:prstGeom>
            <a:noFill/>
            <a:ln>
              <a:noFill/>
            </a:ln>
          </p:spPr>
        </p:pic>
        <p:pic>
          <p:nvPicPr>
            <p:cNvPr id="660" name="Google Shape;660;p31"/>
            <p:cNvPicPr preferRelativeResize="0"/>
            <p:nvPr/>
          </p:nvPicPr>
          <p:blipFill rotWithShape="1">
            <a:blip r:embed="rId4">
              <a:alphaModFix/>
            </a:blip>
            <a:srcRect l="38599" t="10224" r="51325" b="78454"/>
            <a:stretch/>
          </p:blipFill>
          <p:spPr>
            <a:xfrm>
              <a:off x="884452" y="3637612"/>
              <a:ext cx="540363" cy="344552"/>
            </a:xfrm>
            <a:prstGeom prst="rect">
              <a:avLst/>
            </a:prstGeom>
            <a:noFill/>
            <a:ln>
              <a:noFill/>
            </a:ln>
          </p:spPr>
        </p:pic>
        <p:pic>
          <p:nvPicPr>
            <p:cNvPr id="661" name="Google Shape;661;p31"/>
            <p:cNvPicPr preferRelativeResize="0"/>
            <p:nvPr/>
          </p:nvPicPr>
          <p:blipFill rotWithShape="1">
            <a:blip r:embed="rId4">
              <a:alphaModFix/>
            </a:blip>
            <a:srcRect l="38599" t="10224" r="51325" b="78454"/>
            <a:stretch/>
          </p:blipFill>
          <p:spPr>
            <a:xfrm>
              <a:off x="933482" y="3637612"/>
              <a:ext cx="540363" cy="344552"/>
            </a:xfrm>
            <a:prstGeom prst="rect">
              <a:avLst/>
            </a:prstGeom>
            <a:noFill/>
            <a:ln>
              <a:noFill/>
            </a:ln>
          </p:spPr>
        </p:pic>
        <p:pic>
          <p:nvPicPr>
            <p:cNvPr id="662" name="Google Shape;662;p31"/>
            <p:cNvPicPr preferRelativeResize="0"/>
            <p:nvPr/>
          </p:nvPicPr>
          <p:blipFill rotWithShape="1">
            <a:blip r:embed="rId4">
              <a:alphaModFix/>
            </a:blip>
            <a:srcRect l="38599" t="10224" r="51325" b="78454"/>
            <a:stretch/>
          </p:blipFill>
          <p:spPr>
            <a:xfrm>
              <a:off x="982512" y="3637612"/>
              <a:ext cx="540363" cy="344552"/>
            </a:xfrm>
            <a:prstGeom prst="rect">
              <a:avLst/>
            </a:prstGeom>
            <a:noFill/>
            <a:ln>
              <a:noFill/>
            </a:ln>
          </p:spPr>
        </p:pic>
        <p:pic>
          <p:nvPicPr>
            <p:cNvPr id="663" name="Google Shape;663;p31"/>
            <p:cNvPicPr preferRelativeResize="0"/>
            <p:nvPr/>
          </p:nvPicPr>
          <p:blipFill rotWithShape="1">
            <a:blip r:embed="rId4">
              <a:alphaModFix/>
            </a:blip>
            <a:srcRect l="38599" t="10224" r="51325" b="78454"/>
            <a:stretch/>
          </p:blipFill>
          <p:spPr>
            <a:xfrm>
              <a:off x="1031542" y="3637612"/>
              <a:ext cx="540363" cy="344552"/>
            </a:xfrm>
            <a:prstGeom prst="rect">
              <a:avLst/>
            </a:prstGeom>
            <a:noFill/>
            <a:ln>
              <a:noFill/>
            </a:ln>
          </p:spPr>
        </p:pic>
        <p:pic>
          <p:nvPicPr>
            <p:cNvPr id="664" name="Google Shape;664;p31"/>
            <p:cNvPicPr preferRelativeResize="0"/>
            <p:nvPr/>
          </p:nvPicPr>
          <p:blipFill rotWithShape="1">
            <a:blip r:embed="rId4">
              <a:alphaModFix/>
            </a:blip>
            <a:srcRect l="38599" t="10224" r="51325" b="78454"/>
            <a:stretch/>
          </p:blipFill>
          <p:spPr>
            <a:xfrm>
              <a:off x="1080572" y="3637612"/>
              <a:ext cx="540363" cy="344552"/>
            </a:xfrm>
            <a:prstGeom prst="rect">
              <a:avLst/>
            </a:prstGeom>
            <a:noFill/>
            <a:ln>
              <a:noFill/>
            </a:ln>
          </p:spPr>
        </p:pic>
        <p:pic>
          <p:nvPicPr>
            <p:cNvPr id="665" name="Google Shape;665;p31"/>
            <p:cNvPicPr preferRelativeResize="0"/>
            <p:nvPr/>
          </p:nvPicPr>
          <p:blipFill rotWithShape="1">
            <a:blip r:embed="rId4">
              <a:alphaModFix/>
            </a:blip>
            <a:srcRect l="38599" t="10224" r="51325" b="78454"/>
            <a:stretch/>
          </p:blipFill>
          <p:spPr>
            <a:xfrm>
              <a:off x="1129602" y="3637612"/>
              <a:ext cx="540363" cy="344552"/>
            </a:xfrm>
            <a:prstGeom prst="rect">
              <a:avLst/>
            </a:prstGeom>
            <a:noFill/>
            <a:ln>
              <a:noFill/>
            </a:ln>
          </p:spPr>
        </p:pic>
        <p:pic>
          <p:nvPicPr>
            <p:cNvPr id="666" name="Google Shape;666;p31"/>
            <p:cNvPicPr preferRelativeResize="0"/>
            <p:nvPr/>
          </p:nvPicPr>
          <p:blipFill rotWithShape="1">
            <a:blip r:embed="rId4">
              <a:alphaModFix/>
            </a:blip>
            <a:srcRect l="38599" t="10224" r="51325" b="78454"/>
            <a:stretch/>
          </p:blipFill>
          <p:spPr>
            <a:xfrm>
              <a:off x="1178632" y="3637612"/>
              <a:ext cx="540363" cy="344552"/>
            </a:xfrm>
            <a:prstGeom prst="rect">
              <a:avLst/>
            </a:prstGeom>
            <a:noFill/>
            <a:ln>
              <a:noFill/>
            </a:ln>
          </p:spPr>
        </p:pic>
        <p:pic>
          <p:nvPicPr>
            <p:cNvPr id="667" name="Google Shape;667;p31"/>
            <p:cNvPicPr preferRelativeResize="0"/>
            <p:nvPr/>
          </p:nvPicPr>
          <p:blipFill rotWithShape="1">
            <a:blip r:embed="rId4">
              <a:alphaModFix/>
            </a:blip>
            <a:srcRect l="38599" t="10224" r="51325" b="78454"/>
            <a:stretch/>
          </p:blipFill>
          <p:spPr>
            <a:xfrm>
              <a:off x="1227662" y="3637612"/>
              <a:ext cx="540363" cy="344552"/>
            </a:xfrm>
            <a:prstGeom prst="rect">
              <a:avLst/>
            </a:prstGeom>
            <a:noFill/>
            <a:ln>
              <a:noFill/>
            </a:ln>
          </p:spPr>
        </p:pic>
        <p:pic>
          <p:nvPicPr>
            <p:cNvPr id="668" name="Google Shape;668;p31"/>
            <p:cNvPicPr preferRelativeResize="0"/>
            <p:nvPr/>
          </p:nvPicPr>
          <p:blipFill rotWithShape="1">
            <a:blip r:embed="rId4">
              <a:alphaModFix/>
            </a:blip>
            <a:srcRect l="38599" t="10224" r="51325" b="78454"/>
            <a:stretch/>
          </p:blipFill>
          <p:spPr>
            <a:xfrm>
              <a:off x="1276692" y="3637612"/>
              <a:ext cx="540363" cy="344552"/>
            </a:xfrm>
            <a:prstGeom prst="rect">
              <a:avLst/>
            </a:prstGeom>
            <a:noFill/>
            <a:ln>
              <a:noFill/>
            </a:ln>
          </p:spPr>
        </p:pic>
        <p:pic>
          <p:nvPicPr>
            <p:cNvPr id="669" name="Google Shape;669;p31"/>
            <p:cNvPicPr preferRelativeResize="0"/>
            <p:nvPr/>
          </p:nvPicPr>
          <p:blipFill rotWithShape="1">
            <a:blip r:embed="rId4">
              <a:alphaModFix/>
            </a:blip>
            <a:srcRect l="38599" t="10224" r="51325" b="78454"/>
            <a:stretch/>
          </p:blipFill>
          <p:spPr>
            <a:xfrm>
              <a:off x="1325722" y="3637612"/>
              <a:ext cx="540363" cy="344552"/>
            </a:xfrm>
            <a:prstGeom prst="rect">
              <a:avLst/>
            </a:prstGeom>
            <a:noFill/>
            <a:ln>
              <a:noFill/>
            </a:ln>
          </p:spPr>
        </p:pic>
        <p:pic>
          <p:nvPicPr>
            <p:cNvPr id="670" name="Google Shape;670;p31"/>
            <p:cNvPicPr preferRelativeResize="0"/>
            <p:nvPr/>
          </p:nvPicPr>
          <p:blipFill rotWithShape="1">
            <a:blip r:embed="rId4">
              <a:alphaModFix/>
            </a:blip>
            <a:srcRect l="38599" t="10224" r="51325" b="78454"/>
            <a:stretch/>
          </p:blipFill>
          <p:spPr>
            <a:xfrm>
              <a:off x="1374752" y="3637612"/>
              <a:ext cx="540363" cy="344552"/>
            </a:xfrm>
            <a:prstGeom prst="rect">
              <a:avLst/>
            </a:prstGeom>
            <a:noFill/>
            <a:ln>
              <a:noFill/>
            </a:ln>
          </p:spPr>
        </p:pic>
        <p:pic>
          <p:nvPicPr>
            <p:cNvPr id="671" name="Google Shape;671;p31"/>
            <p:cNvPicPr preferRelativeResize="0"/>
            <p:nvPr/>
          </p:nvPicPr>
          <p:blipFill rotWithShape="1">
            <a:blip r:embed="rId4">
              <a:alphaModFix/>
            </a:blip>
            <a:srcRect l="38599" t="10224" r="51325" b="78454"/>
            <a:stretch/>
          </p:blipFill>
          <p:spPr>
            <a:xfrm>
              <a:off x="1423782" y="3637612"/>
              <a:ext cx="540363" cy="344552"/>
            </a:xfrm>
            <a:prstGeom prst="rect">
              <a:avLst/>
            </a:prstGeom>
            <a:noFill/>
            <a:ln>
              <a:noFill/>
            </a:ln>
          </p:spPr>
        </p:pic>
        <p:pic>
          <p:nvPicPr>
            <p:cNvPr id="672" name="Google Shape;672;p31"/>
            <p:cNvPicPr preferRelativeResize="0"/>
            <p:nvPr/>
          </p:nvPicPr>
          <p:blipFill rotWithShape="1">
            <a:blip r:embed="rId4">
              <a:alphaModFix/>
            </a:blip>
            <a:srcRect l="38599" t="10224" r="51325" b="78454"/>
            <a:stretch/>
          </p:blipFill>
          <p:spPr>
            <a:xfrm>
              <a:off x="1472812" y="3637612"/>
              <a:ext cx="540363" cy="344552"/>
            </a:xfrm>
            <a:prstGeom prst="rect">
              <a:avLst/>
            </a:prstGeom>
            <a:noFill/>
            <a:ln>
              <a:noFill/>
            </a:ln>
          </p:spPr>
        </p:pic>
        <p:pic>
          <p:nvPicPr>
            <p:cNvPr id="673" name="Google Shape;673;p31"/>
            <p:cNvPicPr preferRelativeResize="0"/>
            <p:nvPr/>
          </p:nvPicPr>
          <p:blipFill rotWithShape="1">
            <a:blip r:embed="rId4">
              <a:alphaModFix/>
            </a:blip>
            <a:srcRect l="38599" t="10224" r="51325" b="78454"/>
            <a:stretch/>
          </p:blipFill>
          <p:spPr>
            <a:xfrm>
              <a:off x="1521842" y="3637612"/>
              <a:ext cx="540363" cy="344552"/>
            </a:xfrm>
            <a:prstGeom prst="rect">
              <a:avLst/>
            </a:prstGeom>
            <a:noFill/>
            <a:ln>
              <a:noFill/>
            </a:ln>
          </p:spPr>
        </p:pic>
        <p:pic>
          <p:nvPicPr>
            <p:cNvPr id="674" name="Google Shape;674;p31"/>
            <p:cNvPicPr preferRelativeResize="0"/>
            <p:nvPr/>
          </p:nvPicPr>
          <p:blipFill rotWithShape="1">
            <a:blip r:embed="rId4">
              <a:alphaModFix/>
            </a:blip>
            <a:srcRect l="38599" t="10224" r="51325" b="78454"/>
            <a:stretch/>
          </p:blipFill>
          <p:spPr>
            <a:xfrm>
              <a:off x="1570872" y="3637612"/>
              <a:ext cx="540363" cy="344552"/>
            </a:xfrm>
            <a:prstGeom prst="rect">
              <a:avLst/>
            </a:prstGeom>
            <a:noFill/>
            <a:ln>
              <a:noFill/>
            </a:ln>
          </p:spPr>
        </p:pic>
        <p:pic>
          <p:nvPicPr>
            <p:cNvPr id="675" name="Google Shape;675;p31"/>
            <p:cNvPicPr preferRelativeResize="0"/>
            <p:nvPr/>
          </p:nvPicPr>
          <p:blipFill rotWithShape="1">
            <a:blip r:embed="rId4">
              <a:alphaModFix/>
            </a:blip>
            <a:srcRect l="38599" t="10224" r="51325" b="78454"/>
            <a:stretch/>
          </p:blipFill>
          <p:spPr>
            <a:xfrm>
              <a:off x="1619902" y="3637612"/>
              <a:ext cx="540363" cy="344552"/>
            </a:xfrm>
            <a:prstGeom prst="rect">
              <a:avLst/>
            </a:prstGeom>
            <a:noFill/>
            <a:ln>
              <a:noFill/>
            </a:ln>
          </p:spPr>
        </p:pic>
        <p:pic>
          <p:nvPicPr>
            <p:cNvPr id="676" name="Google Shape;676;p31"/>
            <p:cNvPicPr preferRelativeResize="0"/>
            <p:nvPr/>
          </p:nvPicPr>
          <p:blipFill rotWithShape="1">
            <a:blip r:embed="rId4">
              <a:alphaModFix/>
            </a:blip>
            <a:srcRect l="38599" t="10224" r="51325" b="78454"/>
            <a:stretch/>
          </p:blipFill>
          <p:spPr>
            <a:xfrm>
              <a:off x="1668932" y="3637612"/>
              <a:ext cx="540363" cy="344552"/>
            </a:xfrm>
            <a:prstGeom prst="rect">
              <a:avLst/>
            </a:prstGeom>
            <a:noFill/>
            <a:ln>
              <a:noFill/>
            </a:ln>
          </p:spPr>
        </p:pic>
        <p:pic>
          <p:nvPicPr>
            <p:cNvPr id="677" name="Google Shape;677;p31"/>
            <p:cNvPicPr preferRelativeResize="0"/>
            <p:nvPr/>
          </p:nvPicPr>
          <p:blipFill rotWithShape="1">
            <a:blip r:embed="rId4">
              <a:alphaModFix/>
            </a:blip>
            <a:srcRect l="38599" t="10224" r="51325" b="78454"/>
            <a:stretch/>
          </p:blipFill>
          <p:spPr>
            <a:xfrm>
              <a:off x="1717962" y="3637612"/>
              <a:ext cx="540363" cy="344552"/>
            </a:xfrm>
            <a:prstGeom prst="rect">
              <a:avLst/>
            </a:prstGeom>
            <a:noFill/>
            <a:ln>
              <a:noFill/>
            </a:ln>
          </p:spPr>
        </p:pic>
        <p:pic>
          <p:nvPicPr>
            <p:cNvPr id="678" name="Google Shape;678;p31"/>
            <p:cNvPicPr preferRelativeResize="0"/>
            <p:nvPr/>
          </p:nvPicPr>
          <p:blipFill rotWithShape="1">
            <a:blip r:embed="rId4">
              <a:alphaModFix/>
            </a:blip>
            <a:srcRect l="38599" t="10224" r="51325" b="78454"/>
            <a:stretch/>
          </p:blipFill>
          <p:spPr>
            <a:xfrm>
              <a:off x="1766992" y="3637612"/>
              <a:ext cx="540363" cy="344552"/>
            </a:xfrm>
            <a:prstGeom prst="rect">
              <a:avLst/>
            </a:prstGeom>
            <a:noFill/>
            <a:ln>
              <a:noFill/>
            </a:ln>
          </p:spPr>
        </p:pic>
        <p:pic>
          <p:nvPicPr>
            <p:cNvPr id="679" name="Google Shape;679;p31"/>
            <p:cNvPicPr preferRelativeResize="0"/>
            <p:nvPr/>
          </p:nvPicPr>
          <p:blipFill rotWithShape="1">
            <a:blip r:embed="rId4">
              <a:alphaModFix/>
            </a:blip>
            <a:srcRect l="38599" t="10224" r="51325" b="78454"/>
            <a:stretch/>
          </p:blipFill>
          <p:spPr>
            <a:xfrm>
              <a:off x="1816022" y="3637612"/>
              <a:ext cx="540363" cy="344552"/>
            </a:xfrm>
            <a:prstGeom prst="rect">
              <a:avLst/>
            </a:prstGeom>
            <a:noFill/>
            <a:ln>
              <a:noFill/>
            </a:ln>
          </p:spPr>
        </p:pic>
        <p:pic>
          <p:nvPicPr>
            <p:cNvPr id="680" name="Google Shape;680;p31"/>
            <p:cNvPicPr preferRelativeResize="0"/>
            <p:nvPr/>
          </p:nvPicPr>
          <p:blipFill rotWithShape="1">
            <a:blip r:embed="rId4">
              <a:alphaModFix/>
            </a:blip>
            <a:srcRect l="38599" t="10224" r="51325" b="78454"/>
            <a:stretch/>
          </p:blipFill>
          <p:spPr>
            <a:xfrm>
              <a:off x="1865052" y="3637612"/>
              <a:ext cx="540363" cy="344552"/>
            </a:xfrm>
            <a:prstGeom prst="rect">
              <a:avLst/>
            </a:prstGeom>
            <a:noFill/>
            <a:ln>
              <a:noFill/>
            </a:ln>
          </p:spPr>
        </p:pic>
        <p:pic>
          <p:nvPicPr>
            <p:cNvPr id="681" name="Google Shape;681;p31"/>
            <p:cNvPicPr preferRelativeResize="0"/>
            <p:nvPr/>
          </p:nvPicPr>
          <p:blipFill rotWithShape="1">
            <a:blip r:embed="rId4">
              <a:alphaModFix/>
            </a:blip>
            <a:srcRect l="38599" t="10224" r="51325" b="78454"/>
            <a:stretch/>
          </p:blipFill>
          <p:spPr>
            <a:xfrm>
              <a:off x="1914082" y="3637612"/>
              <a:ext cx="540363" cy="344552"/>
            </a:xfrm>
            <a:prstGeom prst="rect">
              <a:avLst/>
            </a:prstGeom>
            <a:noFill/>
            <a:ln>
              <a:noFill/>
            </a:ln>
          </p:spPr>
        </p:pic>
        <p:pic>
          <p:nvPicPr>
            <p:cNvPr id="682" name="Google Shape;682;p31"/>
            <p:cNvPicPr preferRelativeResize="0"/>
            <p:nvPr/>
          </p:nvPicPr>
          <p:blipFill rotWithShape="1">
            <a:blip r:embed="rId4">
              <a:alphaModFix/>
            </a:blip>
            <a:srcRect l="38599" t="10224" r="51325" b="78454"/>
            <a:stretch/>
          </p:blipFill>
          <p:spPr>
            <a:xfrm>
              <a:off x="1963112" y="3637612"/>
              <a:ext cx="540363" cy="344552"/>
            </a:xfrm>
            <a:prstGeom prst="rect">
              <a:avLst/>
            </a:prstGeom>
            <a:noFill/>
            <a:ln>
              <a:noFill/>
            </a:ln>
          </p:spPr>
        </p:pic>
        <p:pic>
          <p:nvPicPr>
            <p:cNvPr id="683" name="Google Shape;683;p31"/>
            <p:cNvPicPr preferRelativeResize="0"/>
            <p:nvPr/>
          </p:nvPicPr>
          <p:blipFill rotWithShape="1">
            <a:blip r:embed="rId4">
              <a:alphaModFix/>
            </a:blip>
            <a:srcRect l="38599" t="10224" r="51325" b="78454"/>
            <a:stretch/>
          </p:blipFill>
          <p:spPr>
            <a:xfrm>
              <a:off x="2012142" y="3637612"/>
              <a:ext cx="540363" cy="344552"/>
            </a:xfrm>
            <a:prstGeom prst="rect">
              <a:avLst/>
            </a:prstGeom>
            <a:noFill/>
            <a:ln>
              <a:noFill/>
            </a:ln>
          </p:spPr>
        </p:pic>
        <p:pic>
          <p:nvPicPr>
            <p:cNvPr id="684" name="Google Shape;684;p31"/>
            <p:cNvPicPr preferRelativeResize="0"/>
            <p:nvPr/>
          </p:nvPicPr>
          <p:blipFill rotWithShape="1">
            <a:blip r:embed="rId4">
              <a:alphaModFix/>
            </a:blip>
            <a:srcRect l="38599" t="10224" r="51325" b="78454"/>
            <a:stretch/>
          </p:blipFill>
          <p:spPr>
            <a:xfrm>
              <a:off x="2061172" y="3637612"/>
              <a:ext cx="540363" cy="344552"/>
            </a:xfrm>
            <a:prstGeom prst="rect">
              <a:avLst/>
            </a:prstGeom>
            <a:noFill/>
            <a:ln>
              <a:noFill/>
            </a:ln>
          </p:spPr>
        </p:pic>
        <p:pic>
          <p:nvPicPr>
            <p:cNvPr id="685" name="Google Shape;685;p31"/>
            <p:cNvPicPr preferRelativeResize="0"/>
            <p:nvPr/>
          </p:nvPicPr>
          <p:blipFill rotWithShape="1">
            <a:blip r:embed="rId4">
              <a:alphaModFix/>
            </a:blip>
            <a:srcRect l="38599" t="10224" r="51325" b="78454"/>
            <a:stretch/>
          </p:blipFill>
          <p:spPr>
            <a:xfrm>
              <a:off x="2110202" y="3637612"/>
              <a:ext cx="540363" cy="344552"/>
            </a:xfrm>
            <a:prstGeom prst="rect">
              <a:avLst/>
            </a:prstGeom>
            <a:noFill/>
            <a:ln>
              <a:noFill/>
            </a:ln>
          </p:spPr>
        </p:pic>
        <p:pic>
          <p:nvPicPr>
            <p:cNvPr id="686" name="Google Shape;686;p31"/>
            <p:cNvPicPr preferRelativeResize="0"/>
            <p:nvPr/>
          </p:nvPicPr>
          <p:blipFill rotWithShape="1">
            <a:blip r:embed="rId4">
              <a:alphaModFix/>
            </a:blip>
            <a:srcRect l="38599" t="10224" r="51325" b="78454"/>
            <a:stretch/>
          </p:blipFill>
          <p:spPr>
            <a:xfrm>
              <a:off x="2159232" y="3637612"/>
              <a:ext cx="540363" cy="344552"/>
            </a:xfrm>
            <a:prstGeom prst="rect">
              <a:avLst/>
            </a:prstGeom>
            <a:noFill/>
            <a:ln>
              <a:noFill/>
            </a:ln>
          </p:spPr>
        </p:pic>
        <p:pic>
          <p:nvPicPr>
            <p:cNvPr id="687" name="Google Shape;687;p31"/>
            <p:cNvPicPr preferRelativeResize="0"/>
            <p:nvPr/>
          </p:nvPicPr>
          <p:blipFill rotWithShape="1">
            <a:blip r:embed="rId4">
              <a:alphaModFix/>
            </a:blip>
            <a:srcRect l="38599" t="10224" r="51325" b="78454"/>
            <a:stretch/>
          </p:blipFill>
          <p:spPr>
            <a:xfrm>
              <a:off x="2208262" y="3637612"/>
              <a:ext cx="540363" cy="344552"/>
            </a:xfrm>
            <a:prstGeom prst="rect">
              <a:avLst/>
            </a:prstGeom>
            <a:noFill/>
            <a:ln>
              <a:noFill/>
            </a:ln>
          </p:spPr>
        </p:pic>
        <p:pic>
          <p:nvPicPr>
            <p:cNvPr id="688" name="Google Shape;688;p31"/>
            <p:cNvPicPr preferRelativeResize="0"/>
            <p:nvPr/>
          </p:nvPicPr>
          <p:blipFill rotWithShape="1">
            <a:blip r:embed="rId4">
              <a:alphaModFix/>
            </a:blip>
            <a:srcRect l="38599" t="10224" r="51325" b="78454"/>
            <a:stretch/>
          </p:blipFill>
          <p:spPr>
            <a:xfrm>
              <a:off x="2257292" y="3637612"/>
              <a:ext cx="540363" cy="344552"/>
            </a:xfrm>
            <a:prstGeom prst="rect">
              <a:avLst/>
            </a:prstGeom>
            <a:noFill/>
            <a:ln>
              <a:noFill/>
            </a:ln>
          </p:spPr>
        </p:pic>
        <p:pic>
          <p:nvPicPr>
            <p:cNvPr id="689" name="Google Shape;689;p31"/>
            <p:cNvPicPr preferRelativeResize="0"/>
            <p:nvPr/>
          </p:nvPicPr>
          <p:blipFill rotWithShape="1">
            <a:blip r:embed="rId4">
              <a:alphaModFix/>
            </a:blip>
            <a:srcRect l="38599" t="10224" r="51325" b="78454"/>
            <a:stretch/>
          </p:blipFill>
          <p:spPr>
            <a:xfrm>
              <a:off x="2306322" y="3637612"/>
              <a:ext cx="540363" cy="344552"/>
            </a:xfrm>
            <a:prstGeom prst="rect">
              <a:avLst/>
            </a:prstGeom>
            <a:noFill/>
            <a:ln>
              <a:noFill/>
            </a:ln>
          </p:spPr>
        </p:pic>
        <p:pic>
          <p:nvPicPr>
            <p:cNvPr id="690" name="Google Shape;690;p31"/>
            <p:cNvPicPr preferRelativeResize="0"/>
            <p:nvPr/>
          </p:nvPicPr>
          <p:blipFill rotWithShape="1">
            <a:blip r:embed="rId4">
              <a:alphaModFix/>
            </a:blip>
            <a:srcRect l="38599" t="10224" r="51325" b="78454"/>
            <a:stretch/>
          </p:blipFill>
          <p:spPr>
            <a:xfrm>
              <a:off x="2355352" y="3637612"/>
              <a:ext cx="540363" cy="344552"/>
            </a:xfrm>
            <a:prstGeom prst="rect">
              <a:avLst/>
            </a:prstGeom>
            <a:noFill/>
            <a:ln>
              <a:noFill/>
            </a:ln>
          </p:spPr>
        </p:pic>
        <p:pic>
          <p:nvPicPr>
            <p:cNvPr id="691" name="Google Shape;691;p31"/>
            <p:cNvPicPr preferRelativeResize="0"/>
            <p:nvPr/>
          </p:nvPicPr>
          <p:blipFill rotWithShape="1">
            <a:blip r:embed="rId4">
              <a:alphaModFix/>
            </a:blip>
            <a:srcRect l="38599" t="10224" r="51325" b="78454"/>
            <a:stretch/>
          </p:blipFill>
          <p:spPr>
            <a:xfrm>
              <a:off x="2404382" y="3637612"/>
              <a:ext cx="540363" cy="344552"/>
            </a:xfrm>
            <a:prstGeom prst="rect">
              <a:avLst/>
            </a:prstGeom>
            <a:noFill/>
            <a:ln>
              <a:noFill/>
            </a:ln>
          </p:spPr>
        </p:pic>
        <p:pic>
          <p:nvPicPr>
            <p:cNvPr id="692" name="Google Shape;692;p31"/>
            <p:cNvPicPr preferRelativeResize="0"/>
            <p:nvPr/>
          </p:nvPicPr>
          <p:blipFill rotWithShape="1">
            <a:blip r:embed="rId4">
              <a:alphaModFix/>
            </a:blip>
            <a:srcRect l="38599" t="10224" r="51325" b="78454"/>
            <a:stretch/>
          </p:blipFill>
          <p:spPr>
            <a:xfrm>
              <a:off x="2453412" y="3637612"/>
              <a:ext cx="540363" cy="344552"/>
            </a:xfrm>
            <a:prstGeom prst="rect">
              <a:avLst/>
            </a:prstGeom>
            <a:noFill/>
            <a:ln>
              <a:noFill/>
            </a:ln>
          </p:spPr>
        </p:pic>
        <p:pic>
          <p:nvPicPr>
            <p:cNvPr id="693" name="Google Shape;693;p31"/>
            <p:cNvPicPr preferRelativeResize="0"/>
            <p:nvPr/>
          </p:nvPicPr>
          <p:blipFill rotWithShape="1">
            <a:blip r:embed="rId4">
              <a:alphaModFix/>
            </a:blip>
            <a:srcRect l="38599" t="10224" r="51325" b="78454"/>
            <a:stretch/>
          </p:blipFill>
          <p:spPr>
            <a:xfrm>
              <a:off x="2502442" y="3637612"/>
              <a:ext cx="540363" cy="344552"/>
            </a:xfrm>
            <a:prstGeom prst="rect">
              <a:avLst/>
            </a:prstGeom>
            <a:noFill/>
            <a:ln>
              <a:noFill/>
            </a:ln>
          </p:spPr>
        </p:pic>
        <p:pic>
          <p:nvPicPr>
            <p:cNvPr id="694" name="Google Shape;694;p31"/>
            <p:cNvPicPr preferRelativeResize="0"/>
            <p:nvPr/>
          </p:nvPicPr>
          <p:blipFill rotWithShape="1">
            <a:blip r:embed="rId4">
              <a:alphaModFix/>
            </a:blip>
            <a:srcRect l="38599" t="10224" r="51325" b="78454"/>
            <a:stretch/>
          </p:blipFill>
          <p:spPr>
            <a:xfrm>
              <a:off x="2551472" y="3637612"/>
              <a:ext cx="540363" cy="344552"/>
            </a:xfrm>
            <a:prstGeom prst="rect">
              <a:avLst/>
            </a:prstGeom>
            <a:noFill/>
            <a:ln>
              <a:noFill/>
            </a:ln>
          </p:spPr>
        </p:pic>
        <p:pic>
          <p:nvPicPr>
            <p:cNvPr id="695" name="Google Shape;695;p31"/>
            <p:cNvPicPr preferRelativeResize="0"/>
            <p:nvPr/>
          </p:nvPicPr>
          <p:blipFill rotWithShape="1">
            <a:blip r:embed="rId4">
              <a:alphaModFix/>
            </a:blip>
            <a:srcRect l="38599" t="10224" r="51325" b="78454"/>
            <a:stretch/>
          </p:blipFill>
          <p:spPr>
            <a:xfrm>
              <a:off x="2600502" y="3637612"/>
              <a:ext cx="540363" cy="344552"/>
            </a:xfrm>
            <a:prstGeom prst="rect">
              <a:avLst/>
            </a:prstGeom>
            <a:noFill/>
            <a:ln>
              <a:noFill/>
            </a:ln>
          </p:spPr>
        </p:pic>
        <p:pic>
          <p:nvPicPr>
            <p:cNvPr id="696" name="Google Shape;696;p31"/>
            <p:cNvPicPr preferRelativeResize="0"/>
            <p:nvPr/>
          </p:nvPicPr>
          <p:blipFill rotWithShape="1">
            <a:blip r:embed="rId4">
              <a:alphaModFix/>
            </a:blip>
            <a:srcRect l="38599" t="10224" r="51325" b="78454"/>
            <a:stretch/>
          </p:blipFill>
          <p:spPr>
            <a:xfrm>
              <a:off x="2649532" y="3637612"/>
              <a:ext cx="540363" cy="344552"/>
            </a:xfrm>
            <a:prstGeom prst="rect">
              <a:avLst/>
            </a:prstGeom>
            <a:noFill/>
            <a:ln>
              <a:noFill/>
            </a:ln>
          </p:spPr>
        </p:pic>
        <p:pic>
          <p:nvPicPr>
            <p:cNvPr id="697" name="Google Shape;697;p31"/>
            <p:cNvPicPr preferRelativeResize="0"/>
            <p:nvPr/>
          </p:nvPicPr>
          <p:blipFill rotWithShape="1">
            <a:blip r:embed="rId4">
              <a:alphaModFix/>
            </a:blip>
            <a:srcRect l="38599" t="10224" r="51325" b="78454"/>
            <a:stretch/>
          </p:blipFill>
          <p:spPr>
            <a:xfrm>
              <a:off x="2698562" y="3637612"/>
              <a:ext cx="540363" cy="344552"/>
            </a:xfrm>
            <a:prstGeom prst="rect">
              <a:avLst/>
            </a:prstGeom>
            <a:noFill/>
            <a:ln>
              <a:noFill/>
            </a:ln>
          </p:spPr>
        </p:pic>
        <p:pic>
          <p:nvPicPr>
            <p:cNvPr id="698" name="Google Shape;698;p31"/>
            <p:cNvPicPr preferRelativeResize="0"/>
            <p:nvPr/>
          </p:nvPicPr>
          <p:blipFill rotWithShape="1">
            <a:blip r:embed="rId4">
              <a:alphaModFix/>
            </a:blip>
            <a:srcRect l="38599" t="10224" r="51325" b="78454"/>
            <a:stretch/>
          </p:blipFill>
          <p:spPr>
            <a:xfrm>
              <a:off x="2747592" y="3637612"/>
              <a:ext cx="540363" cy="344552"/>
            </a:xfrm>
            <a:prstGeom prst="rect">
              <a:avLst/>
            </a:prstGeom>
            <a:noFill/>
            <a:ln>
              <a:noFill/>
            </a:ln>
          </p:spPr>
        </p:pic>
        <p:pic>
          <p:nvPicPr>
            <p:cNvPr id="699" name="Google Shape;699;p31"/>
            <p:cNvPicPr preferRelativeResize="0"/>
            <p:nvPr/>
          </p:nvPicPr>
          <p:blipFill rotWithShape="1">
            <a:blip r:embed="rId4">
              <a:alphaModFix/>
            </a:blip>
            <a:srcRect l="38599" t="10224" r="51325" b="78454"/>
            <a:stretch/>
          </p:blipFill>
          <p:spPr>
            <a:xfrm>
              <a:off x="2796622" y="3637612"/>
              <a:ext cx="540363" cy="344552"/>
            </a:xfrm>
            <a:prstGeom prst="rect">
              <a:avLst/>
            </a:prstGeom>
            <a:noFill/>
            <a:ln>
              <a:noFill/>
            </a:ln>
          </p:spPr>
        </p:pic>
        <p:pic>
          <p:nvPicPr>
            <p:cNvPr id="700" name="Google Shape;700;p31"/>
            <p:cNvPicPr preferRelativeResize="0"/>
            <p:nvPr/>
          </p:nvPicPr>
          <p:blipFill rotWithShape="1">
            <a:blip r:embed="rId4">
              <a:alphaModFix/>
            </a:blip>
            <a:srcRect l="38599" t="10224" r="51325" b="78454"/>
            <a:stretch/>
          </p:blipFill>
          <p:spPr>
            <a:xfrm>
              <a:off x="2845652" y="3637612"/>
              <a:ext cx="540363" cy="344552"/>
            </a:xfrm>
            <a:prstGeom prst="rect">
              <a:avLst/>
            </a:prstGeom>
            <a:noFill/>
            <a:ln>
              <a:noFill/>
            </a:ln>
          </p:spPr>
        </p:pic>
        <p:pic>
          <p:nvPicPr>
            <p:cNvPr id="701" name="Google Shape;701;p31"/>
            <p:cNvPicPr preferRelativeResize="0"/>
            <p:nvPr/>
          </p:nvPicPr>
          <p:blipFill rotWithShape="1">
            <a:blip r:embed="rId4">
              <a:alphaModFix/>
            </a:blip>
            <a:srcRect l="38599" t="10224" r="51325" b="78454"/>
            <a:stretch/>
          </p:blipFill>
          <p:spPr>
            <a:xfrm>
              <a:off x="2894682" y="3637612"/>
              <a:ext cx="540363" cy="344552"/>
            </a:xfrm>
            <a:prstGeom prst="rect">
              <a:avLst/>
            </a:prstGeom>
            <a:noFill/>
            <a:ln>
              <a:noFill/>
            </a:ln>
          </p:spPr>
        </p:pic>
        <p:pic>
          <p:nvPicPr>
            <p:cNvPr id="702" name="Google Shape;702;p31"/>
            <p:cNvPicPr preferRelativeResize="0"/>
            <p:nvPr/>
          </p:nvPicPr>
          <p:blipFill rotWithShape="1">
            <a:blip r:embed="rId4">
              <a:alphaModFix/>
            </a:blip>
            <a:srcRect l="38599" t="10224" r="51325" b="78454"/>
            <a:stretch/>
          </p:blipFill>
          <p:spPr>
            <a:xfrm>
              <a:off x="2943712" y="3637612"/>
              <a:ext cx="540363" cy="344552"/>
            </a:xfrm>
            <a:prstGeom prst="rect">
              <a:avLst/>
            </a:prstGeom>
            <a:noFill/>
            <a:ln>
              <a:noFill/>
            </a:ln>
          </p:spPr>
        </p:pic>
        <p:pic>
          <p:nvPicPr>
            <p:cNvPr id="703" name="Google Shape;703;p31"/>
            <p:cNvPicPr preferRelativeResize="0"/>
            <p:nvPr/>
          </p:nvPicPr>
          <p:blipFill rotWithShape="1">
            <a:blip r:embed="rId4">
              <a:alphaModFix/>
            </a:blip>
            <a:srcRect l="38599" t="10224" r="51325" b="78454"/>
            <a:stretch/>
          </p:blipFill>
          <p:spPr>
            <a:xfrm>
              <a:off x="2992742" y="3637612"/>
              <a:ext cx="540363" cy="344552"/>
            </a:xfrm>
            <a:prstGeom prst="rect">
              <a:avLst/>
            </a:prstGeom>
            <a:noFill/>
            <a:ln>
              <a:noFill/>
            </a:ln>
          </p:spPr>
        </p:pic>
        <p:pic>
          <p:nvPicPr>
            <p:cNvPr id="704" name="Google Shape;704;p31"/>
            <p:cNvPicPr preferRelativeResize="0"/>
            <p:nvPr/>
          </p:nvPicPr>
          <p:blipFill rotWithShape="1">
            <a:blip r:embed="rId4">
              <a:alphaModFix/>
            </a:blip>
            <a:srcRect l="38599" t="10224" r="51325" b="78454"/>
            <a:stretch/>
          </p:blipFill>
          <p:spPr>
            <a:xfrm>
              <a:off x="3041772" y="3637612"/>
              <a:ext cx="540363" cy="344552"/>
            </a:xfrm>
            <a:prstGeom prst="rect">
              <a:avLst/>
            </a:prstGeom>
            <a:noFill/>
            <a:ln>
              <a:noFill/>
            </a:ln>
          </p:spPr>
        </p:pic>
        <p:pic>
          <p:nvPicPr>
            <p:cNvPr id="705" name="Google Shape;705;p31"/>
            <p:cNvPicPr preferRelativeResize="0"/>
            <p:nvPr/>
          </p:nvPicPr>
          <p:blipFill rotWithShape="1">
            <a:blip r:embed="rId4">
              <a:alphaModFix/>
            </a:blip>
            <a:srcRect l="38599" t="10224" r="51325" b="78454"/>
            <a:stretch/>
          </p:blipFill>
          <p:spPr>
            <a:xfrm>
              <a:off x="3090802" y="3637612"/>
              <a:ext cx="540363" cy="344552"/>
            </a:xfrm>
            <a:prstGeom prst="rect">
              <a:avLst/>
            </a:prstGeom>
            <a:noFill/>
            <a:ln>
              <a:noFill/>
            </a:ln>
          </p:spPr>
        </p:pic>
        <p:pic>
          <p:nvPicPr>
            <p:cNvPr id="706" name="Google Shape;706;p31"/>
            <p:cNvPicPr preferRelativeResize="0"/>
            <p:nvPr/>
          </p:nvPicPr>
          <p:blipFill rotWithShape="1">
            <a:blip r:embed="rId4">
              <a:alphaModFix/>
            </a:blip>
            <a:srcRect l="38599" t="10224" r="51325" b="78454"/>
            <a:stretch/>
          </p:blipFill>
          <p:spPr>
            <a:xfrm>
              <a:off x="3139832" y="3637612"/>
              <a:ext cx="540363" cy="344552"/>
            </a:xfrm>
            <a:prstGeom prst="rect">
              <a:avLst/>
            </a:prstGeom>
            <a:noFill/>
            <a:ln>
              <a:noFill/>
            </a:ln>
          </p:spPr>
        </p:pic>
        <p:pic>
          <p:nvPicPr>
            <p:cNvPr id="707" name="Google Shape;707;p31"/>
            <p:cNvPicPr preferRelativeResize="0"/>
            <p:nvPr/>
          </p:nvPicPr>
          <p:blipFill rotWithShape="1">
            <a:blip r:embed="rId4">
              <a:alphaModFix/>
            </a:blip>
            <a:srcRect l="38599" t="10224" r="51325" b="78454"/>
            <a:stretch/>
          </p:blipFill>
          <p:spPr>
            <a:xfrm>
              <a:off x="3188862" y="3637612"/>
              <a:ext cx="540363" cy="344552"/>
            </a:xfrm>
            <a:prstGeom prst="rect">
              <a:avLst/>
            </a:prstGeom>
            <a:noFill/>
            <a:ln>
              <a:noFill/>
            </a:ln>
          </p:spPr>
        </p:pic>
        <p:pic>
          <p:nvPicPr>
            <p:cNvPr id="708" name="Google Shape;708;p31"/>
            <p:cNvPicPr preferRelativeResize="0"/>
            <p:nvPr/>
          </p:nvPicPr>
          <p:blipFill rotWithShape="1">
            <a:blip r:embed="rId4">
              <a:alphaModFix/>
            </a:blip>
            <a:srcRect l="38599" t="10224" r="51325" b="78454"/>
            <a:stretch/>
          </p:blipFill>
          <p:spPr>
            <a:xfrm>
              <a:off x="3237892" y="3637612"/>
              <a:ext cx="540363" cy="344552"/>
            </a:xfrm>
            <a:prstGeom prst="rect">
              <a:avLst/>
            </a:prstGeom>
            <a:noFill/>
            <a:ln>
              <a:noFill/>
            </a:ln>
          </p:spPr>
        </p:pic>
        <p:pic>
          <p:nvPicPr>
            <p:cNvPr id="709" name="Google Shape;709;p31"/>
            <p:cNvPicPr preferRelativeResize="0"/>
            <p:nvPr/>
          </p:nvPicPr>
          <p:blipFill rotWithShape="1">
            <a:blip r:embed="rId4">
              <a:alphaModFix/>
            </a:blip>
            <a:srcRect l="38599" t="10224" r="51325" b="78454"/>
            <a:stretch/>
          </p:blipFill>
          <p:spPr>
            <a:xfrm>
              <a:off x="3286922" y="3637612"/>
              <a:ext cx="540363" cy="344552"/>
            </a:xfrm>
            <a:prstGeom prst="rect">
              <a:avLst/>
            </a:prstGeom>
            <a:noFill/>
            <a:ln>
              <a:noFill/>
            </a:ln>
          </p:spPr>
        </p:pic>
        <p:pic>
          <p:nvPicPr>
            <p:cNvPr id="710" name="Google Shape;710;p31"/>
            <p:cNvPicPr preferRelativeResize="0"/>
            <p:nvPr/>
          </p:nvPicPr>
          <p:blipFill rotWithShape="1">
            <a:blip r:embed="rId4">
              <a:alphaModFix/>
            </a:blip>
            <a:srcRect l="38599" t="10224" r="51325" b="78454"/>
            <a:stretch/>
          </p:blipFill>
          <p:spPr>
            <a:xfrm>
              <a:off x="3335952" y="3637612"/>
              <a:ext cx="540363" cy="344552"/>
            </a:xfrm>
            <a:prstGeom prst="rect">
              <a:avLst/>
            </a:prstGeom>
            <a:noFill/>
            <a:ln>
              <a:noFill/>
            </a:ln>
          </p:spPr>
        </p:pic>
        <p:pic>
          <p:nvPicPr>
            <p:cNvPr id="711" name="Google Shape;711;p31"/>
            <p:cNvPicPr preferRelativeResize="0"/>
            <p:nvPr/>
          </p:nvPicPr>
          <p:blipFill rotWithShape="1">
            <a:blip r:embed="rId4">
              <a:alphaModFix/>
            </a:blip>
            <a:srcRect l="38599" t="10224" r="51325" b="78454"/>
            <a:stretch/>
          </p:blipFill>
          <p:spPr>
            <a:xfrm>
              <a:off x="3384982" y="3637612"/>
              <a:ext cx="540363" cy="344552"/>
            </a:xfrm>
            <a:prstGeom prst="rect">
              <a:avLst/>
            </a:prstGeom>
            <a:noFill/>
            <a:ln>
              <a:noFill/>
            </a:ln>
          </p:spPr>
        </p:pic>
        <p:pic>
          <p:nvPicPr>
            <p:cNvPr id="712" name="Google Shape;712;p31"/>
            <p:cNvPicPr preferRelativeResize="0"/>
            <p:nvPr/>
          </p:nvPicPr>
          <p:blipFill rotWithShape="1">
            <a:blip r:embed="rId4">
              <a:alphaModFix/>
            </a:blip>
            <a:srcRect l="38599" t="10224" r="51325" b="78454"/>
            <a:stretch/>
          </p:blipFill>
          <p:spPr>
            <a:xfrm>
              <a:off x="3434012" y="3637612"/>
              <a:ext cx="540363" cy="344552"/>
            </a:xfrm>
            <a:prstGeom prst="rect">
              <a:avLst/>
            </a:prstGeom>
            <a:noFill/>
            <a:ln>
              <a:noFill/>
            </a:ln>
          </p:spPr>
        </p:pic>
        <p:pic>
          <p:nvPicPr>
            <p:cNvPr id="713" name="Google Shape;713;p31"/>
            <p:cNvPicPr preferRelativeResize="0"/>
            <p:nvPr/>
          </p:nvPicPr>
          <p:blipFill rotWithShape="1">
            <a:blip r:embed="rId4">
              <a:alphaModFix/>
            </a:blip>
            <a:srcRect l="38599" t="10224" r="51325" b="78454"/>
            <a:stretch/>
          </p:blipFill>
          <p:spPr>
            <a:xfrm>
              <a:off x="3483042" y="3637612"/>
              <a:ext cx="540363" cy="344552"/>
            </a:xfrm>
            <a:prstGeom prst="rect">
              <a:avLst/>
            </a:prstGeom>
            <a:noFill/>
            <a:ln>
              <a:noFill/>
            </a:ln>
          </p:spPr>
        </p:pic>
        <p:pic>
          <p:nvPicPr>
            <p:cNvPr id="714" name="Google Shape;714;p31"/>
            <p:cNvPicPr preferRelativeResize="0"/>
            <p:nvPr/>
          </p:nvPicPr>
          <p:blipFill rotWithShape="1">
            <a:blip r:embed="rId4">
              <a:alphaModFix/>
            </a:blip>
            <a:srcRect l="38599" t="10224" r="51325" b="78454"/>
            <a:stretch/>
          </p:blipFill>
          <p:spPr>
            <a:xfrm>
              <a:off x="3532072" y="3637612"/>
              <a:ext cx="540363" cy="344552"/>
            </a:xfrm>
            <a:prstGeom prst="rect">
              <a:avLst/>
            </a:prstGeom>
            <a:noFill/>
            <a:ln>
              <a:noFill/>
            </a:ln>
          </p:spPr>
        </p:pic>
        <p:pic>
          <p:nvPicPr>
            <p:cNvPr id="715" name="Google Shape;715;p31"/>
            <p:cNvPicPr preferRelativeResize="0"/>
            <p:nvPr/>
          </p:nvPicPr>
          <p:blipFill rotWithShape="1">
            <a:blip r:embed="rId4">
              <a:alphaModFix/>
            </a:blip>
            <a:srcRect l="38599" t="10224" r="51325" b="78454"/>
            <a:stretch/>
          </p:blipFill>
          <p:spPr>
            <a:xfrm>
              <a:off x="3581102" y="3637612"/>
              <a:ext cx="540363" cy="344552"/>
            </a:xfrm>
            <a:prstGeom prst="rect">
              <a:avLst/>
            </a:prstGeom>
            <a:noFill/>
            <a:ln>
              <a:noFill/>
            </a:ln>
          </p:spPr>
        </p:pic>
        <p:pic>
          <p:nvPicPr>
            <p:cNvPr id="716" name="Google Shape;716;p31"/>
            <p:cNvPicPr preferRelativeResize="0"/>
            <p:nvPr/>
          </p:nvPicPr>
          <p:blipFill rotWithShape="1">
            <a:blip r:embed="rId4">
              <a:alphaModFix/>
            </a:blip>
            <a:srcRect l="38599" t="10224" r="51325" b="78454"/>
            <a:stretch/>
          </p:blipFill>
          <p:spPr>
            <a:xfrm>
              <a:off x="3630132" y="3637612"/>
              <a:ext cx="540363" cy="344552"/>
            </a:xfrm>
            <a:prstGeom prst="rect">
              <a:avLst/>
            </a:prstGeom>
            <a:noFill/>
            <a:ln>
              <a:noFill/>
            </a:ln>
          </p:spPr>
        </p:pic>
        <p:pic>
          <p:nvPicPr>
            <p:cNvPr id="717" name="Google Shape;717;p31"/>
            <p:cNvPicPr preferRelativeResize="0"/>
            <p:nvPr/>
          </p:nvPicPr>
          <p:blipFill rotWithShape="1">
            <a:blip r:embed="rId4">
              <a:alphaModFix/>
            </a:blip>
            <a:srcRect l="38599" t="10224" r="51325" b="78454"/>
            <a:stretch/>
          </p:blipFill>
          <p:spPr>
            <a:xfrm>
              <a:off x="3679162" y="3637612"/>
              <a:ext cx="540363" cy="344552"/>
            </a:xfrm>
            <a:prstGeom prst="rect">
              <a:avLst/>
            </a:prstGeom>
            <a:noFill/>
            <a:ln>
              <a:noFill/>
            </a:ln>
          </p:spPr>
        </p:pic>
        <p:pic>
          <p:nvPicPr>
            <p:cNvPr id="718" name="Google Shape;718;p31"/>
            <p:cNvPicPr preferRelativeResize="0"/>
            <p:nvPr/>
          </p:nvPicPr>
          <p:blipFill rotWithShape="1">
            <a:blip r:embed="rId4">
              <a:alphaModFix/>
            </a:blip>
            <a:srcRect l="38599" t="10224" r="51325" b="78454"/>
            <a:stretch/>
          </p:blipFill>
          <p:spPr>
            <a:xfrm>
              <a:off x="3728192" y="3637612"/>
              <a:ext cx="540363" cy="344552"/>
            </a:xfrm>
            <a:prstGeom prst="rect">
              <a:avLst/>
            </a:prstGeom>
            <a:noFill/>
            <a:ln>
              <a:noFill/>
            </a:ln>
          </p:spPr>
        </p:pic>
        <p:pic>
          <p:nvPicPr>
            <p:cNvPr id="719" name="Google Shape;719;p31"/>
            <p:cNvPicPr preferRelativeResize="0"/>
            <p:nvPr/>
          </p:nvPicPr>
          <p:blipFill rotWithShape="1">
            <a:blip r:embed="rId4">
              <a:alphaModFix/>
            </a:blip>
            <a:srcRect l="38599" t="10224" r="51325" b="78454"/>
            <a:stretch/>
          </p:blipFill>
          <p:spPr>
            <a:xfrm>
              <a:off x="3777222" y="3637612"/>
              <a:ext cx="540363" cy="344552"/>
            </a:xfrm>
            <a:prstGeom prst="rect">
              <a:avLst/>
            </a:prstGeom>
            <a:noFill/>
            <a:ln>
              <a:noFill/>
            </a:ln>
          </p:spPr>
        </p:pic>
        <p:pic>
          <p:nvPicPr>
            <p:cNvPr id="720" name="Google Shape;720;p31"/>
            <p:cNvPicPr preferRelativeResize="0"/>
            <p:nvPr/>
          </p:nvPicPr>
          <p:blipFill rotWithShape="1">
            <a:blip r:embed="rId4">
              <a:alphaModFix/>
            </a:blip>
            <a:srcRect l="38599" t="10224" r="51325" b="78454"/>
            <a:stretch/>
          </p:blipFill>
          <p:spPr>
            <a:xfrm>
              <a:off x="3826252" y="3637612"/>
              <a:ext cx="540363" cy="344552"/>
            </a:xfrm>
            <a:prstGeom prst="rect">
              <a:avLst/>
            </a:prstGeom>
            <a:noFill/>
            <a:ln>
              <a:noFill/>
            </a:ln>
          </p:spPr>
        </p:pic>
        <p:pic>
          <p:nvPicPr>
            <p:cNvPr id="721" name="Google Shape;721;p31"/>
            <p:cNvPicPr preferRelativeResize="0"/>
            <p:nvPr/>
          </p:nvPicPr>
          <p:blipFill rotWithShape="1">
            <a:blip r:embed="rId4">
              <a:alphaModFix/>
            </a:blip>
            <a:srcRect l="38599" t="10224" r="51325" b="78454"/>
            <a:stretch/>
          </p:blipFill>
          <p:spPr>
            <a:xfrm>
              <a:off x="3875282" y="3637612"/>
              <a:ext cx="540363" cy="344552"/>
            </a:xfrm>
            <a:prstGeom prst="rect">
              <a:avLst/>
            </a:prstGeom>
            <a:noFill/>
            <a:ln>
              <a:noFill/>
            </a:ln>
          </p:spPr>
        </p:pic>
        <p:pic>
          <p:nvPicPr>
            <p:cNvPr id="722" name="Google Shape;722;p31"/>
            <p:cNvPicPr preferRelativeResize="0"/>
            <p:nvPr/>
          </p:nvPicPr>
          <p:blipFill rotWithShape="1">
            <a:blip r:embed="rId4">
              <a:alphaModFix/>
            </a:blip>
            <a:srcRect l="38599" t="10224" r="51325" b="78454"/>
            <a:stretch/>
          </p:blipFill>
          <p:spPr>
            <a:xfrm>
              <a:off x="3924312" y="3637612"/>
              <a:ext cx="540363" cy="344552"/>
            </a:xfrm>
            <a:prstGeom prst="rect">
              <a:avLst/>
            </a:prstGeom>
            <a:noFill/>
            <a:ln>
              <a:noFill/>
            </a:ln>
          </p:spPr>
        </p:pic>
        <p:pic>
          <p:nvPicPr>
            <p:cNvPr id="723" name="Google Shape;723;p31"/>
            <p:cNvPicPr preferRelativeResize="0"/>
            <p:nvPr/>
          </p:nvPicPr>
          <p:blipFill rotWithShape="1">
            <a:blip r:embed="rId4">
              <a:alphaModFix/>
            </a:blip>
            <a:srcRect l="38599" t="10224" r="51325" b="78454"/>
            <a:stretch/>
          </p:blipFill>
          <p:spPr>
            <a:xfrm>
              <a:off x="3973342" y="3637612"/>
              <a:ext cx="540363" cy="344552"/>
            </a:xfrm>
            <a:prstGeom prst="rect">
              <a:avLst/>
            </a:prstGeom>
            <a:noFill/>
            <a:ln>
              <a:noFill/>
            </a:ln>
          </p:spPr>
        </p:pic>
        <p:pic>
          <p:nvPicPr>
            <p:cNvPr id="724" name="Google Shape;724;p31"/>
            <p:cNvPicPr preferRelativeResize="0"/>
            <p:nvPr/>
          </p:nvPicPr>
          <p:blipFill rotWithShape="1">
            <a:blip r:embed="rId4">
              <a:alphaModFix/>
            </a:blip>
            <a:srcRect l="38599" t="10224" r="51325" b="78454"/>
            <a:stretch/>
          </p:blipFill>
          <p:spPr>
            <a:xfrm>
              <a:off x="4022372" y="3637612"/>
              <a:ext cx="540363" cy="344552"/>
            </a:xfrm>
            <a:prstGeom prst="rect">
              <a:avLst/>
            </a:prstGeom>
            <a:noFill/>
            <a:ln>
              <a:noFill/>
            </a:ln>
          </p:spPr>
        </p:pic>
        <p:pic>
          <p:nvPicPr>
            <p:cNvPr id="725" name="Google Shape;725;p31"/>
            <p:cNvPicPr preferRelativeResize="0"/>
            <p:nvPr/>
          </p:nvPicPr>
          <p:blipFill rotWithShape="1">
            <a:blip r:embed="rId4">
              <a:alphaModFix/>
            </a:blip>
            <a:srcRect l="38599" t="10224" r="51325" b="78454"/>
            <a:stretch/>
          </p:blipFill>
          <p:spPr>
            <a:xfrm>
              <a:off x="4071402" y="3637612"/>
              <a:ext cx="540363" cy="344552"/>
            </a:xfrm>
            <a:prstGeom prst="rect">
              <a:avLst/>
            </a:prstGeom>
            <a:noFill/>
            <a:ln>
              <a:noFill/>
            </a:ln>
          </p:spPr>
        </p:pic>
        <p:pic>
          <p:nvPicPr>
            <p:cNvPr id="726" name="Google Shape;726;p31"/>
            <p:cNvPicPr preferRelativeResize="0"/>
            <p:nvPr/>
          </p:nvPicPr>
          <p:blipFill rotWithShape="1">
            <a:blip r:embed="rId4">
              <a:alphaModFix/>
            </a:blip>
            <a:srcRect l="38599" t="10224" r="51325" b="78454"/>
            <a:stretch/>
          </p:blipFill>
          <p:spPr>
            <a:xfrm>
              <a:off x="4120432" y="3637612"/>
              <a:ext cx="540363" cy="344552"/>
            </a:xfrm>
            <a:prstGeom prst="rect">
              <a:avLst/>
            </a:prstGeom>
            <a:noFill/>
            <a:ln>
              <a:noFill/>
            </a:ln>
          </p:spPr>
        </p:pic>
        <p:pic>
          <p:nvPicPr>
            <p:cNvPr id="727" name="Google Shape;727;p31"/>
            <p:cNvPicPr preferRelativeResize="0"/>
            <p:nvPr/>
          </p:nvPicPr>
          <p:blipFill rotWithShape="1">
            <a:blip r:embed="rId4">
              <a:alphaModFix/>
            </a:blip>
            <a:srcRect l="38599" t="10224" r="51325" b="78454"/>
            <a:stretch/>
          </p:blipFill>
          <p:spPr>
            <a:xfrm>
              <a:off x="4169462" y="3637612"/>
              <a:ext cx="540363" cy="344552"/>
            </a:xfrm>
            <a:prstGeom prst="rect">
              <a:avLst/>
            </a:prstGeom>
            <a:noFill/>
            <a:ln>
              <a:noFill/>
            </a:ln>
          </p:spPr>
        </p:pic>
        <p:pic>
          <p:nvPicPr>
            <p:cNvPr id="728" name="Google Shape;728;p31"/>
            <p:cNvPicPr preferRelativeResize="0"/>
            <p:nvPr/>
          </p:nvPicPr>
          <p:blipFill rotWithShape="1">
            <a:blip r:embed="rId4">
              <a:alphaModFix/>
            </a:blip>
            <a:srcRect l="38599" t="10224" r="51325" b="78454"/>
            <a:stretch/>
          </p:blipFill>
          <p:spPr>
            <a:xfrm>
              <a:off x="4218492" y="3637612"/>
              <a:ext cx="540363" cy="344552"/>
            </a:xfrm>
            <a:prstGeom prst="rect">
              <a:avLst/>
            </a:prstGeom>
            <a:noFill/>
            <a:ln>
              <a:noFill/>
            </a:ln>
          </p:spPr>
        </p:pic>
        <p:pic>
          <p:nvPicPr>
            <p:cNvPr id="729" name="Google Shape;729;p31"/>
            <p:cNvPicPr preferRelativeResize="0"/>
            <p:nvPr/>
          </p:nvPicPr>
          <p:blipFill rotWithShape="1">
            <a:blip r:embed="rId4">
              <a:alphaModFix/>
            </a:blip>
            <a:srcRect l="38599" t="10224" r="51325" b="78454"/>
            <a:stretch/>
          </p:blipFill>
          <p:spPr>
            <a:xfrm>
              <a:off x="4267522" y="3637612"/>
              <a:ext cx="540363" cy="344552"/>
            </a:xfrm>
            <a:prstGeom prst="rect">
              <a:avLst/>
            </a:prstGeom>
            <a:noFill/>
            <a:ln>
              <a:noFill/>
            </a:ln>
          </p:spPr>
        </p:pic>
        <p:pic>
          <p:nvPicPr>
            <p:cNvPr id="730" name="Google Shape;730;p31"/>
            <p:cNvPicPr preferRelativeResize="0"/>
            <p:nvPr/>
          </p:nvPicPr>
          <p:blipFill rotWithShape="1">
            <a:blip r:embed="rId4">
              <a:alphaModFix/>
            </a:blip>
            <a:srcRect l="38599" t="10224" r="51325" b="78454"/>
            <a:stretch/>
          </p:blipFill>
          <p:spPr>
            <a:xfrm>
              <a:off x="4316552" y="3637612"/>
              <a:ext cx="540363" cy="344552"/>
            </a:xfrm>
            <a:prstGeom prst="rect">
              <a:avLst/>
            </a:prstGeom>
            <a:noFill/>
            <a:ln>
              <a:noFill/>
            </a:ln>
          </p:spPr>
        </p:pic>
        <p:pic>
          <p:nvPicPr>
            <p:cNvPr id="731" name="Google Shape;731;p31"/>
            <p:cNvPicPr preferRelativeResize="0"/>
            <p:nvPr/>
          </p:nvPicPr>
          <p:blipFill rotWithShape="1">
            <a:blip r:embed="rId4">
              <a:alphaModFix/>
            </a:blip>
            <a:srcRect l="38599" t="10224" r="51325" b="78454"/>
            <a:stretch/>
          </p:blipFill>
          <p:spPr>
            <a:xfrm>
              <a:off x="4365582" y="3637612"/>
              <a:ext cx="540363" cy="344552"/>
            </a:xfrm>
            <a:prstGeom prst="rect">
              <a:avLst/>
            </a:prstGeom>
            <a:noFill/>
            <a:ln>
              <a:noFill/>
            </a:ln>
          </p:spPr>
        </p:pic>
        <p:pic>
          <p:nvPicPr>
            <p:cNvPr id="732" name="Google Shape;732;p31"/>
            <p:cNvPicPr preferRelativeResize="0"/>
            <p:nvPr/>
          </p:nvPicPr>
          <p:blipFill rotWithShape="1">
            <a:blip r:embed="rId4">
              <a:alphaModFix/>
            </a:blip>
            <a:srcRect l="38599" t="10224" r="51325" b="78454"/>
            <a:stretch/>
          </p:blipFill>
          <p:spPr>
            <a:xfrm>
              <a:off x="4414596" y="3637612"/>
              <a:ext cx="540363" cy="344552"/>
            </a:xfrm>
            <a:prstGeom prst="rect">
              <a:avLst/>
            </a:prstGeom>
            <a:noFill/>
            <a:ln>
              <a:noFill/>
            </a:ln>
          </p:spPr>
        </p:pic>
        <p:pic>
          <p:nvPicPr>
            <p:cNvPr id="733" name="Google Shape;733;p31"/>
            <p:cNvPicPr preferRelativeResize="0"/>
            <p:nvPr/>
          </p:nvPicPr>
          <p:blipFill rotWithShape="1">
            <a:blip r:embed="rId4">
              <a:alphaModFix/>
            </a:blip>
            <a:srcRect l="38599" t="10224" r="51325" b="78454"/>
            <a:stretch/>
          </p:blipFill>
          <p:spPr>
            <a:xfrm>
              <a:off x="4458381" y="3637612"/>
              <a:ext cx="540363" cy="344552"/>
            </a:xfrm>
            <a:prstGeom prst="rect">
              <a:avLst/>
            </a:prstGeom>
            <a:noFill/>
            <a:ln>
              <a:noFill/>
            </a:ln>
          </p:spPr>
        </p:pic>
        <p:pic>
          <p:nvPicPr>
            <p:cNvPr id="734" name="Google Shape;734;p31"/>
            <p:cNvPicPr preferRelativeResize="0"/>
            <p:nvPr/>
          </p:nvPicPr>
          <p:blipFill rotWithShape="1">
            <a:blip r:embed="rId4">
              <a:alphaModFix/>
            </a:blip>
            <a:srcRect l="38599" t="10224" r="51325" b="78454"/>
            <a:stretch/>
          </p:blipFill>
          <p:spPr>
            <a:xfrm>
              <a:off x="4500017" y="3637612"/>
              <a:ext cx="540363" cy="344552"/>
            </a:xfrm>
            <a:prstGeom prst="rect">
              <a:avLst/>
            </a:prstGeom>
            <a:noFill/>
            <a:ln>
              <a:noFill/>
            </a:ln>
          </p:spPr>
        </p:pic>
        <p:pic>
          <p:nvPicPr>
            <p:cNvPr id="735" name="Google Shape;735;p31"/>
            <p:cNvPicPr preferRelativeResize="0"/>
            <p:nvPr/>
          </p:nvPicPr>
          <p:blipFill rotWithShape="1">
            <a:blip r:embed="rId4">
              <a:alphaModFix/>
            </a:blip>
            <a:srcRect l="38599" t="10224" r="51325" b="78454"/>
            <a:stretch/>
          </p:blipFill>
          <p:spPr>
            <a:xfrm>
              <a:off x="4543802" y="3637612"/>
              <a:ext cx="540363" cy="344552"/>
            </a:xfrm>
            <a:prstGeom prst="rect">
              <a:avLst/>
            </a:prstGeom>
            <a:noFill/>
            <a:ln>
              <a:noFill/>
            </a:ln>
          </p:spPr>
        </p:pic>
        <p:pic>
          <p:nvPicPr>
            <p:cNvPr id="736" name="Google Shape;736;p31"/>
            <p:cNvPicPr preferRelativeResize="0"/>
            <p:nvPr/>
          </p:nvPicPr>
          <p:blipFill rotWithShape="1">
            <a:blip r:embed="rId4">
              <a:alphaModFix/>
            </a:blip>
            <a:srcRect l="38599" t="10224" r="51325" b="78454"/>
            <a:stretch/>
          </p:blipFill>
          <p:spPr>
            <a:xfrm>
              <a:off x="4587586" y="3637612"/>
              <a:ext cx="540363" cy="344552"/>
            </a:xfrm>
            <a:prstGeom prst="rect">
              <a:avLst/>
            </a:prstGeom>
            <a:noFill/>
            <a:ln>
              <a:noFill/>
            </a:ln>
          </p:spPr>
        </p:pic>
        <p:pic>
          <p:nvPicPr>
            <p:cNvPr id="737" name="Google Shape;737;p31"/>
            <p:cNvPicPr preferRelativeResize="0"/>
            <p:nvPr/>
          </p:nvPicPr>
          <p:blipFill rotWithShape="1">
            <a:blip r:embed="rId4">
              <a:alphaModFix/>
            </a:blip>
            <a:srcRect l="38599" t="10224" r="51325" b="78454"/>
            <a:stretch/>
          </p:blipFill>
          <p:spPr>
            <a:xfrm>
              <a:off x="4628982" y="3637612"/>
              <a:ext cx="540363" cy="344552"/>
            </a:xfrm>
            <a:prstGeom prst="rect">
              <a:avLst/>
            </a:prstGeom>
            <a:noFill/>
            <a:ln>
              <a:noFill/>
            </a:ln>
          </p:spPr>
        </p:pic>
        <p:pic>
          <p:nvPicPr>
            <p:cNvPr id="738" name="Google Shape;738;p31"/>
            <p:cNvPicPr preferRelativeResize="0"/>
            <p:nvPr/>
          </p:nvPicPr>
          <p:blipFill rotWithShape="1">
            <a:blip r:embed="rId4">
              <a:alphaModFix/>
            </a:blip>
            <a:srcRect l="38599" t="10224" r="51325" b="78454"/>
            <a:stretch/>
          </p:blipFill>
          <p:spPr>
            <a:xfrm>
              <a:off x="4672766" y="3637612"/>
              <a:ext cx="540363" cy="344552"/>
            </a:xfrm>
            <a:prstGeom prst="rect">
              <a:avLst/>
            </a:prstGeom>
            <a:noFill/>
            <a:ln>
              <a:noFill/>
            </a:ln>
          </p:spPr>
        </p:pic>
        <p:pic>
          <p:nvPicPr>
            <p:cNvPr id="739" name="Google Shape;739;p31"/>
            <p:cNvPicPr preferRelativeResize="0"/>
            <p:nvPr/>
          </p:nvPicPr>
          <p:blipFill rotWithShape="1">
            <a:blip r:embed="rId4">
              <a:alphaModFix/>
            </a:blip>
            <a:srcRect l="38599" t="10224" r="51325" b="78454"/>
            <a:stretch/>
          </p:blipFill>
          <p:spPr>
            <a:xfrm>
              <a:off x="4716551" y="3637612"/>
              <a:ext cx="540363" cy="344552"/>
            </a:xfrm>
            <a:prstGeom prst="rect">
              <a:avLst/>
            </a:prstGeom>
            <a:noFill/>
            <a:ln>
              <a:noFill/>
            </a:ln>
          </p:spPr>
        </p:pic>
        <p:pic>
          <p:nvPicPr>
            <p:cNvPr id="740" name="Google Shape;740;p31"/>
            <p:cNvPicPr preferRelativeResize="0"/>
            <p:nvPr/>
          </p:nvPicPr>
          <p:blipFill rotWithShape="1">
            <a:blip r:embed="rId4">
              <a:alphaModFix/>
            </a:blip>
            <a:srcRect l="38599" t="10224" r="51325" b="78454"/>
            <a:stretch/>
          </p:blipFill>
          <p:spPr>
            <a:xfrm>
              <a:off x="4718133" y="3637612"/>
              <a:ext cx="540363" cy="344552"/>
            </a:xfrm>
            <a:prstGeom prst="rect">
              <a:avLst/>
            </a:prstGeom>
            <a:noFill/>
            <a:ln>
              <a:noFill/>
            </a:ln>
          </p:spPr>
        </p:pic>
        <p:pic>
          <p:nvPicPr>
            <p:cNvPr id="741" name="Google Shape;741;p31"/>
            <p:cNvPicPr preferRelativeResize="0"/>
            <p:nvPr/>
          </p:nvPicPr>
          <p:blipFill rotWithShape="1">
            <a:blip r:embed="rId4">
              <a:alphaModFix/>
            </a:blip>
            <a:srcRect l="38599" t="10224" r="51325" b="78454"/>
            <a:stretch/>
          </p:blipFill>
          <p:spPr>
            <a:xfrm>
              <a:off x="4761917" y="3637612"/>
              <a:ext cx="540363" cy="344552"/>
            </a:xfrm>
            <a:prstGeom prst="rect">
              <a:avLst/>
            </a:prstGeom>
            <a:noFill/>
            <a:ln>
              <a:noFill/>
            </a:ln>
          </p:spPr>
        </p:pic>
        <p:pic>
          <p:nvPicPr>
            <p:cNvPr id="742" name="Google Shape;742;p31"/>
            <p:cNvPicPr preferRelativeResize="0"/>
            <p:nvPr/>
          </p:nvPicPr>
          <p:blipFill rotWithShape="1">
            <a:blip r:embed="rId4">
              <a:alphaModFix/>
            </a:blip>
            <a:srcRect l="38599" t="10224" r="51325" b="78454"/>
            <a:stretch/>
          </p:blipFill>
          <p:spPr>
            <a:xfrm>
              <a:off x="4805702" y="3637612"/>
              <a:ext cx="540363" cy="344552"/>
            </a:xfrm>
            <a:prstGeom prst="rect">
              <a:avLst/>
            </a:prstGeom>
            <a:noFill/>
            <a:ln>
              <a:noFill/>
            </a:ln>
          </p:spPr>
        </p:pic>
        <p:pic>
          <p:nvPicPr>
            <p:cNvPr id="743" name="Google Shape;743;p31"/>
            <p:cNvPicPr preferRelativeResize="0"/>
            <p:nvPr/>
          </p:nvPicPr>
          <p:blipFill rotWithShape="1">
            <a:blip r:embed="rId4">
              <a:alphaModFix/>
            </a:blip>
            <a:srcRect l="38599" t="10224" r="51325" b="78454"/>
            <a:stretch/>
          </p:blipFill>
          <p:spPr>
            <a:xfrm>
              <a:off x="2384002" y="3072475"/>
              <a:ext cx="540363" cy="344552"/>
            </a:xfrm>
            <a:prstGeom prst="rect">
              <a:avLst/>
            </a:prstGeom>
            <a:noFill/>
            <a:ln>
              <a:noFill/>
            </a:ln>
          </p:spPr>
        </p:pic>
        <p:pic>
          <p:nvPicPr>
            <p:cNvPr id="744" name="Google Shape;744;p31"/>
            <p:cNvPicPr preferRelativeResize="0"/>
            <p:nvPr/>
          </p:nvPicPr>
          <p:blipFill rotWithShape="1">
            <a:blip r:embed="rId4">
              <a:alphaModFix/>
            </a:blip>
            <a:srcRect l="38599" t="10224" r="51325" b="78454"/>
            <a:stretch/>
          </p:blipFill>
          <p:spPr>
            <a:xfrm>
              <a:off x="2453869" y="3072475"/>
              <a:ext cx="540363" cy="344552"/>
            </a:xfrm>
            <a:prstGeom prst="rect">
              <a:avLst/>
            </a:prstGeom>
            <a:noFill/>
            <a:ln>
              <a:noFill/>
            </a:ln>
          </p:spPr>
        </p:pic>
        <p:pic>
          <p:nvPicPr>
            <p:cNvPr id="745" name="Google Shape;745;p31"/>
            <p:cNvPicPr preferRelativeResize="0"/>
            <p:nvPr/>
          </p:nvPicPr>
          <p:blipFill rotWithShape="1">
            <a:blip r:embed="rId4">
              <a:alphaModFix/>
            </a:blip>
            <a:srcRect l="38599" t="10224" r="51325" b="78454"/>
            <a:stretch/>
          </p:blipFill>
          <p:spPr>
            <a:xfrm>
              <a:off x="2523736" y="3072475"/>
              <a:ext cx="540363" cy="344552"/>
            </a:xfrm>
            <a:prstGeom prst="rect">
              <a:avLst/>
            </a:prstGeom>
            <a:noFill/>
            <a:ln>
              <a:noFill/>
            </a:ln>
          </p:spPr>
        </p:pic>
        <p:pic>
          <p:nvPicPr>
            <p:cNvPr id="746" name="Google Shape;746;p31"/>
            <p:cNvPicPr preferRelativeResize="0"/>
            <p:nvPr/>
          </p:nvPicPr>
          <p:blipFill rotWithShape="1">
            <a:blip r:embed="rId4">
              <a:alphaModFix/>
            </a:blip>
            <a:srcRect l="38599" t="10224" r="51325" b="78454"/>
            <a:stretch/>
          </p:blipFill>
          <p:spPr>
            <a:xfrm>
              <a:off x="2593920" y="3064771"/>
              <a:ext cx="510867" cy="352256"/>
            </a:xfrm>
            <a:prstGeom prst="rect">
              <a:avLst/>
            </a:prstGeom>
            <a:noFill/>
            <a:ln>
              <a:noFill/>
            </a:ln>
          </p:spPr>
        </p:pic>
        <p:pic>
          <p:nvPicPr>
            <p:cNvPr id="747" name="Google Shape;747;p31"/>
            <p:cNvPicPr preferRelativeResize="0"/>
            <p:nvPr/>
          </p:nvPicPr>
          <p:blipFill rotWithShape="1">
            <a:blip r:embed="rId4">
              <a:alphaModFix/>
            </a:blip>
            <a:srcRect l="38599" t="10224" r="51325" b="78454"/>
            <a:stretch/>
          </p:blipFill>
          <p:spPr>
            <a:xfrm>
              <a:off x="2663787" y="3064771"/>
              <a:ext cx="510867" cy="352256"/>
            </a:xfrm>
            <a:prstGeom prst="rect">
              <a:avLst/>
            </a:prstGeom>
            <a:noFill/>
            <a:ln>
              <a:noFill/>
            </a:ln>
          </p:spPr>
        </p:pic>
        <p:pic>
          <p:nvPicPr>
            <p:cNvPr id="748" name="Google Shape;748;p31"/>
            <p:cNvPicPr preferRelativeResize="0"/>
            <p:nvPr/>
          </p:nvPicPr>
          <p:blipFill rotWithShape="1">
            <a:blip r:embed="rId4">
              <a:alphaModFix/>
            </a:blip>
            <a:srcRect l="38599" t="10224" r="51325" b="78454"/>
            <a:stretch/>
          </p:blipFill>
          <p:spPr>
            <a:xfrm>
              <a:off x="2733654" y="3064771"/>
              <a:ext cx="510867" cy="352256"/>
            </a:xfrm>
            <a:prstGeom prst="rect">
              <a:avLst/>
            </a:prstGeom>
            <a:noFill/>
            <a:ln>
              <a:noFill/>
            </a:ln>
          </p:spPr>
        </p:pic>
        <p:pic>
          <p:nvPicPr>
            <p:cNvPr id="749" name="Google Shape;749;p31"/>
            <p:cNvPicPr preferRelativeResize="0"/>
            <p:nvPr/>
          </p:nvPicPr>
          <p:blipFill rotWithShape="1">
            <a:blip r:embed="rId4">
              <a:alphaModFix/>
            </a:blip>
            <a:srcRect l="38599" t="10224" r="51325" b="78454"/>
            <a:stretch/>
          </p:blipFill>
          <p:spPr>
            <a:xfrm>
              <a:off x="2803521" y="3064771"/>
              <a:ext cx="510867" cy="352256"/>
            </a:xfrm>
            <a:prstGeom prst="rect">
              <a:avLst/>
            </a:prstGeom>
            <a:noFill/>
            <a:ln>
              <a:noFill/>
            </a:ln>
          </p:spPr>
        </p:pic>
        <p:pic>
          <p:nvPicPr>
            <p:cNvPr id="750" name="Google Shape;750;p31"/>
            <p:cNvPicPr preferRelativeResize="0"/>
            <p:nvPr/>
          </p:nvPicPr>
          <p:blipFill rotWithShape="1">
            <a:blip r:embed="rId4">
              <a:alphaModFix/>
            </a:blip>
            <a:srcRect l="38599" t="10224" r="51325" b="78454"/>
            <a:stretch/>
          </p:blipFill>
          <p:spPr>
            <a:xfrm>
              <a:off x="2873387" y="3064771"/>
              <a:ext cx="510867" cy="352256"/>
            </a:xfrm>
            <a:prstGeom prst="rect">
              <a:avLst/>
            </a:prstGeom>
            <a:noFill/>
            <a:ln>
              <a:noFill/>
            </a:ln>
          </p:spPr>
        </p:pic>
        <p:pic>
          <p:nvPicPr>
            <p:cNvPr id="751" name="Google Shape;751;p31"/>
            <p:cNvPicPr preferRelativeResize="0"/>
            <p:nvPr/>
          </p:nvPicPr>
          <p:blipFill rotWithShape="1">
            <a:blip r:embed="rId4">
              <a:alphaModFix/>
            </a:blip>
            <a:srcRect l="38599" t="10224" r="51325" b="78454"/>
            <a:stretch/>
          </p:blipFill>
          <p:spPr>
            <a:xfrm>
              <a:off x="2943254" y="3064771"/>
              <a:ext cx="510867" cy="352256"/>
            </a:xfrm>
            <a:prstGeom prst="rect">
              <a:avLst/>
            </a:prstGeom>
            <a:noFill/>
            <a:ln>
              <a:noFill/>
            </a:ln>
          </p:spPr>
        </p:pic>
        <p:pic>
          <p:nvPicPr>
            <p:cNvPr id="752" name="Google Shape;752;p31"/>
            <p:cNvPicPr preferRelativeResize="0"/>
            <p:nvPr/>
          </p:nvPicPr>
          <p:blipFill rotWithShape="1">
            <a:blip r:embed="rId4">
              <a:alphaModFix/>
            </a:blip>
            <a:srcRect l="38599" t="10224" r="51325" b="78454"/>
            <a:stretch/>
          </p:blipFill>
          <p:spPr>
            <a:xfrm>
              <a:off x="3013121" y="3064771"/>
              <a:ext cx="510867" cy="352256"/>
            </a:xfrm>
            <a:prstGeom prst="rect">
              <a:avLst/>
            </a:prstGeom>
            <a:noFill/>
            <a:ln>
              <a:noFill/>
            </a:ln>
          </p:spPr>
        </p:pic>
        <p:pic>
          <p:nvPicPr>
            <p:cNvPr id="753" name="Google Shape;753;p31"/>
            <p:cNvPicPr preferRelativeResize="0"/>
            <p:nvPr/>
          </p:nvPicPr>
          <p:blipFill rotWithShape="1">
            <a:blip r:embed="rId4">
              <a:alphaModFix/>
            </a:blip>
            <a:srcRect l="38599" t="10224" r="51325" b="78454"/>
            <a:stretch/>
          </p:blipFill>
          <p:spPr>
            <a:xfrm>
              <a:off x="3082987" y="3064771"/>
              <a:ext cx="510867" cy="352256"/>
            </a:xfrm>
            <a:prstGeom prst="rect">
              <a:avLst/>
            </a:prstGeom>
            <a:noFill/>
            <a:ln>
              <a:noFill/>
            </a:ln>
          </p:spPr>
        </p:pic>
        <p:pic>
          <p:nvPicPr>
            <p:cNvPr id="754" name="Google Shape;754;p31"/>
            <p:cNvPicPr preferRelativeResize="0"/>
            <p:nvPr/>
          </p:nvPicPr>
          <p:blipFill rotWithShape="1">
            <a:blip r:embed="rId4">
              <a:alphaModFix/>
            </a:blip>
            <a:srcRect l="38599" t="10224" r="51325" b="78454"/>
            <a:stretch/>
          </p:blipFill>
          <p:spPr>
            <a:xfrm>
              <a:off x="3152854" y="3064771"/>
              <a:ext cx="510867" cy="352256"/>
            </a:xfrm>
            <a:prstGeom prst="rect">
              <a:avLst/>
            </a:prstGeom>
            <a:noFill/>
            <a:ln>
              <a:noFill/>
            </a:ln>
          </p:spPr>
        </p:pic>
        <p:pic>
          <p:nvPicPr>
            <p:cNvPr id="755" name="Google Shape;755;p31"/>
            <p:cNvPicPr preferRelativeResize="0"/>
            <p:nvPr/>
          </p:nvPicPr>
          <p:blipFill rotWithShape="1">
            <a:blip r:embed="rId4">
              <a:alphaModFix/>
            </a:blip>
            <a:srcRect l="38599" t="10224" r="51325" b="78454"/>
            <a:stretch/>
          </p:blipFill>
          <p:spPr>
            <a:xfrm>
              <a:off x="3222721" y="3064771"/>
              <a:ext cx="510867" cy="352256"/>
            </a:xfrm>
            <a:prstGeom prst="rect">
              <a:avLst/>
            </a:prstGeom>
            <a:noFill/>
            <a:ln>
              <a:noFill/>
            </a:ln>
          </p:spPr>
        </p:pic>
        <p:pic>
          <p:nvPicPr>
            <p:cNvPr id="756" name="Google Shape;756;p31"/>
            <p:cNvPicPr preferRelativeResize="0"/>
            <p:nvPr/>
          </p:nvPicPr>
          <p:blipFill rotWithShape="1">
            <a:blip r:embed="rId4">
              <a:alphaModFix/>
            </a:blip>
            <a:srcRect l="38599" t="10224" r="51325" b="78454"/>
            <a:stretch/>
          </p:blipFill>
          <p:spPr>
            <a:xfrm>
              <a:off x="3292588" y="3064771"/>
              <a:ext cx="510867" cy="352256"/>
            </a:xfrm>
            <a:prstGeom prst="rect">
              <a:avLst/>
            </a:prstGeom>
            <a:noFill/>
            <a:ln>
              <a:noFill/>
            </a:ln>
          </p:spPr>
        </p:pic>
        <p:pic>
          <p:nvPicPr>
            <p:cNvPr id="757" name="Google Shape;757;p31"/>
            <p:cNvPicPr preferRelativeResize="0"/>
            <p:nvPr/>
          </p:nvPicPr>
          <p:blipFill rotWithShape="1">
            <a:blip r:embed="rId4">
              <a:alphaModFix/>
            </a:blip>
            <a:srcRect l="38599" t="10224" r="51325" b="78454"/>
            <a:stretch/>
          </p:blipFill>
          <p:spPr>
            <a:xfrm>
              <a:off x="3897141" y="3064771"/>
              <a:ext cx="510867" cy="352256"/>
            </a:xfrm>
            <a:prstGeom prst="rect">
              <a:avLst/>
            </a:prstGeom>
            <a:noFill/>
            <a:ln>
              <a:noFill/>
            </a:ln>
          </p:spPr>
        </p:pic>
        <p:pic>
          <p:nvPicPr>
            <p:cNvPr id="758" name="Google Shape;758;p31"/>
            <p:cNvPicPr preferRelativeResize="0"/>
            <p:nvPr/>
          </p:nvPicPr>
          <p:blipFill rotWithShape="1">
            <a:blip r:embed="rId4">
              <a:alphaModFix/>
            </a:blip>
            <a:srcRect l="38599" t="10224" r="51325" b="78454"/>
            <a:stretch/>
          </p:blipFill>
          <p:spPr>
            <a:xfrm>
              <a:off x="3967008" y="3064771"/>
              <a:ext cx="510867" cy="352256"/>
            </a:xfrm>
            <a:prstGeom prst="rect">
              <a:avLst/>
            </a:prstGeom>
            <a:noFill/>
            <a:ln>
              <a:noFill/>
            </a:ln>
          </p:spPr>
        </p:pic>
        <p:pic>
          <p:nvPicPr>
            <p:cNvPr id="759" name="Google Shape;759;p31"/>
            <p:cNvPicPr preferRelativeResize="0"/>
            <p:nvPr/>
          </p:nvPicPr>
          <p:blipFill rotWithShape="1">
            <a:blip r:embed="rId4">
              <a:alphaModFix/>
            </a:blip>
            <a:srcRect l="38599" t="10224" r="51325" b="78454"/>
            <a:stretch/>
          </p:blipFill>
          <p:spPr>
            <a:xfrm>
              <a:off x="4036874" y="3064771"/>
              <a:ext cx="510867" cy="352256"/>
            </a:xfrm>
            <a:prstGeom prst="rect">
              <a:avLst/>
            </a:prstGeom>
            <a:noFill/>
            <a:ln>
              <a:noFill/>
            </a:ln>
          </p:spPr>
        </p:pic>
        <p:pic>
          <p:nvPicPr>
            <p:cNvPr id="760" name="Google Shape;760;p31"/>
            <p:cNvPicPr preferRelativeResize="0"/>
            <p:nvPr/>
          </p:nvPicPr>
          <p:blipFill rotWithShape="1">
            <a:blip r:embed="rId4">
              <a:alphaModFix/>
            </a:blip>
            <a:srcRect l="38599" t="10224" r="51325" b="78454"/>
            <a:stretch/>
          </p:blipFill>
          <p:spPr>
            <a:xfrm>
              <a:off x="4106741" y="3064771"/>
              <a:ext cx="510867" cy="352256"/>
            </a:xfrm>
            <a:prstGeom prst="rect">
              <a:avLst/>
            </a:prstGeom>
            <a:noFill/>
            <a:ln>
              <a:noFill/>
            </a:ln>
          </p:spPr>
        </p:pic>
        <p:pic>
          <p:nvPicPr>
            <p:cNvPr id="761" name="Google Shape;761;p31"/>
            <p:cNvPicPr preferRelativeResize="0"/>
            <p:nvPr/>
          </p:nvPicPr>
          <p:blipFill rotWithShape="1">
            <a:blip r:embed="rId4">
              <a:alphaModFix/>
            </a:blip>
            <a:srcRect l="38599" t="10224" r="51325" b="78454"/>
            <a:stretch/>
          </p:blipFill>
          <p:spPr>
            <a:xfrm>
              <a:off x="4176608" y="3064771"/>
              <a:ext cx="510867" cy="352256"/>
            </a:xfrm>
            <a:prstGeom prst="rect">
              <a:avLst/>
            </a:prstGeom>
            <a:noFill/>
            <a:ln>
              <a:noFill/>
            </a:ln>
          </p:spPr>
        </p:pic>
        <p:pic>
          <p:nvPicPr>
            <p:cNvPr id="762" name="Google Shape;762;p31"/>
            <p:cNvPicPr preferRelativeResize="0"/>
            <p:nvPr/>
          </p:nvPicPr>
          <p:blipFill rotWithShape="1">
            <a:blip r:embed="rId4">
              <a:alphaModFix/>
            </a:blip>
            <a:srcRect l="38599" t="10224" r="51325" b="78454"/>
            <a:stretch/>
          </p:blipFill>
          <p:spPr>
            <a:xfrm>
              <a:off x="4246475" y="3064771"/>
              <a:ext cx="510867" cy="352256"/>
            </a:xfrm>
            <a:prstGeom prst="rect">
              <a:avLst/>
            </a:prstGeom>
            <a:noFill/>
            <a:ln>
              <a:noFill/>
            </a:ln>
          </p:spPr>
        </p:pic>
        <p:pic>
          <p:nvPicPr>
            <p:cNvPr id="763" name="Google Shape;763;p31"/>
            <p:cNvPicPr preferRelativeResize="0"/>
            <p:nvPr/>
          </p:nvPicPr>
          <p:blipFill rotWithShape="1">
            <a:blip r:embed="rId4">
              <a:alphaModFix/>
            </a:blip>
            <a:srcRect l="38599" t="10224" r="51325" b="78454"/>
            <a:stretch/>
          </p:blipFill>
          <p:spPr>
            <a:xfrm>
              <a:off x="4316341" y="3064771"/>
              <a:ext cx="510867" cy="352256"/>
            </a:xfrm>
            <a:prstGeom prst="rect">
              <a:avLst/>
            </a:prstGeom>
            <a:noFill/>
            <a:ln>
              <a:noFill/>
            </a:ln>
          </p:spPr>
        </p:pic>
        <p:pic>
          <p:nvPicPr>
            <p:cNvPr id="764" name="Google Shape;764;p31"/>
            <p:cNvPicPr preferRelativeResize="0"/>
            <p:nvPr/>
          </p:nvPicPr>
          <p:blipFill rotWithShape="1">
            <a:blip r:embed="rId4">
              <a:alphaModFix/>
            </a:blip>
            <a:srcRect l="38599" t="10224" r="51325" b="78454"/>
            <a:stretch/>
          </p:blipFill>
          <p:spPr>
            <a:xfrm>
              <a:off x="4383521" y="3064771"/>
              <a:ext cx="510867" cy="352256"/>
            </a:xfrm>
            <a:prstGeom prst="rect">
              <a:avLst/>
            </a:prstGeom>
            <a:noFill/>
            <a:ln>
              <a:noFill/>
            </a:ln>
          </p:spPr>
        </p:pic>
        <p:pic>
          <p:nvPicPr>
            <p:cNvPr id="765" name="Google Shape;765;p31"/>
            <p:cNvPicPr preferRelativeResize="0"/>
            <p:nvPr/>
          </p:nvPicPr>
          <p:blipFill rotWithShape="1">
            <a:blip r:embed="rId4">
              <a:alphaModFix/>
            </a:blip>
            <a:srcRect l="38599" t="10224" r="51325" b="78454"/>
            <a:stretch/>
          </p:blipFill>
          <p:spPr>
            <a:xfrm>
              <a:off x="4437267" y="3064771"/>
              <a:ext cx="510867" cy="352256"/>
            </a:xfrm>
            <a:prstGeom prst="rect">
              <a:avLst/>
            </a:prstGeom>
            <a:noFill/>
            <a:ln>
              <a:noFill/>
            </a:ln>
          </p:spPr>
        </p:pic>
        <p:pic>
          <p:nvPicPr>
            <p:cNvPr id="766" name="Google Shape;766;p31"/>
            <p:cNvPicPr preferRelativeResize="0"/>
            <p:nvPr/>
          </p:nvPicPr>
          <p:blipFill rotWithShape="1">
            <a:blip r:embed="rId4">
              <a:alphaModFix/>
            </a:blip>
            <a:srcRect l="38599" t="10224" r="51325" b="78454"/>
            <a:stretch/>
          </p:blipFill>
          <p:spPr>
            <a:xfrm>
              <a:off x="4507134" y="3064771"/>
              <a:ext cx="510867" cy="352256"/>
            </a:xfrm>
            <a:prstGeom prst="rect">
              <a:avLst/>
            </a:prstGeom>
            <a:noFill/>
            <a:ln>
              <a:noFill/>
            </a:ln>
          </p:spPr>
        </p:pic>
        <p:pic>
          <p:nvPicPr>
            <p:cNvPr id="767" name="Google Shape;767;p31"/>
            <p:cNvPicPr preferRelativeResize="0"/>
            <p:nvPr/>
          </p:nvPicPr>
          <p:blipFill rotWithShape="1">
            <a:blip r:embed="rId4">
              <a:alphaModFix/>
            </a:blip>
            <a:srcRect l="38599" t="10224" r="51325" b="78454"/>
            <a:stretch/>
          </p:blipFill>
          <p:spPr>
            <a:xfrm>
              <a:off x="4568941" y="3064771"/>
              <a:ext cx="510867" cy="352256"/>
            </a:xfrm>
            <a:prstGeom prst="rect">
              <a:avLst/>
            </a:prstGeom>
            <a:noFill/>
            <a:ln>
              <a:noFill/>
            </a:ln>
          </p:spPr>
        </p:pic>
        <p:pic>
          <p:nvPicPr>
            <p:cNvPr id="768" name="Google Shape;768;p31"/>
            <p:cNvPicPr preferRelativeResize="0"/>
            <p:nvPr/>
          </p:nvPicPr>
          <p:blipFill rotWithShape="1">
            <a:blip r:embed="rId4">
              <a:alphaModFix/>
            </a:blip>
            <a:srcRect l="38599" t="10224" r="51325" b="78454"/>
            <a:stretch/>
          </p:blipFill>
          <p:spPr>
            <a:xfrm>
              <a:off x="4641494" y="3064771"/>
              <a:ext cx="510867" cy="352256"/>
            </a:xfrm>
            <a:prstGeom prst="rect">
              <a:avLst/>
            </a:prstGeom>
            <a:noFill/>
            <a:ln>
              <a:noFill/>
            </a:ln>
          </p:spPr>
        </p:pic>
        <p:pic>
          <p:nvPicPr>
            <p:cNvPr id="769" name="Google Shape;769;p31"/>
            <p:cNvPicPr preferRelativeResize="0"/>
            <p:nvPr/>
          </p:nvPicPr>
          <p:blipFill rotWithShape="1">
            <a:blip r:embed="rId4">
              <a:alphaModFix/>
            </a:blip>
            <a:srcRect l="38599" t="10224" r="51325" b="78454"/>
            <a:stretch/>
          </p:blipFill>
          <p:spPr>
            <a:xfrm>
              <a:off x="4709048" y="3064771"/>
              <a:ext cx="510867" cy="352256"/>
            </a:xfrm>
            <a:prstGeom prst="rect">
              <a:avLst/>
            </a:prstGeom>
            <a:noFill/>
            <a:ln>
              <a:noFill/>
            </a:ln>
          </p:spPr>
        </p:pic>
        <p:pic>
          <p:nvPicPr>
            <p:cNvPr id="770" name="Google Shape;770;p31"/>
            <p:cNvPicPr preferRelativeResize="0"/>
            <p:nvPr/>
          </p:nvPicPr>
          <p:blipFill rotWithShape="1">
            <a:blip r:embed="rId4">
              <a:alphaModFix/>
            </a:blip>
            <a:srcRect l="38599" t="10224" r="51325" b="78454"/>
            <a:stretch/>
          </p:blipFill>
          <p:spPr>
            <a:xfrm>
              <a:off x="2953492" y="2563088"/>
              <a:ext cx="540363" cy="344552"/>
            </a:xfrm>
            <a:prstGeom prst="rect">
              <a:avLst/>
            </a:prstGeom>
            <a:noFill/>
            <a:ln>
              <a:noFill/>
            </a:ln>
          </p:spPr>
        </p:pic>
        <p:pic>
          <p:nvPicPr>
            <p:cNvPr id="771" name="Google Shape;771;p31"/>
            <p:cNvPicPr preferRelativeResize="0"/>
            <p:nvPr/>
          </p:nvPicPr>
          <p:blipFill rotWithShape="1">
            <a:blip r:embed="rId4">
              <a:alphaModFix/>
            </a:blip>
            <a:srcRect l="38599" t="10224" r="51325" b="78454"/>
            <a:stretch/>
          </p:blipFill>
          <p:spPr>
            <a:xfrm>
              <a:off x="3023358" y="2563088"/>
              <a:ext cx="540363" cy="344552"/>
            </a:xfrm>
            <a:prstGeom prst="rect">
              <a:avLst/>
            </a:prstGeom>
            <a:noFill/>
            <a:ln>
              <a:noFill/>
            </a:ln>
          </p:spPr>
        </p:pic>
        <p:pic>
          <p:nvPicPr>
            <p:cNvPr id="772" name="Google Shape;772;p31"/>
            <p:cNvPicPr preferRelativeResize="0"/>
            <p:nvPr/>
          </p:nvPicPr>
          <p:blipFill rotWithShape="1">
            <a:blip r:embed="rId4">
              <a:alphaModFix/>
            </a:blip>
            <a:srcRect l="38599" t="10224" r="51325" b="78454"/>
            <a:stretch/>
          </p:blipFill>
          <p:spPr>
            <a:xfrm>
              <a:off x="3093225" y="2563088"/>
              <a:ext cx="540363" cy="344552"/>
            </a:xfrm>
            <a:prstGeom prst="rect">
              <a:avLst/>
            </a:prstGeom>
            <a:noFill/>
            <a:ln>
              <a:noFill/>
            </a:ln>
          </p:spPr>
        </p:pic>
        <p:pic>
          <p:nvPicPr>
            <p:cNvPr id="773" name="Google Shape;773;p31"/>
            <p:cNvPicPr preferRelativeResize="0"/>
            <p:nvPr/>
          </p:nvPicPr>
          <p:blipFill rotWithShape="1">
            <a:blip r:embed="rId4">
              <a:alphaModFix/>
            </a:blip>
            <a:srcRect l="38599" t="10224" r="51325" b="78454"/>
            <a:stretch/>
          </p:blipFill>
          <p:spPr>
            <a:xfrm>
              <a:off x="3163410" y="2555384"/>
              <a:ext cx="510867" cy="352256"/>
            </a:xfrm>
            <a:prstGeom prst="rect">
              <a:avLst/>
            </a:prstGeom>
            <a:noFill/>
            <a:ln>
              <a:noFill/>
            </a:ln>
          </p:spPr>
        </p:pic>
        <p:pic>
          <p:nvPicPr>
            <p:cNvPr id="774" name="Google Shape;774;p31"/>
            <p:cNvPicPr preferRelativeResize="0"/>
            <p:nvPr/>
          </p:nvPicPr>
          <p:blipFill rotWithShape="1">
            <a:blip r:embed="rId4">
              <a:alphaModFix/>
            </a:blip>
            <a:srcRect l="38599" t="10224" r="51325" b="78454"/>
            <a:stretch/>
          </p:blipFill>
          <p:spPr>
            <a:xfrm>
              <a:off x="3233277" y="2555384"/>
              <a:ext cx="510867" cy="352256"/>
            </a:xfrm>
            <a:prstGeom prst="rect">
              <a:avLst/>
            </a:prstGeom>
            <a:noFill/>
            <a:ln>
              <a:noFill/>
            </a:ln>
          </p:spPr>
        </p:pic>
        <p:pic>
          <p:nvPicPr>
            <p:cNvPr id="775" name="Google Shape;775;p31"/>
            <p:cNvPicPr preferRelativeResize="0"/>
            <p:nvPr/>
          </p:nvPicPr>
          <p:blipFill rotWithShape="1">
            <a:blip r:embed="rId4">
              <a:alphaModFix/>
            </a:blip>
            <a:srcRect l="38599" t="10224" r="51325" b="78454"/>
            <a:stretch/>
          </p:blipFill>
          <p:spPr>
            <a:xfrm>
              <a:off x="3303143" y="2555384"/>
              <a:ext cx="510867" cy="352256"/>
            </a:xfrm>
            <a:prstGeom prst="rect">
              <a:avLst/>
            </a:prstGeom>
            <a:noFill/>
            <a:ln>
              <a:noFill/>
            </a:ln>
          </p:spPr>
        </p:pic>
        <p:pic>
          <p:nvPicPr>
            <p:cNvPr id="776" name="Google Shape;776;p31"/>
            <p:cNvPicPr preferRelativeResize="0"/>
            <p:nvPr/>
          </p:nvPicPr>
          <p:blipFill rotWithShape="1">
            <a:blip r:embed="rId4">
              <a:alphaModFix/>
            </a:blip>
            <a:srcRect l="38599" t="10224" r="51325" b="78454"/>
            <a:stretch/>
          </p:blipFill>
          <p:spPr>
            <a:xfrm>
              <a:off x="3373010" y="2555384"/>
              <a:ext cx="510867" cy="352256"/>
            </a:xfrm>
            <a:prstGeom prst="rect">
              <a:avLst/>
            </a:prstGeom>
            <a:noFill/>
            <a:ln>
              <a:noFill/>
            </a:ln>
          </p:spPr>
        </p:pic>
        <p:pic>
          <p:nvPicPr>
            <p:cNvPr id="777" name="Google Shape;777;p31"/>
            <p:cNvPicPr preferRelativeResize="0"/>
            <p:nvPr/>
          </p:nvPicPr>
          <p:blipFill rotWithShape="1">
            <a:blip r:embed="rId4">
              <a:alphaModFix/>
            </a:blip>
            <a:srcRect l="38599" t="10224" r="51325" b="78454"/>
            <a:stretch/>
          </p:blipFill>
          <p:spPr>
            <a:xfrm>
              <a:off x="3442877" y="2555384"/>
              <a:ext cx="510867" cy="352256"/>
            </a:xfrm>
            <a:prstGeom prst="rect">
              <a:avLst/>
            </a:prstGeom>
            <a:noFill/>
            <a:ln>
              <a:noFill/>
            </a:ln>
          </p:spPr>
        </p:pic>
        <p:pic>
          <p:nvPicPr>
            <p:cNvPr id="778" name="Google Shape;778;p31"/>
            <p:cNvPicPr preferRelativeResize="0"/>
            <p:nvPr/>
          </p:nvPicPr>
          <p:blipFill rotWithShape="1">
            <a:blip r:embed="rId4">
              <a:alphaModFix/>
            </a:blip>
            <a:srcRect l="38599" t="10224" r="51325" b="78454"/>
            <a:stretch/>
          </p:blipFill>
          <p:spPr>
            <a:xfrm>
              <a:off x="3512743" y="2555384"/>
              <a:ext cx="510867" cy="352256"/>
            </a:xfrm>
            <a:prstGeom prst="rect">
              <a:avLst/>
            </a:prstGeom>
            <a:noFill/>
            <a:ln>
              <a:noFill/>
            </a:ln>
          </p:spPr>
        </p:pic>
        <p:pic>
          <p:nvPicPr>
            <p:cNvPr id="779" name="Google Shape;779;p31"/>
            <p:cNvPicPr preferRelativeResize="0"/>
            <p:nvPr/>
          </p:nvPicPr>
          <p:blipFill rotWithShape="1">
            <a:blip r:embed="rId4">
              <a:alphaModFix/>
            </a:blip>
            <a:srcRect l="38599" t="10224" r="51325" b="78454"/>
            <a:stretch/>
          </p:blipFill>
          <p:spPr>
            <a:xfrm>
              <a:off x="3582610" y="2555384"/>
              <a:ext cx="510867" cy="352256"/>
            </a:xfrm>
            <a:prstGeom prst="rect">
              <a:avLst/>
            </a:prstGeom>
            <a:noFill/>
            <a:ln>
              <a:noFill/>
            </a:ln>
          </p:spPr>
        </p:pic>
        <p:pic>
          <p:nvPicPr>
            <p:cNvPr id="780" name="Google Shape;780;p31"/>
            <p:cNvPicPr preferRelativeResize="0"/>
            <p:nvPr/>
          </p:nvPicPr>
          <p:blipFill rotWithShape="1">
            <a:blip r:embed="rId4">
              <a:alphaModFix/>
            </a:blip>
            <a:srcRect l="38599" t="10224" r="51325" b="78454"/>
            <a:stretch/>
          </p:blipFill>
          <p:spPr>
            <a:xfrm>
              <a:off x="3652477" y="2555384"/>
              <a:ext cx="510867" cy="352256"/>
            </a:xfrm>
            <a:prstGeom prst="rect">
              <a:avLst/>
            </a:prstGeom>
            <a:noFill/>
            <a:ln>
              <a:noFill/>
            </a:ln>
          </p:spPr>
        </p:pic>
        <p:pic>
          <p:nvPicPr>
            <p:cNvPr id="781" name="Google Shape;781;p31"/>
            <p:cNvPicPr preferRelativeResize="0"/>
            <p:nvPr/>
          </p:nvPicPr>
          <p:blipFill rotWithShape="1">
            <a:blip r:embed="rId4">
              <a:alphaModFix/>
            </a:blip>
            <a:srcRect l="38599" t="10224" r="51325" b="78454"/>
            <a:stretch/>
          </p:blipFill>
          <p:spPr>
            <a:xfrm>
              <a:off x="3722344" y="2555384"/>
              <a:ext cx="510867" cy="352256"/>
            </a:xfrm>
            <a:prstGeom prst="rect">
              <a:avLst/>
            </a:prstGeom>
            <a:noFill/>
            <a:ln>
              <a:noFill/>
            </a:ln>
          </p:spPr>
        </p:pic>
        <p:pic>
          <p:nvPicPr>
            <p:cNvPr id="782" name="Google Shape;782;p31"/>
            <p:cNvPicPr preferRelativeResize="0"/>
            <p:nvPr/>
          </p:nvPicPr>
          <p:blipFill rotWithShape="1">
            <a:blip r:embed="rId4">
              <a:alphaModFix/>
            </a:blip>
            <a:srcRect l="38599" t="10224" r="51325" b="78454"/>
            <a:stretch/>
          </p:blipFill>
          <p:spPr>
            <a:xfrm>
              <a:off x="3792210" y="2555384"/>
              <a:ext cx="510867" cy="352256"/>
            </a:xfrm>
            <a:prstGeom prst="rect">
              <a:avLst/>
            </a:prstGeom>
            <a:noFill/>
            <a:ln>
              <a:noFill/>
            </a:ln>
          </p:spPr>
        </p:pic>
        <p:pic>
          <p:nvPicPr>
            <p:cNvPr id="783" name="Google Shape;783;p31"/>
            <p:cNvPicPr preferRelativeResize="0"/>
            <p:nvPr/>
          </p:nvPicPr>
          <p:blipFill rotWithShape="1">
            <a:blip r:embed="rId4">
              <a:alphaModFix/>
            </a:blip>
            <a:srcRect l="38599" t="10224" r="51325" b="78454"/>
            <a:stretch/>
          </p:blipFill>
          <p:spPr>
            <a:xfrm>
              <a:off x="3862077" y="2555384"/>
              <a:ext cx="510867" cy="352256"/>
            </a:xfrm>
            <a:prstGeom prst="rect">
              <a:avLst/>
            </a:prstGeom>
            <a:noFill/>
            <a:ln>
              <a:noFill/>
            </a:ln>
          </p:spPr>
        </p:pic>
        <p:pic>
          <p:nvPicPr>
            <p:cNvPr id="784" name="Google Shape;784;p31"/>
            <p:cNvPicPr preferRelativeResize="0"/>
            <p:nvPr/>
          </p:nvPicPr>
          <p:blipFill rotWithShape="1">
            <a:blip r:embed="rId4">
              <a:alphaModFix/>
            </a:blip>
            <a:srcRect l="38599" t="10224" r="51325" b="78454"/>
            <a:stretch/>
          </p:blipFill>
          <p:spPr>
            <a:xfrm>
              <a:off x="3931944" y="2555384"/>
              <a:ext cx="510867" cy="352256"/>
            </a:xfrm>
            <a:prstGeom prst="rect">
              <a:avLst/>
            </a:prstGeom>
            <a:noFill/>
            <a:ln>
              <a:noFill/>
            </a:ln>
          </p:spPr>
        </p:pic>
        <p:pic>
          <p:nvPicPr>
            <p:cNvPr id="785" name="Google Shape;785;p31"/>
            <p:cNvPicPr preferRelativeResize="0"/>
            <p:nvPr/>
          </p:nvPicPr>
          <p:blipFill rotWithShape="1">
            <a:blip r:embed="rId4">
              <a:alphaModFix/>
            </a:blip>
            <a:srcRect l="38599" t="10224" r="51325" b="78454"/>
            <a:stretch/>
          </p:blipFill>
          <p:spPr>
            <a:xfrm>
              <a:off x="4001810" y="2555384"/>
              <a:ext cx="510867" cy="352256"/>
            </a:xfrm>
            <a:prstGeom prst="rect">
              <a:avLst/>
            </a:prstGeom>
            <a:noFill/>
            <a:ln>
              <a:noFill/>
            </a:ln>
          </p:spPr>
        </p:pic>
        <p:pic>
          <p:nvPicPr>
            <p:cNvPr id="786" name="Google Shape;786;p31"/>
            <p:cNvPicPr preferRelativeResize="0"/>
            <p:nvPr/>
          </p:nvPicPr>
          <p:blipFill rotWithShape="1">
            <a:blip r:embed="rId4">
              <a:alphaModFix/>
            </a:blip>
            <a:srcRect l="38599" t="10224" r="51325" b="78454"/>
            <a:stretch/>
          </p:blipFill>
          <p:spPr>
            <a:xfrm>
              <a:off x="4071677" y="2555384"/>
              <a:ext cx="510867" cy="352256"/>
            </a:xfrm>
            <a:prstGeom prst="rect">
              <a:avLst/>
            </a:prstGeom>
            <a:noFill/>
            <a:ln>
              <a:noFill/>
            </a:ln>
          </p:spPr>
        </p:pic>
        <p:pic>
          <p:nvPicPr>
            <p:cNvPr id="787" name="Google Shape;787;p31"/>
            <p:cNvPicPr preferRelativeResize="0"/>
            <p:nvPr/>
          </p:nvPicPr>
          <p:blipFill rotWithShape="1">
            <a:blip r:embed="rId4">
              <a:alphaModFix/>
            </a:blip>
            <a:srcRect l="38599" t="10224" r="51325" b="78454"/>
            <a:stretch/>
          </p:blipFill>
          <p:spPr>
            <a:xfrm>
              <a:off x="4141544" y="2555384"/>
              <a:ext cx="510867" cy="352256"/>
            </a:xfrm>
            <a:prstGeom prst="rect">
              <a:avLst/>
            </a:prstGeom>
            <a:noFill/>
            <a:ln>
              <a:noFill/>
            </a:ln>
          </p:spPr>
        </p:pic>
        <p:pic>
          <p:nvPicPr>
            <p:cNvPr id="788" name="Google Shape;788;p31"/>
            <p:cNvPicPr preferRelativeResize="0"/>
            <p:nvPr/>
          </p:nvPicPr>
          <p:blipFill rotWithShape="1">
            <a:blip r:embed="rId4">
              <a:alphaModFix/>
            </a:blip>
            <a:srcRect l="38599" t="10224" r="51325" b="78454"/>
            <a:stretch/>
          </p:blipFill>
          <p:spPr>
            <a:xfrm>
              <a:off x="4211411" y="2555384"/>
              <a:ext cx="510867" cy="352256"/>
            </a:xfrm>
            <a:prstGeom prst="rect">
              <a:avLst/>
            </a:prstGeom>
            <a:noFill/>
            <a:ln>
              <a:noFill/>
            </a:ln>
          </p:spPr>
        </p:pic>
        <p:pic>
          <p:nvPicPr>
            <p:cNvPr id="789" name="Google Shape;789;p31"/>
            <p:cNvPicPr preferRelativeResize="0"/>
            <p:nvPr/>
          </p:nvPicPr>
          <p:blipFill rotWithShape="1">
            <a:blip r:embed="rId4">
              <a:alphaModFix/>
            </a:blip>
            <a:srcRect l="38599" t="10224" r="51325" b="78454"/>
            <a:stretch/>
          </p:blipFill>
          <p:spPr>
            <a:xfrm>
              <a:off x="4281277" y="2555384"/>
              <a:ext cx="510867" cy="352256"/>
            </a:xfrm>
            <a:prstGeom prst="rect">
              <a:avLst/>
            </a:prstGeom>
            <a:noFill/>
            <a:ln>
              <a:noFill/>
            </a:ln>
          </p:spPr>
        </p:pic>
        <p:pic>
          <p:nvPicPr>
            <p:cNvPr id="790" name="Google Shape;790;p31"/>
            <p:cNvPicPr preferRelativeResize="0"/>
            <p:nvPr/>
          </p:nvPicPr>
          <p:blipFill rotWithShape="1">
            <a:blip r:embed="rId4">
              <a:alphaModFix/>
            </a:blip>
            <a:srcRect l="38599" t="10224" r="51325" b="78454"/>
            <a:stretch/>
          </p:blipFill>
          <p:spPr>
            <a:xfrm>
              <a:off x="4351144" y="2555384"/>
              <a:ext cx="510867" cy="352256"/>
            </a:xfrm>
            <a:prstGeom prst="rect">
              <a:avLst/>
            </a:prstGeom>
            <a:noFill/>
            <a:ln>
              <a:noFill/>
            </a:ln>
          </p:spPr>
        </p:pic>
        <p:pic>
          <p:nvPicPr>
            <p:cNvPr id="791" name="Google Shape;791;p31"/>
            <p:cNvPicPr preferRelativeResize="0"/>
            <p:nvPr/>
          </p:nvPicPr>
          <p:blipFill rotWithShape="1">
            <a:blip r:embed="rId4">
              <a:alphaModFix/>
            </a:blip>
            <a:srcRect l="38599" t="10224" r="51325" b="78454"/>
            <a:stretch/>
          </p:blipFill>
          <p:spPr>
            <a:xfrm>
              <a:off x="4418324" y="2555384"/>
              <a:ext cx="510867" cy="352256"/>
            </a:xfrm>
            <a:prstGeom prst="rect">
              <a:avLst/>
            </a:prstGeom>
            <a:noFill/>
            <a:ln>
              <a:noFill/>
            </a:ln>
          </p:spPr>
        </p:pic>
        <p:pic>
          <p:nvPicPr>
            <p:cNvPr id="792" name="Google Shape;792;p31"/>
            <p:cNvPicPr preferRelativeResize="0"/>
            <p:nvPr/>
          </p:nvPicPr>
          <p:blipFill rotWithShape="1">
            <a:blip r:embed="rId4">
              <a:alphaModFix/>
            </a:blip>
            <a:srcRect l="38599" t="10224" r="51325" b="78454"/>
            <a:stretch/>
          </p:blipFill>
          <p:spPr>
            <a:xfrm>
              <a:off x="4472070" y="2555384"/>
              <a:ext cx="510867" cy="352256"/>
            </a:xfrm>
            <a:prstGeom prst="rect">
              <a:avLst/>
            </a:prstGeom>
            <a:noFill/>
            <a:ln>
              <a:noFill/>
            </a:ln>
          </p:spPr>
        </p:pic>
        <p:pic>
          <p:nvPicPr>
            <p:cNvPr id="793" name="Google Shape;793;p31"/>
            <p:cNvPicPr preferRelativeResize="0"/>
            <p:nvPr/>
          </p:nvPicPr>
          <p:blipFill rotWithShape="1">
            <a:blip r:embed="rId4">
              <a:alphaModFix/>
            </a:blip>
            <a:srcRect l="38599" t="10224" r="51325" b="78454"/>
            <a:stretch/>
          </p:blipFill>
          <p:spPr>
            <a:xfrm>
              <a:off x="4541937" y="2555384"/>
              <a:ext cx="510867" cy="352256"/>
            </a:xfrm>
            <a:prstGeom prst="rect">
              <a:avLst/>
            </a:prstGeom>
            <a:noFill/>
            <a:ln>
              <a:noFill/>
            </a:ln>
          </p:spPr>
        </p:pic>
        <p:pic>
          <p:nvPicPr>
            <p:cNvPr id="794" name="Google Shape;794;p31"/>
            <p:cNvPicPr preferRelativeResize="0"/>
            <p:nvPr/>
          </p:nvPicPr>
          <p:blipFill rotWithShape="1">
            <a:blip r:embed="rId4">
              <a:alphaModFix/>
            </a:blip>
            <a:srcRect l="38599" t="10224" r="51325" b="78454"/>
            <a:stretch/>
          </p:blipFill>
          <p:spPr>
            <a:xfrm>
              <a:off x="4603743" y="2555384"/>
              <a:ext cx="510867" cy="352256"/>
            </a:xfrm>
            <a:prstGeom prst="rect">
              <a:avLst/>
            </a:prstGeom>
            <a:noFill/>
            <a:ln>
              <a:noFill/>
            </a:ln>
          </p:spPr>
        </p:pic>
        <p:pic>
          <p:nvPicPr>
            <p:cNvPr id="795" name="Google Shape;795;p31"/>
            <p:cNvPicPr preferRelativeResize="0"/>
            <p:nvPr/>
          </p:nvPicPr>
          <p:blipFill rotWithShape="1">
            <a:blip r:embed="rId4">
              <a:alphaModFix/>
            </a:blip>
            <a:srcRect l="38599" t="10224" r="51325" b="78454"/>
            <a:stretch/>
          </p:blipFill>
          <p:spPr>
            <a:xfrm>
              <a:off x="4676297" y="2555384"/>
              <a:ext cx="510867" cy="352256"/>
            </a:xfrm>
            <a:prstGeom prst="rect">
              <a:avLst/>
            </a:prstGeom>
            <a:noFill/>
            <a:ln>
              <a:noFill/>
            </a:ln>
          </p:spPr>
        </p:pic>
        <p:pic>
          <p:nvPicPr>
            <p:cNvPr id="796" name="Google Shape;796;p31"/>
            <p:cNvPicPr preferRelativeResize="0"/>
            <p:nvPr/>
          </p:nvPicPr>
          <p:blipFill rotWithShape="1">
            <a:blip r:embed="rId4">
              <a:alphaModFix/>
            </a:blip>
            <a:srcRect l="38599" t="10224" r="51325" b="78454"/>
            <a:stretch/>
          </p:blipFill>
          <p:spPr>
            <a:xfrm>
              <a:off x="4743851" y="2555384"/>
              <a:ext cx="510867" cy="352256"/>
            </a:xfrm>
            <a:prstGeom prst="rect">
              <a:avLst/>
            </a:prstGeom>
            <a:noFill/>
            <a:ln>
              <a:noFill/>
            </a:ln>
          </p:spPr>
        </p:pic>
        <p:pic>
          <p:nvPicPr>
            <p:cNvPr id="797" name="Google Shape;797;p31"/>
            <p:cNvPicPr preferRelativeResize="0"/>
            <p:nvPr/>
          </p:nvPicPr>
          <p:blipFill rotWithShape="1">
            <a:blip r:embed="rId4">
              <a:alphaModFix/>
            </a:blip>
            <a:srcRect l="38599" t="10224" r="51325" b="78454"/>
            <a:stretch/>
          </p:blipFill>
          <p:spPr>
            <a:xfrm>
              <a:off x="2986378" y="2057226"/>
              <a:ext cx="510867" cy="352256"/>
            </a:xfrm>
            <a:prstGeom prst="rect">
              <a:avLst/>
            </a:prstGeom>
            <a:noFill/>
            <a:ln>
              <a:noFill/>
            </a:ln>
          </p:spPr>
        </p:pic>
        <p:pic>
          <p:nvPicPr>
            <p:cNvPr id="798" name="Google Shape;798;p31"/>
            <p:cNvPicPr preferRelativeResize="0"/>
            <p:nvPr/>
          </p:nvPicPr>
          <p:blipFill rotWithShape="1">
            <a:blip r:embed="rId4">
              <a:alphaModFix/>
            </a:blip>
            <a:srcRect l="38599" t="10224" r="51325" b="78454"/>
            <a:stretch/>
          </p:blipFill>
          <p:spPr>
            <a:xfrm>
              <a:off x="4833615" y="3075382"/>
              <a:ext cx="510867" cy="352256"/>
            </a:xfrm>
            <a:prstGeom prst="rect">
              <a:avLst/>
            </a:prstGeom>
            <a:noFill/>
            <a:ln>
              <a:noFill/>
            </a:ln>
          </p:spPr>
        </p:pic>
        <p:pic>
          <p:nvPicPr>
            <p:cNvPr id="799" name="Google Shape;799;p31"/>
            <p:cNvPicPr preferRelativeResize="0"/>
            <p:nvPr/>
          </p:nvPicPr>
          <p:blipFill rotWithShape="1">
            <a:blip r:embed="rId4">
              <a:alphaModFix/>
            </a:blip>
            <a:srcRect l="38599" t="10224" r="51325" b="78454"/>
            <a:stretch/>
          </p:blipFill>
          <p:spPr>
            <a:xfrm>
              <a:off x="3106706" y="2059225"/>
              <a:ext cx="510867" cy="352256"/>
            </a:xfrm>
            <a:prstGeom prst="rect">
              <a:avLst/>
            </a:prstGeom>
            <a:noFill/>
            <a:ln>
              <a:noFill/>
            </a:ln>
          </p:spPr>
        </p:pic>
        <p:pic>
          <p:nvPicPr>
            <p:cNvPr id="800" name="Google Shape;800;p31"/>
            <p:cNvPicPr preferRelativeResize="0"/>
            <p:nvPr/>
          </p:nvPicPr>
          <p:blipFill rotWithShape="1">
            <a:blip r:embed="rId4">
              <a:alphaModFix/>
            </a:blip>
            <a:srcRect l="38599" t="10224" r="51325" b="78454"/>
            <a:stretch/>
          </p:blipFill>
          <p:spPr>
            <a:xfrm>
              <a:off x="3235671" y="2059225"/>
              <a:ext cx="510867" cy="352256"/>
            </a:xfrm>
            <a:prstGeom prst="rect">
              <a:avLst/>
            </a:prstGeom>
            <a:noFill/>
            <a:ln>
              <a:noFill/>
            </a:ln>
          </p:spPr>
        </p:pic>
        <p:pic>
          <p:nvPicPr>
            <p:cNvPr id="801" name="Google Shape;801;p31"/>
            <p:cNvPicPr preferRelativeResize="0"/>
            <p:nvPr/>
          </p:nvPicPr>
          <p:blipFill rotWithShape="1">
            <a:blip r:embed="rId4">
              <a:alphaModFix/>
            </a:blip>
            <a:srcRect l="38599" t="10224" r="51325" b="78454"/>
            <a:stretch/>
          </p:blipFill>
          <p:spPr>
            <a:xfrm>
              <a:off x="3530451" y="2059225"/>
              <a:ext cx="510867" cy="352256"/>
            </a:xfrm>
            <a:prstGeom prst="rect">
              <a:avLst/>
            </a:prstGeom>
            <a:noFill/>
            <a:ln>
              <a:noFill/>
            </a:ln>
          </p:spPr>
        </p:pic>
        <p:pic>
          <p:nvPicPr>
            <p:cNvPr id="802" name="Google Shape;802;p31"/>
            <p:cNvPicPr preferRelativeResize="0"/>
            <p:nvPr/>
          </p:nvPicPr>
          <p:blipFill rotWithShape="1">
            <a:blip r:embed="rId4">
              <a:alphaModFix/>
            </a:blip>
            <a:srcRect l="38599" t="10224" r="51325" b="78454"/>
            <a:stretch/>
          </p:blipFill>
          <p:spPr>
            <a:xfrm>
              <a:off x="3659415" y="2059225"/>
              <a:ext cx="510867" cy="352256"/>
            </a:xfrm>
            <a:prstGeom prst="rect">
              <a:avLst/>
            </a:prstGeom>
            <a:noFill/>
            <a:ln>
              <a:noFill/>
            </a:ln>
          </p:spPr>
        </p:pic>
        <p:pic>
          <p:nvPicPr>
            <p:cNvPr id="803" name="Google Shape;803;p31"/>
            <p:cNvPicPr preferRelativeResize="0"/>
            <p:nvPr/>
          </p:nvPicPr>
          <p:blipFill rotWithShape="1">
            <a:blip r:embed="rId4">
              <a:alphaModFix/>
            </a:blip>
            <a:srcRect l="38599" t="10224" r="51325" b="78454"/>
            <a:stretch/>
          </p:blipFill>
          <p:spPr>
            <a:xfrm>
              <a:off x="3788379" y="2059225"/>
              <a:ext cx="510867" cy="352256"/>
            </a:xfrm>
            <a:prstGeom prst="rect">
              <a:avLst/>
            </a:prstGeom>
            <a:noFill/>
            <a:ln>
              <a:noFill/>
            </a:ln>
          </p:spPr>
        </p:pic>
        <p:pic>
          <p:nvPicPr>
            <p:cNvPr id="804" name="Google Shape;804;p31"/>
            <p:cNvPicPr preferRelativeResize="0"/>
            <p:nvPr/>
          </p:nvPicPr>
          <p:blipFill rotWithShape="1">
            <a:blip r:embed="rId4">
              <a:alphaModFix/>
            </a:blip>
            <a:srcRect l="38599" t="10224" r="51325" b="78454"/>
            <a:stretch/>
          </p:blipFill>
          <p:spPr>
            <a:xfrm>
              <a:off x="4041693" y="2059225"/>
              <a:ext cx="510867" cy="352256"/>
            </a:xfrm>
            <a:prstGeom prst="rect">
              <a:avLst/>
            </a:prstGeom>
            <a:noFill/>
            <a:ln>
              <a:noFill/>
            </a:ln>
          </p:spPr>
        </p:pic>
        <p:pic>
          <p:nvPicPr>
            <p:cNvPr id="805" name="Google Shape;805;p31"/>
            <p:cNvPicPr preferRelativeResize="0"/>
            <p:nvPr/>
          </p:nvPicPr>
          <p:blipFill rotWithShape="1">
            <a:blip r:embed="rId4">
              <a:alphaModFix/>
            </a:blip>
            <a:srcRect l="38599" t="10224" r="51325" b="78454"/>
            <a:stretch/>
          </p:blipFill>
          <p:spPr>
            <a:xfrm>
              <a:off x="4168835" y="2059225"/>
              <a:ext cx="510867" cy="352256"/>
            </a:xfrm>
            <a:prstGeom prst="rect">
              <a:avLst/>
            </a:prstGeom>
            <a:noFill/>
            <a:ln>
              <a:noFill/>
            </a:ln>
          </p:spPr>
        </p:pic>
        <p:pic>
          <p:nvPicPr>
            <p:cNvPr id="806" name="Google Shape;806;p31"/>
            <p:cNvPicPr preferRelativeResize="0"/>
            <p:nvPr/>
          </p:nvPicPr>
          <p:blipFill rotWithShape="1">
            <a:blip r:embed="rId4">
              <a:alphaModFix/>
            </a:blip>
            <a:srcRect l="38599" t="10224" r="51325" b="78454"/>
            <a:stretch/>
          </p:blipFill>
          <p:spPr>
            <a:xfrm>
              <a:off x="4304708" y="2059225"/>
              <a:ext cx="510867" cy="352256"/>
            </a:xfrm>
            <a:prstGeom prst="rect">
              <a:avLst/>
            </a:prstGeom>
            <a:noFill/>
            <a:ln>
              <a:noFill/>
            </a:ln>
          </p:spPr>
        </p:pic>
        <p:pic>
          <p:nvPicPr>
            <p:cNvPr id="807" name="Google Shape;807;p31"/>
            <p:cNvPicPr preferRelativeResize="0"/>
            <p:nvPr/>
          </p:nvPicPr>
          <p:blipFill rotWithShape="1">
            <a:blip r:embed="rId4">
              <a:alphaModFix/>
            </a:blip>
            <a:srcRect l="38599" t="10224" r="51325" b="78454"/>
            <a:stretch/>
          </p:blipFill>
          <p:spPr>
            <a:xfrm>
              <a:off x="4592575" y="2059225"/>
              <a:ext cx="510867" cy="352256"/>
            </a:xfrm>
            <a:prstGeom prst="rect">
              <a:avLst/>
            </a:prstGeom>
            <a:noFill/>
            <a:ln>
              <a:noFill/>
            </a:ln>
          </p:spPr>
        </p:pic>
        <p:pic>
          <p:nvPicPr>
            <p:cNvPr id="808" name="Google Shape;808;p31"/>
            <p:cNvPicPr preferRelativeResize="0"/>
            <p:nvPr/>
          </p:nvPicPr>
          <p:blipFill rotWithShape="1">
            <a:blip r:embed="rId4">
              <a:alphaModFix/>
            </a:blip>
            <a:srcRect l="38599" t="10224" r="51325" b="78454"/>
            <a:stretch/>
          </p:blipFill>
          <p:spPr>
            <a:xfrm>
              <a:off x="4714631" y="2059225"/>
              <a:ext cx="510867" cy="352256"/>
            </a:xfrm>
            <a:prstGeom prst="rect">
              <a:avLst/>
            </a:prstGeom>
            <a:noFill/>
            <a:ln>
              <a:noFill/>
            </a:ln>
          </p:spPr>
        </p:pic>
        <p:pic>
          <p:nvPicPr>
            <p:cNvPr id="809" name="Google Shape;809;p31"/>
            <p:cNvPicPr preferRelativeResize="0"/>
            <p:nvPr/>
          </p:nvPicPr>
          <p:blipFill rotWithShape="1">
            <a:blip r:embed="rId4">
              <a:alphaModFix/>
            </a:blip>
            <a:srcRect l="38689" t="77309" r="51185" b="12393"/>
            <a:stretch/>
          </p:blipFill>
          <p:spPr>
            <a:xfrm>
              <a:off x="4807137" y="4009594"/>
              <a:ext cx="513372" cy="320388"/>
            </a:xfrm>
            <a:prstGeom prst="rect">
              <a:avLst/>
            </a:prstGeom>
            <a:noFill/>
            <a:ln>
              <a:noFill/>
            </a:ln>
          </p:spPr>
        </p:pic>
        <p:pic>
          <p:nvPicPr>
            <p:cNvPr id="810" name="Google Shape;810;p31"/>
            <p:cNvPicPr preferRelativeResize="0"/>
            <p:nvPr/>
          </p:nvPicPr>
          <p:blipFill rotWithShape="1">
            <a:blip r:embed="rId4">
              <a:alphaModFix/>
            </a:blip>
            <a:srcRect l="38599" t="10224" r="51325" b="78454"/>
            <a:stretch/>
          </p:blipFill>
          <p:spPr>
            <a:xfrm>
              <a:off x="4806575" y="4151017"/>
              <a:ext cx="540363" cy="344552"/>
            </a:xfrm>
            <a:prstGeom prst="rect">
              <a:avLst/>
            </a:prstGeom>
            <a:noFill/>
            <a:ln>
              <a:noFill/>
            </a:ln>
          </p:spPr>
        </p:pic>
        <p:pic>
          <p:nvPicPr>
            <p:cNvPr id="811" name="Google Shape;811;p31"/>
            <p:cNvPicPr preferRelativeResize="0"/>
            <p:nvPr/>
          </p:nvPicPr>
          <p:blipFill rotWithShape="1">
            <a:blip r:embed="rId4">
              <a:alphaModFix/>
            </a:blip>
            <a:srcRect l="38689" t="-307" b="11482"/>
            <a:stretch/>
          </p:blipFill>
          <p:spPr>
            <a:xfrm>
              <a:off x="4820448" y="1731964"/>
              <a:ext cx="3108387" cy="2763605"/>
            </a:xfrm>
            <a:prstGeom prst="rect">
              <a:avLst/>
            </a:prstGeom>
            <a:noFill/>
            <a:ln>
              <a:noFill/>
            </a:ln>
          </p:spPr>
        </p:pic>
        <p:pic>
          <p:nvPicPr>
            <p:cNvPr id="812" name="Google Shape;812;p31"/>
            <p:cNvPicPr preferRelativeResize="0"/>
            <p:nvPr/>
          </p:nvPicPr>
          <p:blipFill rotWithShape="1">
            <a:blip r:embed="rId4">
              <a:alphaModFix/>
            </a:blip>
            <a:srcRect l="38689" t="77309" r="51185" b="19319"/>
            <a:stretch/>
          </p:blipFill>
          <p:spPr>
            <a:xfrm>
              <a:off x="4830880" y="4017569"/>
              <a:ext cx="513372" cy="104873"/>
            </a:xfrm>
            <a:prstGeom prst="rect">
              <a:avLst/>
            </a:prstGeom>
            <a:noFill/>
            <a:ln>
              <a:noFill/>
            </a:ln>
          </p:spPr>
        </p:pic>
        <p:pic>
          <p:nvPicPr>
            <p:cNvPr id="813" name="Google Shape;813;p31"/>
            <p:cNvPicPr preferRelativeResize="0"/>
            <p:nvPr/>
          </p:nvPicPr>
          <p:blipFill rotWithShape="1">
            <a:blip r:embed="rId4">
              <a:alphaModFix/>
            </a:blip>
            <a:srcRect l="38689" t="25757" r="51235" b="62921"/>
            <a:stretch/>
          </p:blipFill>
          <p:spPr>
            <a:xfrm>
              <a:off x="4829422" y="2042294"/>
              <a:ext cx="510867" cy="352256"/>
            </a:xfrm>
            <a:prstGeom prst="rect">
              <a:avLst/>
            </a:prstGeom>
            <a:noFill/>
            <a:ln>
              <a:noFill/>
            </a:ln>
          </p:spPr>
        </p:pic>
        <p:grpSp>
          <p:nvGrpSpPr>
            <p:cNvPr id="814" name="Google Shape;814;p31"/>
            <p:cNvGrpSpPr/>
            <p:nvPr/>
          </p:nvGrpSpPr>
          <p:grpSpPr>
            <a:xfrm>
              <a:off x="4537884" y="1511265"/>
              <a:ext cx="802814" cy="292647"/>
              <a:chOff x="5265989" y="1251069"/>
              <a:chExt cx="948703" cy="345827"/>
            </a:xfrm>
          </p:grpSpPr>
          <p:pic>
            <p:nvPicPr>
              <p:cNvPr id="815" name="Google Shape;815;p31"/>
              <p:cNvPicPr preferRelativeResize="0"/>
              <p:nvPr/>
            </p:nvPicPr>
            <p:blipFill rotWithShape="1">
              <a:blip r:embed="rId5">
                <a:alphaModFix/>
              </a:blip>
              <a:srcRect l="60795" t="82830" r="5062" b="4368"/>
              <a:stretch/>
            </p:blipFill>
            <p:spPr>
              <a:xfrm>
                <a:off x="5265989" y="1251069"/>
                <a:ext cx="583718" cy="345827"/>
              </a:xfrm>
              <a:prstGeom prst="rect">
                <a:avLst/>
              </a:prstGeom>
              <a:noFill/>
              <a:ln>
                <a:noFill/>
              </a:ln>
            </p:spPr>
          </p:pic>
          <p:pic>
            <p:nvPicPr>
              <p:cNvPr id="816" name="Google Shape;816;p31"/>
              <p:cNvPicPr preferRelativeResize="0"/>
              <p:nvPr/>
            </p:nvPicPr>
            <p:blipFill rotWithShape="1">
              <a:blip r:embed="rId5">
                <a:alphaModFix/>
              </a:blip>
              <a:srcRect l="60795" t="82830" r="5062" b="4368"/>
              <a:stretch/>
            </p:blipFill>
            <p:spPr>
              <a:xfrm>
                <a:off x="5357235" y="1251069"/>
                <a:ext cx="583718" cy="345827"/>
              </a:xfrm>
              <a:prstGeom prst="rect">
                <a:avLst/>
              </a:prstGeom>
              <a:noFill/>
              <a:ln>
                <a:noFill/>
              </a:ln>
            </p:spPr>
          </p:pic>
          <p:pic>
            <p:nvPicPr>
              <p:cNvPr id="817" name="Google Shape;817;p31"/>
              <p:cNvPicPr preferRelativeResize="0"/>
              <p:nvPr/>
            </p:nvPicPr>
            <p:blipFill rotWithShape="1">
              <a:blip r:embed="rId5">
                <a:alphaModFix/>
              </a:blip>
              <a:srcRect l="60795" t="82830" r="5062" b="4368"/>
              <a:stretch/>
            </p:blipFill>
            <p:spPr>
              <a:xfrm>
                <a:off x="5448481" y="1251069"/>
                <a:ext cx="583718" cy="345827"/>
              </a:xfrm>
              <a:prstGeom prst="rect">
                <a:avLst/>
              </a:prstGeom>
              <a:noFill/>
              <a:ln>
                <a:noFill/>
              </a:ln>
            </p:spPr>
          </p:pic>
          <p:pic>
            <p:nvPicPr>
              <p:cNvPr id="818" name="Google Shape;818;p31"/>
              <p:cNvPicPr preferRelativeResize="0"/>
              <p:nvPr/>
            </p:nvPicPr>
            <p:blipFill rotWithShape="1">
              <a:blip r:embed="rId5">
                <a:alphaModFix/>
              </a:blip>
              <a:srcRect l="60795" t="82830" r="5062" b="4368"/>
              <a:stretch/>
            </p:blipFill>
            <p:spPr>
              <a:xfrm>
                <a:off x="5539727" y="1251069"/>
                <a:ext cx="583718" cy="345827"/>
              </a:xfrm>
              <a:prstGeom prst="rect">
                <a:avLst/>
              </a:prstGeom>
              <a:noFill/>
              <a:ln>
                <a:noFill/>
              </a:ln>
            </p:spPr>
          </p:pic>
          <p:pic>
            <p:nvPicPr>
              <p:cNvPr id="819" name="Google Shape;819;p31"/>
              <p:cNvPicPr preferRelativeResize="0"/>
              <p:nvPr/>
            </p:nvPicPr>
            <p:blipFill rotWithShape="1">
              <a:blip r:embed="rId5">
                <a:alphaModFix/>
              </a:blip>
              <a:srcRect l="60795" t="82830" r="5062" b="4368"/>
              <a:stretch/>
            </p:blipFill>
            <p:spPr>
              <a:xfrm>
                <a:off x="5630974" y="1251069"/>
                <a:ext cx="583718" cy="345827"/>
              </a:xfrm>
              <a:prstGeom prst="rect">
                <a:avLst/>
              </a:prstGeom>
              <a:noFill/>
              <a:ln>
                <a:noFill/>
              </a:ln>
            </p:spPr>
          </p:pic>
        </p:grpSp>
        <p:cxnSp>
          <p:nvCxnSpPr>
            <p:cNvPr id="820" name="Google Shape;820;p31"/>
            <p:cNvCxnSpPr/>
            <p:nvPr/>
          </p:nvCxnSpPr>
          <p:spPr>
            <a:xfrm>
              <a:off x="4538700" y="1615616"/>
              <a:ext cx="3112280" cy="0"/>
            </a:xfrm>
            <a:prstGeom prst="straightConnector1">
              <a:avLst/>
            </a:prstGeom>
            <a:noFill/>
            <a:ln w="9525" cap="flat" cmpd="sng">
              <a:solidFill>
                <a:srgbClr val="F1484B"/>
              </a:solidFill>
              <a:prstDash val="solid"/>
              <a:miter lim="800000"/>
              <a:headEnd type="none" w="sm" len="sm"/>
              <a:tailEnd type="none" w="sm" len="sm"/>
            </a:ln>
          </p:spPr>
        </p:cxnSp>
        <p:sp>
          <p:nvSpPr>
            <p:cNvPr id="821" name="Google Shape;821;p31"/>
            <p:cNvSpPr/>
            <p:nvPr/>
          </p:nvSpPr>
          <p:spPr>
            <a:xfrm>
              <a:off x="7621007" y="1592756"/>
              <a:ext cx="45719" cy="45719"/>
            </a:xfrm>
            <a:prstGeom prst="ellipse">
              <a:avLst/>
            </a:prstGeom>
            <a:solidFill>
              <a:schemeClr val="lt1"/>
            </a:solidFill>
            <a:ln w="9525" cap="flat" cmpd="sng">
              <a:solidFill>
                <a:srgbClr val="F148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cxnSp>
          <p:nvCxnSpPr>
            <p:cNvPr id="822" name="Google Shape;822;p31"/>
            <p:cNvCxnSpPr/>
            <p:nvPr/>
          </p:nvCxnSpPr>
          <p:spPr>
            <a:xfrm rot="10800000">
              <a:off x="5511338" y="1370225"/>
              <a:ext cx="0" cy="3125344"/>
            </a:xfrm>
            <a:prstGeom prst="straightConnector1">
              <a:avLst/>
            </a:prstGeom>
            <a:noFill/>
            <a:ln w="19050" cap="flat" cmpd="sng">
              <a:solidFill>
                <a:srgbClr val="003264"/>
              </a:solidFill>
              <a:prstDash val="solid"/>
              <a:miter lim="800000"/>
              <a:headEnd type="none" w="sm" len="sm"/>
              <a:tailEnd type="none" w="sm" len="sm"/>
            </a:ln>
          </p:spPr>
        </p:cxnSp>
        <p:sp>
          <p:nvSpPr>
            <p:cNvPr id="823" name="Google Shape;823;p31"/>
            <p:cNvSpPr/>
            <p:nvPr/>
          </p:nvSpPr>
          <p:spPr>
            <a:xfrm>
              <a:off x="5614683" y="2834644"/>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24" name="Google Shape;824;p31"/>
            <p:cNvSpPr/>
            <p:nvPr/>
          </p:nvSpPr>
          <p:spPr>
            <a:xfrm>
              <a:off x="5614683" y="3553589"/>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25" name="Google Shape;825;p31"/>
            <p:cNvSpPr/>
            <p:nvPr/>
          </p:nvSpPr>
          <p:spPr>
            <a:xfrm>
              <a:off x="5614683" y="4099428"/>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26" name="Google Shape;826;p31"/>
            <p:cNvSpPr/>
            <p:nvPr/>
          </p:nvSpPr>
          <p:spPr>
            <a:xfrm>
              <a:off x="5528221" y="2970015"/>
              <a:ext cx="2015556"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sz="1600" b="1" i="0" u="none" strike="noStrike" cap="none">
                  <a:solidFill>
                    <a:srgbClr val="002855"/>
                  </a:solidFill>
                  <a:latin typeface="Arial"/>
                  <a:ea typeface="Arial"/>
                  <a:cs typeface="Arial"/>
                  <a:sym typeface="Arial"/>
                </a:rPr>
                <a:t>Imiquimod 3,75%</a:t>
              </a:r>
              <a:endParaRPr sz="1600" b="1" i="0" u="none" strike="noStrike" cap="none">
                <a:solidFill>
                  <a:srgbClr val="002855"/>
                </a:solidFill>
                <a:latin typeface="Arial"/>
                <a:ea typeface="Arial"/>
                <a:cs typeface="Arial"/>
                <a:sym typeface="Arial"/>
              </a:endParaRPr>
            </a:p>
          </p:txBody>
        </p:sp>
        <p:sp>
          <p:nvSpPr>
            <p:cNvPr id="827" name="Google Shape;827;p31"/>
            <p:cNvSpPr/>
            <p:nvPr/>
          </p:nvSpPr>
          <p:spPr>
            <a:xfrm>
              <a:off x="5533391" y="4084564"/>
              <a:ext cx="1814788" cy="169207"/>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sz="1600" b="1" i="0" u="none" strike="noStrike" cap="none">
                  <a:solidFill>
                    <a:srgbClr val="002855"/>
                  </a:solidFill>
                  <a:latin typeface="Arial"/>
                  <a:ea typeface="Arial"/>
                  <a:cs typeface="Arial"/>
                  <a:sym typeface="Arial"/>
                </a:rPr>
                <a:t>Diclofenaco 3%</a:t>
              </a:r>
              <a:endParaRPr sz="1600" b="1" i="0" u="none" strike="noStrike" cap="none">
                <a:solidFill>
                  <a:srgbClr val="002855"/>
                </a:solidFill>
                <a:latin typeface="Arial"/>
                <a:ea typeface="Arial"/>
                <a:cs typeface="Arial"/>
                <a:sym typeface="Arial"/>
              </a:endParaRPr>
            </a:p>
          </p:txBody>
        </p:sp>
        <p:sp>
          <p:nvSpPr>
            <p:cNvPr id="828" name="Google Shape;828;p31"/>
            <p:cNvSpPr/>
            <p:nvPr/>
          </p:nvSpPr>
          <p:spPr>
            <a:xfrm>
              <a:off x="5533391" y="2456701"/>
              <a:ext cx="2046423" cy="219332"/>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sz="1600" b="1" i="0" u="none" strike="noStrike" cap="none">
                  <a:solidFill>
                    <a:srgbClr val="002855"/>
                  </a:solidFill>
                  <a:latin typeface="Arial"/>
                  <a:ea typeface="Arial"/>
                  <a:cs typeface="Arial"/>
                  <a:sym typeface="Arial"/>
                </a:rPr>
                <a:t>5-fluorouracilo 4%</a:t>
              </a:r>
              <a:endParaRPr sz="1600" b="1" i="0" u="none" strike="noStrike" cap="none">
                <a:solidFill>
                  <a:srgbClr val="002855"/>
                </a:solidFill>
                <a:latin typeface="Arial"/>
                <a:ea typeface="Arial"/>
                <a:cs typeface="Arial"/>
                <a:sym typeface="Arial"/>
              </a:endParaRPr>
            </a:p>
          </p:txBody>
        </p:sp>
        <p:sp>
          <p:nvSpPr>
            <p:cNvPr id="829" name="Google Shape;829;p31"/>
            <p:cNvSpPr/>
            <p:nvPr/>
          </p:nvSpPr>
          <p:spPr>
            <a:xfrm>
              <a:off x="5528221" y="3582956"/>
              <a:ext cx="2035890" cy="179462"/>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sz="1600" b="1" i="0" u="none" strike="noStrike" cap="none">
                  <a:solidFill>
                    <a:srgbClr val="002855"/>
                  </a:solidFill>
                  <a:latin typeface="Arial"/>
                  <a:ea typeface="Arial"/>
                  <a:cs typeface="Arial"/>
                  <a:sym typeface="Arial"/>
                </a:rPr>
                <a:t>5-fluorouracilo 0,5% + AS</a:t>
              </a:r>
              <a:endParaRPr sz="1600" b="1" i="0" u="none" strike="noStrike" cap="none">
                <a:solidFill>
                  <a:srgbClr val="002855"/>
                </a:solidFill>
                <a:latin typeface="Arial"/>
                <a:ea typeface="Arial"/>
                <a:cs typeface="Arial"/>
                <a:sym typeface="Arial"/>
              </a:endParaRPr>
            </a:p>
          </p:txBody>
        </p:sp>
        <p:sp>
          <p:nvSpPr>
            <p:cNvPr id="830" name="Google Shape;830;p31"/>
            <p:cNvSpPr/>
            <p:nvPr/>
          </p:nvSpPr>
          <p:spPr>
            <a:xfrm>
              <a:off x="5528221" y="1965918"/>
              <a:ext cx="2043796"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sz="1600" b="1" i="0" u="none" strike="noStrike" cap="none">
                  <a:solidFill>
                    <a:srgbClr val="002855"/>
                  </a:solidFill>
                  <a:latin typeface="Arial"/>
                  <a:ea typeface="Arial"/>
                  <a:cs typeface="Arial"/>
                  <a:sym typeface="Arial"/>
                </a:rPr>
                <a:t>Imiquimod 5%</a:t>
              </a:r>
              <a:endParaRPr sz="1600" b="1" i="0" u="none" strike="noStrike" cap="none">
                <a:solidFill>
                  <a:srgbClr val="002855"/>
                </a:solidFill>
                <a:latin typeface="Arial"/>
                <a:ea typeface="Arial"/>
                <a:cs typeface="Arial"/>
                <a:sym typeface="Arial"/>
              </a:endParaRPr>
            </a:p>
          </p:txBody>
        </p:sp>
        <p:sp>
          <p:nvSpPr>
            <p:cNvPr id="831" name="Google Shape;831;p31"/>
            <p:cNvSpPr/>
            <p:nvPr/>
          </p:nvSpPr>
          <p:spPr>
            <a:xfrm>
              <a:off x="5528221" y="1370225"/>
              <a:ext cx="2359929"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E8434A"/>
                </a:buClr>
                <a:buSzPts val="1600"/>
                <a:buFont typeface="Arial"/>
                <a:buNone/>
              </a:pPr>
              <a:r>
                <a:rPr lang="es-ES" sz="1600" b="1" i="0" u="none" strike="noStrike" cap="none">
                  <a:solidFill>
                    <a:srgbClr val="E8434A"/>
                  </a:solidFill>
                  <a:latin typeface="Arial"/>
                  <a:ea typeface="Arial"/>
                  <a:cs typeface="Arial"/>
                  <a:sym typeface="Arial"/>
                </a:rPr>
                <a:t>Tirbanibulina 1%</a:t>
              </a:r>
              <a:endParaRPr sz="1600" b="1" i="0" u="none" strike="noStrike" cap="none">
                <a:solidFill>
                  <a:srgbClr val="E8434A"/>
                </a:solidFill>
                <a:latin typeface="Arial"/>
                <a:ea typeface="Arial"/>
                <a:cs typeface="Arial"/>
                <a:sym typeface="Arial"/>
              </a:endParaRPr>
            </a:p>
          </p:txBody>
        </p:sp>
        <p:sp>
          <p:nvSpPr>
            <p:cNvPr id="832" name="Google Shape;832;p31"/>
            <p:cNvSpPr/>
            <p:nvPr/>
          </p:nvSpPr>
          <p:spPr>
            <a:xfrm>
              <a:off x="5549210" y="1633056"/>
              <a:ext cx="2040819" cy="215444"/>
            </a:xfrm>
            <a:prstGeom prst="rect">
              <a:avLst/>
            </a:prstGeom>
            <a:no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067" b="0" i="0" u="none" strike="noStrike" cap="none">
                  <a:solidFill>
                    <a:srgbClr val="6F6F6F"/>
                  </a:solidFill>
                  <a:latin typeface="Arial"/>
                  <a:ea typeface="Arial"/>
                  <a:cs typeface="Arial"/>
                  <a:sym typeface="Arial"/>
                </a:rPr>
                <a:t>1 vez al día durante 5 días consecutivos</a:t>
              </a:r>
              <a:endParaRPr/>
            </a:p>
          </p:txBody>
        </p:sp>
        <p:sp>
          <p:nvSpPr>
            <p:cNvPr id="833" name="Google Shape;833;p31"/>
            <p:cNvSpPr/>
            <p:nvPr/>
          </p:nvSpPr>
          <p:spPr>
            <a:xfrm>
              <a:off x="5533391" y="2216394"/>
              <a:ext cx="2070667"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067" b="0" i="0" u="none" strike="noStrike" cap="none">
                  <a:solidFill>
                    <a:srgbClr val="6F6F6F"/>
                  </a:solidFill>
                  <a:latin typeface="Arial"/>
                  <a:ea typeface="Arial"/>
                  <a:cs typeface="Arial"/>
                  <a:sym typeface="Arial"/>
                </a:rPr>
                <a:t>3 veces por semana durante 4 semanas</a:t>
              </a:r>
              <a:endParaRPr/>
            </a:p>
          </p:txBody>
        </p:sp>
        <p:sp>
          <p:nvSpPr>
            <p:cNvPr id="834" name="Google Shape;834;p31"/>
            <p:cNvSpPr/>
            <p:nvPr/>
          </p:nvSpPr>
          <p:spPr>
            <a:xfrm>
              <a:off x="5528222" y="2724358"/>
              <a:ext cx="217048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067" b="0" i="0" u="none" strike="noStrike" cap="none">
                  <a:solidFill>
                    <a:srgbClr val="6F6F6F"/>
                  </a:solidFill>
                  <a:latin typeface="Arial"/>
                  <a:ea typeface="Arial"/>
                  <a:cs typeface="Arial"/>
                  <a:sym typeface="Arial"/>
                </a:rPr>
                <a:t>1 vez al día durante 4 semanas, si se tolera</a:t>
              </a:r>
              <a:endParaRPr/>
            </a:p>
          </p:txBody>
        </p:sp>
        <p:sp>
          <p:nvSpPr>
            <p:cNvPr id="835" name="Google Shape;835;p31"/>
            <p:cNvSpPr/>
            <p:nvPr/>
          </p:nvSpPr>
          <p:spPr>
            <a:xfrm>
              <a:off x="5528222" y="3207884"/>
              <a:ext cx="2070306" cy="33855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067" b="0" i="0" u="none" strike="noStrike" cap="none">
                  <a:solidFill>
                    <a:srgbClr val="6F6F6F"/>
                  </a:solidFill>
                  <a:latin typeface="Arial"/>
                  <a:ea typeface="Arial"/>
                  <a:cs typeface="Arial"/>
                  <a:sym typeface="Arial"/>
                </a:rPr>
                <a:t>1 vez al día en 2 ciclos de 2 semanas separados por 2 semanas sin tratamiento </a:t>
              </a:r>
              <a:endParaRPr/>
            </a:p>
          </p:txBody>
        </p:sp>
        <p:sp>
          <p:nvSpPr>
            <p:cNvPr id="836" name="Google Shape;836;p31"/>
            <p:cNvSpPr/>
            <p:nvPr/>
          </p:nvSpPr>
          <p:spPr>
            <a:xfrm>
              <a:off x="5536703" y="3802409"/>
              <a:ext cx="202740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067" b="0" i="0" u="none" strike="noStrike" cap="none">
                  <a:solidFill>
                    <a:srgbClr val="6F6F6F"/>
                  </a:solidFill>
                  <a:latin typeface="Arial"/>
                  <a:ea typeface="Arial"/>
                  <a:cs typeface="Arial"/>
                  <a:sym typeface="Arial"/>
                </a:rPr>
                <a:t>1 vez al día hasta 12 semanas</a:t>
              </a:r>
              <a:endParaRPr/>
            </a:p>
          </p:txBody>
        </p:sp>
        <p:sp>
          <p:nvSpPr>
            <p:cNvPr id="837" name="Google Shape;837;p31"/>
            <p:cNvSpPr/>
            <p:nvPr/>
          </p:nvSpPr>
          <p:spPr>
            <a:xfrm>
              <a:off x="5528221" y="4293302"/>
              <a:ext cx="202740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067" b="0" i="0" u="none" strike="noStrike" cap="none">
                  <a:solidFill>
                    <a:srgbClr val="6F6F6F"/>
                  </a:solidFill>
                  <a:latin typeface="Arial"/>
                  <a:ea typeface="Arial"/>
                  <a:cs typeface="Arial"/>
                  <a:sym typeface="Arial"/>
                </a:rPr>
                <a:t>2 veces al día hasta 60-90 días</a:t>
              </a:r>
              <a:endParaRPr/>
            </a:p>
          </p:txBody>
        </p:sp>
      </p:grpSp>
      <p:sp>
        <p:nvSpPr>
          <p:cNvPr id="838" name="Google Shape;838;p31"/>
          <p:cNvSpPr txBox="1">
            <a:spLocks noGrp="1"/>
          </p:cNvSpPr>
          <p:nvPr>
            <p:ph type="title"/>
          </p:nvPr>
        </p:nvSpPr>
        <p:spPr>
          <a:xfrm>
            <a:off x="1241778" y="471442"/>
            <a:ext cx="10563577" cy="7142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3600"/>
              <a:buFont typeface="Montserrat"/>
              <a:buNone/>
            </a:pPr>
            <a:r>
              <a:rPr lang="es-ES" sz="3600">
                <a:solidFill>
                  <a:srgbClr val="1F3864"/>
                </a:solidFill>
                <a:latin typeface="Montserrat"/>
                <a:ea typeface="Montserrat"/>
                <a:cs typeface="Montserrat"/>
                <a:sym typeface="Montserrat"/>
              </a:rPr>
              <a:t>Posología tratamientos tópicos QA</a:t>
            </a:r>
            <a:endParaRPr sz="4000">
              <a:solidFill>
                <a:srgbClr val="1F3864"/>
              </a:solidFill>
              <a:latin typeface="Montserrat"/>
              <a:ea typeface="Montserrat"/>
              <a:cs typeface="Montserrat"/>
              <a:sym typeface="Montserra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32"/>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845" name="Google Shape;845;p32"/>
          <p:cNvSpPr txBox="1">
            <a:spLocks noGrp="1"/>
          </p:cNvSpPr>
          <p:nvPr>
            <p:ph type="title"/>
          </p:nvPr>
        </p:nvSpPr>
        <p:spPr>
          <a:xfrm>
            <a:off x="984925" y="227397"/>
            <a:ext cx="8457656"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3600"/>
              <a:buFont typeface="Montserrat"/>
              <a:buNone/>
            </a:pPr>
            <a:r>
              <a:rPr lang="es-ES" sz="3600">
                <a:solidFill>
                  <a:srgbClr val="1F3864"/>
                </a:solidFill>
                <a:latin typeface="Montserrat"/>
                <a:ea typeface="Montserrat"/>
                <a:cs typeface="Montserrat"/>
                <a:sym typeface="Montserrat"/>
              </a:rPr>
              <a:t>Impacto de los efectos adversos en la conveniencia del paciente</a:t>
            </a:r>
            <a:endParaRPr/>
          </a:p>
        </p:txBody>
      </p:sp>
      <p:sp>
        <p:nvSpPr>
          <p:cNvPr id="846" name="Google Shape;846;p32"/>
          <p:cNvSpPr txBox="1"/>
          <p:nvPr/>
        </p:nvSpPr>
        <p:spPr>
          <a:xfrm>
            <a:off x="1204454" y="1318194"/>
            <a:ext cx="10098156" cy="6155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La </a:t>
            </a:r>
            <a:r>
              <a:rPr lang="es-ES" sz="1800" b="1" i="0" u="none" strike="noStrike" cap="none">
                <a:solidFill>
                  <a:srgbClr val="000000"/>
                </a:solidFill>
                <a:latin typeface="Montserrat Light"/>
                <a:ea typeface="Montserrat Light"/>
                <a:cs typeface="Montserrat Light"/>
                <a:sym typeface="Montserrat Light"/>
              </a:rPr>
              <a:t>conveniencia y preferencia del paciente </a:t>
            </a:r>
            <a:r>
              <a:rPr lang="es-ES" sz="1600" b="0" i="0" u="none" strike="noStrike" cap="none">
                <a:solidFill>
                  <a:srgbClr val="000000"/>
                </a:solidFill>
                <a:latin typeface="Montserrat Light"/>
                <a:ea typeface="Montserrat Light"/>
                <a:cs typeface="Montserrat Light"/>
                <a:sym typeface="Montserrat Light"/>
              </a:rPr>
              <a:t>en el tratamiento de la queratosis actínica están fuertemente influenciadas por los efectos adversos de los tratamientos tópicos disponibles. </a:t>
            </a:r>
            <a:r>
              <a:rPr lang="es-ES" sz="1600" b="0" i="0" u="none" strike="noStrike" cap="none" baseline="30000">
                <a:solidFill>
                  <a:srgbClr val="000000"/>
                </a:solidFill>
                <a:latin typeface="Montserrat Light"/>
                <a:ea typeface="Montserrat Light"/>
                <a:cs typeface="Montserrat Light"/>
                <a:sym typeface="Montserrat Light"/>
              </a:rPr>
              <a:t>1-4</a:t>
            </a:r>
            <a:r>
              <a:rPr lang="es-ES" sz="1600" b="0" i="0" u="none" strike="noStrike" cap="none">
                <a:solidFill>
                  <a:srgbClr val="000000"/>
                </a:solidFill>
                <a:latin typeface="Montserrat Light"/>
                <a:ea typeface="Montserrat Light"/>
                <a:cs typeface="Montserrat Light"/>
                <a:sym typeface="Montserrat Light"/>
              </a:rPr>
              <a:t>:</a:t>
            </a:r>
            <a:endParaRPr/>
          </a:p>
        </p:txBody>
      </p:sp>
      <p:pic>
        <p:nvPicPr>
          <p:cNvPr id="847" name="Google Shape;847;p32"/>
          <p:cNvPicPr preferRelativeResize="0"/>
          <p:nvPr/>
        </p:nvPicPr>
        <p:blipFill rotWithShape="1">
          <a:blip r:embed="rId4">
            <a:alphaModFix/>
          </a:blip>
          <a:srcRect b="19592"/>
          <a:stretch/>
        </p:blipFill>
        <p:spPr>
          <a:xfrm>
            <a:off x="1332037" y="1981352"/>
            <a:ext cx="9970573" cy="394358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33"/>
          <p:cNvPicPr preferRelativeResize="0"/>
          <p:nvPr/>
        </p:nvPicPr>
        <p:blipFill rotWithShape="1">
          <a:blip r:embed="rId3">
            <a:alphaModFix/>
          </a:blip>
          <a:srcRect/>
          <a:stretch/>
        </p:blipFill>
        <p:spPr>
          <a:xfrm>
            <a:off x="0" y="0"/>
            <a:ext cx="12192000" cy="6858000"/>
          </a:xfrm>
          <a:prstGeom prst="rect">
            <a:avLst/>
          </a:prstGeom>
          <a:noFill/>
          <a:ln>
            <a:noFill/>
          </a:ln>
        </p:spPr>
      </p:pic>
      <p:graphicFrame>
        <p:nvGraphicFramePr>
          <p:cNvPr id="854" name="Google Shape;854;p33"/>
          <p:cNvGraphicFramePr/>
          <p:nvPr/>
        </p:nvGraphicFramePr>
        <p:xfrm>
          <a:off x="1018651" y="681675"/>
          <a:ext cx="10905825" cy="5156235"/>
        </p:xfrm>
        <a:graphic>
          <a:graphicData uri="http://schemas.openxmlformats.org/drawingml/2006/table">
            <a:tbl>
              <a:tblPr>
                <a:noFill/>
                <a:tableStyleId>{AF36A666-B37A-4BE9-B631-64DC373C0E63}</a:tableStyleId>
              </a:tblPr>
              <a:tblGrid>
                <a:gridCol w="1322625">
                  <a:extLst>
                    <a:ext uri="{9D8B030D-6E8A-4147-A177-3AD203B41FA5}">
                      <a16:colId xmlns:a16="http://schemas.microsoft.com/office/drawing/2014/main" val="20000"/>
                    </a:ext>
                  </a:extLst>
                </a:gridCol>
                <a:gridCol w="1386675">
                  <a:extLst>
                    <a:ext uri="{9D8B030D-6E8A-4147-A177-3AD203B41FA5}">
                      <a16:colId xmlns:a16="http://schemas.microsoft.com/office/drawing/2014/main" val="20001"/>
                    </a:ext>
                  </a:extLst>
                </a:gridCol>
                <a:gridCol w="3637500">
                  <a:extLst>
                    <a:ext uri="{9D8B030D-6E8A-4147-A177-3AD203B41FA5}">
                      <a16:colId xmlns:a16="http://schemas.microsoft.com/office/drawing/2014/main" val="20002"/>
                    </a:ext>
                  </a:extLst>
                </a:gridCol>
                <a:gridCol w="1225900">
                  <a:extLst>
                    <a:ext uri="{9D8B030D-6E8A-4147-A177-3AD203B41FA5}">
                      <a16:colId xmlns:a16="http://schemas.microsoft.com/office/drawing/2014/main" val="20003"/>
                    </a:ext>
                  </a:extLst>
                </a:gridCol>
                <a:gridCol w="1500975">
                  <a:extLst>
                    <a:ext uri="{9D8B030D-6E8A-4147-A177-3AD203B41FA5}">
                      <a16:colId xmlns:a16="http://schemas.microsoft.com/office/drawing/2014/main" val="20004"/>
                    </a:ext>
                  </a:extLst>
                </a:gridCol>
                <a:gridCol w="1832150">
                  <a:extLst>
                    <a:ext uri="{9D8B030D-6E8A-4147-A177-3AD203B41FA5}">
                      <a16:colId xmlns:a16="http://schemas.microsoft.com/office/drawing/2014/main" val="20005"/>
                    </a:ext>
                  </a:extLst>
                </a:gridCol>
              </a:tblGrid>
              <a:tr h="388675">
                <a:tc>
                  <a:txBody>
                    <a:bodyPr/>
                    <a:lstStyle/>
                    <a:p>
                      <a:pPr marL="0" marR="0" lvl="0" indent="0" algn="ctr" rtl="0">
                        <a:spcBef>
                          <a:spcPts val="0"/>
                        </a:spcBef>
                        <a:spcAft>
                          <a:spcPts val="0"/>
                        </a:spcAft>
                        <a:buNone/>
                      </a:pPr>
                      <a:r>
                        <a:rPr lang="es-ES" sz="1200" b="0" i="0">
                          <a:solidFill>
                            <a:schemeClr val="lt1"/>
                          </a:solidFill>
                          <a:latin typeface="Montserrat"/>
                          <a:ea typeface="Montserrat"/>
                          <a:cs typeface="Montserrat"/>
                          <a:sym typeface="Montserrat"/>
                        </a:rPr>
                        <a:t>Tratamiento</a:t>
                      </a:r>
                      <a:endParaRPr/>
                    </a:p>
                  </a:txBody>
                  <a:tcPr marL="52425" marR="52425" marT="26225" marB="26225" anchor="ctr">
                    <a:solidFill>
                      <a:srgbClr val="28535C"/>
                    </a:solidFill>
                  </a:tcPr>
                </a:tc>
                <a:tc>
                  <a:txBody>
                    <a:bodyPr/>
                    <a:lstStyle/>
                    <a:p>
                      <a:pPr marL="0" marR="0" lvl="0" indent="0" algn="ctr" rtl="0">
                        <a:spcBef>
                          <a:spcPts val="0"/>
                        </a:spcBef>
                        <a:spcAft>
                          <a:spcPts val="0"/>
                        </a:spcAft>
                        <a:buNone/>
                      </a:pPr>
                      <a:r>
                        <a:rPr lang="es-ES" sz="1200" b="0" i="0">
                          <a:solidFill>
                            <a:schemeClr val="lt1"/>
                          </a:solidFill>
                          <a:latin typeface="Montserrat"/>
                          <a:ea typeface="Montserrat"/>
                          <a:cs typeface="Montserrat"/>
                          <a:sym typeface="Montserrat"/>
                        </a:rPr>
                        <a:t>Posología</a:t>
                      </a:r>
                      <a:endParaRPr/>
                    </a:p>
                  </a:txBody>
                  <a:tcPr marL="52425" marR="52425" marT="26225" marB="26225" anchor="ctr">
                    <a:solidFill>
                      <a:srgbClr val="28535C"/>
                    </a:solidFill>
                  </a:tcPr>
                </a:tc>
                <a:tc>
                  <a:txBody>
                    <a:bodyPr/>
                    <a:lstStyle/>
                    <a:p>
                      <a:pPr marL="0" marR="0" lvl="0" indent="0" algn="ctr" rtl="0">
                        <a:spcBef>
                          <a:spcPts val="0"/>
                        </a:spcBef>
                        <a:spcAft>
                          <a:spcPts val="0"/>
                        </a:spcAft>
                        <a:buNone/>
                      </a:pPr>
                      <a:r>
                        <a:rPr lang="es-ES" sz="1200" b="0" i="0">
                          <a:solidFill>
                            <a:schemeClr val="lt1"/>
                          </a:solidFill>
                          <a:latin typeface="Montserrat"/>
                          <a:ea typeface="Montserrat"/>
                          <a:cs typeface="Montserrat"/>
                          <a:sym typeface="Montserrat"/>
                        </a:rPr>
                        <a:t>Eficacia/Tasa de aclaramiento completo</a:t>
                      </a:r>
                      <a:endParaRPr/>
                    </a:p>
                  </a:txBody>
                  <a:tcPr marL="52425" marR="52425" marT="26225" marB="26225" anchor="ctr">
                    <a:solidFill>
                      <a:srgbClr val="28535C"/>
                    </a:solidFill>
                  </a:tcPr>
                </a:tc>
                <a:tc>
                  <a:txBody>
                    <a:bodyPr/>
                    <a:lstStyle/>
                    <a:p>
                      <a:pPr marL="0" marR="0" lvl="0" indent="0" algn="ctr" rtl="0">
                        <a:spcBef>
                          <a:spcPts val="0"/>
                        </a:spcBef>
                        <a:spcAft>
                          <a:spcPts val="0"/>
                        </a:spcAft>
                        <a:buNone/>
                      </a:pPr>
                      <a:r>
                        <a:rPr lang="es-ES" sz="1200" b="0" i="0">
                          <a:solidFill>
                            <a:schemeClr val="lt1"/>
                          </a:solidFill>
                          <a:latin typeface="Montserrat"/>
                          <a:ea typeface="Montserrat"/>
                          <a:cs typeface="Montserrat"/>
                          <a:sym typeface="Montserrat"/>
                        </a:rPr>
                        <a:t>Seguridad</a:t>
                      </a:r>
                      <a:endParaRPr/>
                    </a:p>
                  </a:txBody>
                  <a:tcPr marL="52425" marR="52425" marT="26225" marB="26225" anchor="ctr">
                    <a:solidFill>
                      <a:srgbClr val="28535C"/>
                    </a:solidFill>
                  </a:tcPr>
                </a:tc>
                <a:tc>
                  <a:txBody>
                    <a:bodyPr/>
                    <a:lstStyle/>
                    <a:p>
                      <a:pPr marL="0" marR="0" lvl="0" indent="0" algn="ctr" rtl="0">
                        <a:spcBef>
                          <a:spcPts val="0"/>
                        </a:spcBef>
                        <a:spcAft>
                          <a:spcPts val="0"/>
                        </a:spcAft>
                        <a:buNone/>
                      </a:pPr>
                      <a:r>
                        <a:rPr lang="es-ES" sz="1200" b="0" i="0">
                          <a:solidFill>
                            <a:schemeClr val="lt1"/>
                          </a:solidFill>
                          <a:latin typeface="Montserrat"/>
                          <a:ea typeface="Montserrat"/>
                          <a:cs typeface="Montserrat"/>
                          <a:sym typeface="Montserrat"/>
                        </a:rPr>
                        <a:t>Reacciones locales</a:t>
                      </a:r>
                      <a:endParaRPr/>
                    </a:p>
                  </a:txBody>
                  <a:tcPr marL="52425" marR="52425" marT="26225" marB="26225" anchor="ctr">
                    <a:solidFill>
                      <a:srgbClr val="28535C"/>
                    </a:solidFill>
                  </a:tcPr>
                </a:tc>
                <a:tc>
                  <a:txBody>
                    <a:bodyPr/>
                    <a:lstStyle/>
                    <a:p>
                      <a:pPr marL="0" marR="0" lvl="0" indent="0" algn="ctr" rtl="0">
                        <a:spcBef>
                          <a:spcPts val="0"/>
                        </a:spcBef>
                        <a:spcAft>
                          <a:spcPts val="0"/>
                        </a:spcAft>
                        <a:buNone/>
                      </a:pPr>
                      <a:r>
                        <a:rPr lang="es-ES" sz="1200" b="0" i="0">
                          <a:solidFill>
                            <a:schemeClr val="lt1"/>
                          </a:solidFill>
                          <a:latin typeface="Montserrat"/>
                          <a:ea typeface="Montserrat"/>
                          <a:cs typeface="Montserrat"/>
                          <a:sym typeface="Montserrat"/>
                        </a:rPr>
                        <a:t>Interacciones con medicamentos</a:t>
                      </a:r>
                      <a:endParaRPr/>
                    </a:p>
                  </a:txBody>
                  <a:tcPr marL="52425" marR="52425" marT="26225" marB="26225" anchor="ctr">
                    <a:solidFill>
                      <a:srgbClr val="28535C"/>
                    </a:solidFill>
                  </a:tcPr>
                </a:tc>
                <a:extLst>
                  <a:ext uri="{0D108BD9-81ED-4DB2-BD59-A6C34878D82A}">
                    <a16:rowId xmlns:a16="http://schemas.microsoft.com/office/drawing/2014/main" val="10000"/>
                  </a:ext>
                </a:extLst>
              </a:tr>
              <a:tr h="898600">
                <a:tc>
                  <a:txBody>
                    <a:bodyPr/>
                    <a:lstStyle/>
                    <a:p>
                      <a:pPr marL="0" marR="0" lvl="0" indent="0" algn="ctr" rtl="0">
                        <a:spcBef>
                          <a:spcPts val="0"/>
                        </a:spcBef>
                        <a:spcAft>
                          <a:spcPts val="0"/>
                        </a:spcAft>
                        <a:buNone/>
                      </a:pPr>
                      <a:r>
                        <a:rPr lang="es-ES" sz="1200" b="0" i="0">
                          <a:solidFill>
                            <a:srgbClr val="009193"/>
                          </a:solidFill>
                          <a:latin typeface="Montserrat"/>
                          <a:ea typeface="Montserrat"/>
                          <a:cs typeface="Montserrat"/>
                          <a:sym typeface="Montserrat"/>
                        </a:rPr>
                        <a:t>5-Fluorouracilo </a:t>
                      </a:r>
                      <a:endParaRPr/>
                    </a:p>
                    <a:p>
                      <a:pPr marL="0" marR="0" lvl="0" indent="0" algn="ctr" rtl="0">
                        <a:spcBef>
                          <a:spcPts val="0"/>
                        </a:spcBef>
                        <a:spcAft>
                          <a:spcPts val="0"/>
                        </a:spcAft>
                        <a:buNone/>
                      </a:pPr>
                      <a:r>
                        <a:rPr lang="es-ES" sz="1200" b="0" i="0">
                          <a:solidFill>
                            <a:srgbClr val="009193"/>
                          </a:solidFill>
                          <a:latin typeface="Montserrat"/>
                          <a:ea typeface="Montserrat"/>
                          <a:cs typeface="Montserrat"/>
                          <a:sym typeface="Montserrat"/>
                        </a:rPr>
                        <a:t>(5-FU)</a:t>
                      </a:r>
                      <a:r>
                        <a:rPr lang="es-ES" sz="1200" b="0" i="0" baseline="30000">
                          <a:solidFill>
                            <a:srgbClr val="009193"/>
                          </a:solidFill>
                          <a:latin typeface="Montserrat"/>
                          <a:ea typeface="Montserrat"/>
                          <a:cs typeface="Montserrat"/>
                          <a:sym typeface="Montserrat"/>
                        </a:rPr>
                        <a:t>1,5</a:t>
                      </a:r>
                      <a:endParaRPr/>
                    </a:p>
                  </a:txBody>
                  <a:tcPr marL="52425" marR="52425" marT="26225" marB="26225" anchor="ct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Aplicar 2 veces al día por 2-4 semanas</a:t>
                      </a:r>
                      <a:endParaRPr/>
                    </a:p>
                  </a:txBody>
                  <a:tcPr marL="52425" marR="52425" marT="26225" marB="26225" anchor="ctr">
                    <a:solidFill>
                      <a:schemeClr val="lt1"/>
                    </a:solidFill>
                  </a:tcPr>
                </a:tc>
                <a:tc>
                  <a:txBody>
                    <a:bodyPr/>
                    <a:lstStyle/>
                    <a:p>
                      <a:pPr marL="0" marR="0" lvl="0" indent="0" algn="l" rtl="0">
                        <a:spcBef>
                          <a:spcPts val="0"/>
                        </a:spcBef>
                        <a:spcAft>
                          <a:spcPts val="0"/>
                        </a:spcAft>
                        <a:buNone/>
                      </a:pPr>
                      <a:r>
                        <a:rPr lang="es-ES" sz="1100" b="0" i="0">
                          <a:latin typeface="Montserrat Light"/>
                          <a:ea typeface="Montserrat Light"/>
                          <a:cs typeface="Montserrat Light"/>
                          <a:sym typeface="Montserrat Light"/>
                        </a:rPr>
                        <a:t>Eficacia del 70-90% (dependiendo de la duración del tratamiento y la extensión de las lesiones)</a:t>
                      </a:r>
                      <a:endParaRPr/>
                    </a:p>
                    <a:p>
                      <a:pPr marL="0" marR="0" lvl="0" indent="0" algn="l" rtl="0">
                        <a:spcBef>
                          <a:spcPts val="0"/>
                        </a:spcBef>
                        <a:spcAft>
                          <a:spcPts val="0"/>
                        </a:spcAft>
                        <a:buNone/>
                      </a:pPr>
                      <a:r>
                        <a:rPr lang="es-ES" sz="1100" b="0" i="0">
                          <a:latin typeface="Montserrat Light"/>
                          <a:ea typeface="Montserrat Light"/>
                          <a:cs typeface="Montserrat Light"/>
                          <a:sym typeface="Montserrat Light"/>
                        </a:rPr>
                        <a:t>Tasa de aclaramiento completo con </a:t>
                      </a:r>
                      <a:r>
                        <a:rPr lang="es-ES" sz="1100" b="0" i="0">
                          <a:solidFill>
                            <a:schemeClr val="dk1"/>
                          </a:solidFill>
                          <a:latin typeface="Montserrat Light"/>
                          <a:ea typeface="Montserrat Light"/>
                          <a:cs typeface="Montserrat Light"/>
                          <a:sym typeface="Montserrat Light"/>
                        </a:rPr>
                        <a:t>un odds ratio de 35.0 (95% CI: 10.2-164.4).</a:t>
                      </a:r>
                      <a:endParaRPr sz="1100" b="0" i="0">
                        <a:latin typeface="Montserrat Light"/>
                        <a:ea typeface="Montserrat Light"/>
                        <a:cs typeface="Montserrat Light"/>
                        <a:sym typeface="Montserrat Light"/>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Bien tolerado, pero puede causar irritación severa</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Eritema, erosión, prurito, costras</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Raras interacciones, precaución en pacientes en quimioterapia</a:t>
                      </a:r>
                      <a:endParaRPr/>
                    </a:p>
                  </a:txBody>
                  <a:tcPr marL="52425" marR="52425" marT="26225" marB="26225" anchor="ctr">
                    <a:solidFill>
                      <a:schemeClr val="lt1"/>
                    </a:solidFill>
                  </a:tcPr>
                </a:tc>
                <a:extLst>
                  <a:ext uri="{0D108BD9-81ED-4DB2-BD59-A6C34878D82A}">
                    <a16:rowId xmlns:a16="http://schemas.microsoft.com/office/drawing/2014/main" val="10001"/>
                  </a:ext>
                </a:extLst>
              </a:tr>
              <a:tr h="1238525">
                <a:tc>
                  <a:txBody>
                    <a:bodyPr/>
                    <a:lstStyle/>
                    <a:p>
                      <a:pPr marL="0" marR="0" lvl="0" indent="0" algn="ctr" rtl="0">
                        <a:spcBef>
                          <a:spcPts val="0"/>
                        </a:spcBef>
                        <a:spcAft>
                          <a:spcPts val="0"/>
                        </a:spcAft>
                        <a:buNone/>
                      </a:pPr>
                      <a:r>
                        <a:rPr lang="es-ES" sz="1200" b="0" i="0">
                          <a:solidFill>
                            <a:srgbClr val="009193"/>
                          </a:solidFill>
                          <a:latin typeface="Montserrat"/>
                          <a:ea typeface="Montserrat"/>
                          <a:cs typeface="Montserrat"/>
                          <a:sym typeface="Montserrat"/>
                        </a:rPr>
                        <a:t>Imiquimod</a:t>
                      </a:r>
                      <a:r>
                        <a:rPr lang="es-ES" sz="1200" b="0" i="0" baseline="30000">
                          <a:solidFill>
                            <a:srgbClr val="009193"/>
                          </a:solidFill>
                          <a:latin typeface="Montserrat"/>
                          <a:ea typeface="Montserrat"/>
                          <a:cs typeface="Montserrat"/>
                          <a:sym typeface="Montserrat"/>
                        </a:rPr>
                        <a:t>1,5</a:t>
                      </a:r>
                      <a:endParaRPr/>
                    </a:p>
                  </a:txBody>
                  <a:tcPr marL="52425" marR="52425" marT="26225" marB="26225" anchor="ct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Aplicar 2-3 veces por semana durante 4-16 semanas</a:t>
                      </a:r>
                      <a:endParaRPr/>
                    </a:p>
                  </a:txBody>
                  <a:tcPr marL="52425" marR="52425" marT="26225" marB="26225" anchor="ctr">
                    <a:solidFill>
                      <a:schemeClr val="lt1"/>
                    </a:solidFill>
                  </a:tcPr>
                </a:tc>
                <a:tc>
                  <a:txBody>
                    <a:bodyPr/>
                    <a:lstStyle/>
                    <a:p>
                      <a:pPr marL="0" marR="0" lvl="0" indent="0" algn="l" rtl="0">
                        <a:spcBef>
                          <a:spcPts val="0"/>
                        </a:spcBef>
                        <a:spcAft>
                          <a:spcPts val="0"/>
                        </a:spcAft>
                        <a:buNone/>
                      </a:pPr>
                      <a:r>
                        <a:rPr lang="es-ES" sz="1100" b="0" i="0">
                          <a:latin typeface="Montserrat Light"/>
                          <a:ea typeface="Montserrat Light"/>
                          <a:cs typeface="Montserrat Light"/>
                          <a:sym typeface="Montserrat Light"/>
                        </a:rPr>
                        <a:t>Eficacia del 50-85%, dependiendo de la duración del tratamiento y localización de las lesiones</a:t>
                      </a:r>
                      <a:endParaRPr/>
                    </a:p>
                    <a:p>
                      <a:pPr marL="0" marR="0" lvl="0" indent="0" algn="l" rtl="0">
                        <a:spcBef>
                          <a:spcPts val="0"/>
                        </a:spcBef>
                        <a:spcAft>
                          <a:spcPts val="0"/>
                        </a:spcAft>
                        <a:buNone/>
                      </a:pPr>
                      <a:r>
                        <a:rPr lang="es-ES" sz="1100" b="0" i="0">
                          <a:latin typeface="Montserrat Light"/>
                          <a:ea typeface="Montserrat Light"/>
                          <a:cs typeface="Montserrat Light"/>
                          <a:sym typeface="Montserrat Light"/>
                        </a:rPr>
                        <a:t>Tasa de aclaramiento completo con </a:t>
                      </a:r>
                      <a:r>
                        <a:rPr lang="es-ES" sz="1100" b="0" i="0">
                          <a:solidFill>
                            <a:schemeClr val="dk1"/>
                          </a:solidFill>
                          <a:latin typeface="Montserrat Light"/>
                          <a:ea typeface="Montserrat Light"/>
                          <a:cs typeface="Montserrat Light"/>
                          <a:sym typeface="Montserrat Light"/>
                        </a:rPr>
                        <a:t>un odds ratio de 17.9 (95% CI: 9.1-36.6) para imiquimod 5% y un odds ratio de 8.5 (95% CI: 3.5-22.4) para imiquimod 3,75%</a:t>
                      </a:r>
                      <a:endParaRPr sz="1100" b="0" i="0">
                        <a:latin typeface="Montserrat Light"/>
                        <a:ea typeface="Montserrat Light"/>
                        <a:cs typeface="Montserrat Light"/>
                        <a:sym typeface="Montserrat Light"/>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Seguro, pero puede provocar reacciones inmunitarias locales</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Inflamación, ulceración, hiperpigmentación</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Ninguna significativa, pero precaución en pacientes inmunocomprometidos</a:t>
                      </a:r>
                      <a:endParaRPr/>
                    </a:p>
                  </a:txBody>
                  <a:tcPr marL="52425" marR="52425" marT="26225" marB="26225" anchor="ctr">
                    <a:solidFill>
                      <a:schemeClr val="lt1"/>
                    </a:solidFill>
                  </a:tcPr>
                </a:tc>
                <a:extLst>
                  <a:ext uri="{0D108BD9-81ED-4DB2-BD59-A6C34878D82A}">
                    <a16:rowId xmlns:a16="http://schemas.microsoft.com/office/drawing/2014/main" val="10002"/>
                  </a:ext>
                </a:extLst>
              </a:tr>
              <a:tr h="803725">
                <a:tc>
                  <a:txBody>
                    <a:bodyPr/>
                    <a:lstStyle/>
                    <a:p>
                      <a:pPr marL="0" marR="0" lvl="0" indent="0" algn="ctr" rtl="0">
                        <a:spcBef>
                          <a:spcPts val="0"/>
                        </a:spcBef>
                        <a:spcAft>
                          <a:spcPts val="0"/>
                        </a:spcAft>
                        <a:buNone/>
                      </a:pPr>
                      <a:r>
                        <a:rPr lang="es-ES" sz="1200" b="0" i="0">
                          <a:solidFill>
                            <a:srgbClr val="009193"/>
                          </a:solidFill>
                          <a:latin typeface="Montserrat"/>
                          <a:ea typeface="Montserrat"/>
                          <a:cs typeface="Montserrat"/>
                          <a:sym typeface="Montserrat"/>
                        </a:rPr>
                        <a:t>Diclofenaco sódico</a:t>
                      </a:r>
                      <a:r>
                        <a:rPr lang="es-ES" sz="1200" b="0" i="0" baseline="30000">
                          <a:solidFill>
                            <a:srgbClr val="009193"/>
                          </a:solidFill>
                          <a:latin typeface="Montserrat"/>
                          <a:ea typeface="Montserrat"/>
                          <a:cs typeface="Montserrat"/>
                          <a:sym typeface="Montserrat"/>
                        </a:rPr>
                        <a:t>1,5</a:t>
                      </a:r>
                      <a:endParaRPr/>
                    </a:p>
                  </a:txBody>
                  <a:tcPr marL="52425" marR="52425" marT="26225" marB="26225" anchor="ct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Aplicar 2 veces al día por 60-90 días</a:t>
                      </a:r>
                      <a:endParaRPr/>
                    </a:p>
                  </a:txBody>
                  <a:tcPr marL="52425" marR="52425" marT="26225" marB="26225" anchor="ctr">
                    <a:solidFill>
                      <a:schemeClr val="lt1"/>
                    </a:solidFill>
                  </a:tcPr>
                </a:tc>
                <a:tc>
                  <a:txBody>
                    <a:bodyPr/>
                    <a:lstStyle/>
                    <a:p>
                      <a:pPr marL="0" marR="0" lvl="0" indent="0" algn="l" rtl="0">
                        <a:spcBef>
                          <a:spcPts val="0"/>
                        </a:spcBef>
                        <a:spcAft>
                          <a:spcPts val="0"/>
                        </a:spcAft>
                        <a:buNone/>
                      </a:pPr>
                      <a:r>
                        <a:rPr lang="es-ES" sz="1100" b="0" i="0">
                          <a:latin typeface="Montserrat Light"/>
                          <a:ea typeface="Montserrat Light"/>
                          <a:cs typeface="Montserrat Light"/>
                          <a:sym typeface="Montserrat Light"/>
                        </a:rPr>
                        <a:t>Eficacia del 40-50%, especialmente en lesiones múltiples</a:t>
                      </a:r>
                      <a:endParaRPr/>
                    </a:p>
                    <a:p>
                      <a:pPr marL="0" marR="0" lvl="0" indent="0" algn="l" rtl="0">
                        <a:spcBef>
                          <a:spcPts val="0"/>
                        </a:spcBef>
                        <a:spcAft>
                          <a:spcPts val="0"/>
                        </a:spcAft>
                        <a:buNone/>
                      </a:pPr>
                      <a:r>
                        <a:rPr lang="es-ES" sz="1100" b="0" i="0">
                          <a:latin typeface="Montserrat Light"/>
                          <a:ea typeface="Montserrat Light"/>
                          <a:cs typeface="Montserrat Light"/>
                          <a:sym typeface="Montserrat Light"/>
                        </a:rPr>
                        <a:t>Tasa de aclaramiento completo con un</a:t>
                      </a:r>
                      <a:r>
                        <a:rPr lang="es-ES" sz="1100" b="0" i="0">
                          <a:solidFill>
                            <a:schemeClr val="dk1"/>
                          </a:solidFill>
                          <a:latin typeface="Montserrat Light"/>
                          <a:ea typeface="Montserrat Light"/>
                          <a:cs typeface="Montserrat Light"/>
                          <a:sym typeface="Montserrat Light"/>
                        </a:rPr>
                        <a:t> odds ratio de 2.9 (95% CI: 1.9-4.3)</a:t>
                      </a:r>
                      <a:endParaRPr sz="1100" b="0" i="0">
                        <a:latin typeface="Montserrat Light"/>
                        <a:ea typeface="Montserrat Light"/>
                        <a:cs typeface="Montserrat Light"/>
                        <a:sym typeface="Montserrat Light"/>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Bien tolerado, efectos adversos leves</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Prurito, dermatitis de contacto, eritema</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Ninguna significativa, pero evitar en pacientes alérgicos a AINEs</a:t>
                      </a:r>
                      <a:endParaRPr sz="1100" b="0" i="0">
                        <a:latin typeface="Montserrat Light"/>
                        <a:ea typeface="Montserrat Light"/>
                        <a:cs typeface="Montserrat Light"/>
                        <a:sym typeface="Montserrat Light"/>
                      </a:endParaRPr>
                    </a:p>
                  </a:txBody>
                  <a:tcPr marL="52425" marR="52425" marT="26225" marB="26225" anchor="ctr">
                    <a:solidFill>
                      <a:schemeClr val="lt1"/>
                    </a:solidFill>
                  </a:tcPr>
                </a:tc>
                <a:extLst>
                  <a:ext uri="{0D108BD9-81ED-4DB2-BD59-A6C34878D82A}">
                    <a16:rowId xmlns:a16="http://schemas.microsoft.com/office/drawing/2014/main" val="10003"/>
                  </a:ext>
                </a:extLst>
              </a:tr>
              <a:tr h="558650">
                <a:tc>
                  <a:txBody>
                    <a:bodyPr/>
                    <a:lstStyle/>
                    <a:p>
                      <a:pPr marL="0" marR="0" lvl="0" indent="0" algn="ctr" rtl="0">
                        <a:spcBef>
                          <a:spcPts val="0"/>
                        </a:spcBef>
                        <a:spcAft>
                          <a:spcPts val="0"/>
                        </a:spcAft>
                        <a:buNone/>
                      </a:pPr>
                      <a:r>
                        <a:rPr lang="es-ES" sz="1200" b="0" i="0">
                          <a:solidFill>
                            <a:srgbClr val="009193"/>
                          </a:solidFill>
                          <a:latin typeface="Montserrat"/>
                          <a:ea typeface="Montserrat"/>
                          <a:cs typeface="Montserrat"/>
                          <a:sym typeface="Montserrat"/>
                        </a:rPr>
                        <a:t>Tirbanibulina</a:t>
                      </a:r>
                      <a:r>
                        <a:rPr lang="es-ES" sz="1200" b="0" i="0" baseline="30000">
                          <a:solidFill>
                            <a:srgbClr val="009193"/>
                          </a:solidFill>
                          <a:latin typeface="Montserrat"/>
                          <a:ea typeface="Montserrat"/>
                          <a:cs typeface="Montserrat"/>
                          <a:sym typeface="Montserrat"/>
                        </a:rPr>
                        <a:t>1-4</a:t>
                      </a:r>
                      <a:endParaRPr/>
                    </a:p>
                  </a:txBody>
                  <a:tcPr marL="52425" marR="52425" marT="26225" marB="26225" anchor="ct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Aplicar una vez al día durante 5 días</a:t>
                      </a:r>
                      <a:endParaRPr/>
                    </a:p>
                  </a:txBody>
                  <a:tcPr marL="52425" marR="52425" marT="26225" marB="26225" anchor="ctr">
                    <a:solidFill>
                      <a:schemeClr val="lt1"/>
                    </a:solidFill>
                  </a:tcPr>
                </a:tc>
                <a:tc>
                  <a:txBody>
                    <a:bodyPr/>
                    <a:lstStyle/>
                    <a:p>
                      <a:pPr marL="0" marR="0" lvl="0" indent="0" algn="l" rtl="0">
                        <a:spcBef>
                          <a:spcPts val="0"/>
                        </a:spcBef>
                        <a:spcAft>
                          <a:spcPts val="0"/>
                        </a:spcAft>
                        <a:buNone/>
                      </a:pPr>
                      <a:r>
                        <a:rPr lang="es-ES" sz="1100" b="0" i="0">
                          <a:latin typeface="Montserrat Light"/>
                          <a:ea typeface="Montserrat Light"/>
                          <a:cs typeface="Montserrat Light"/>
                          <a:sym typeface="Montserrat Light"/>
                        </a:rPr>
                        <a:t>Eficacia del 44-54% en estudios clínicos</a:t>
                      </a:r>
                      <a:endParaRPr/>
                    </a:p>
                    <a:p>
                      <a:pPr marL="0" marR="0" lvl="0" indent="0" algn="l" rtl="0">
                        <a:spcBef>
                          <a:spcPts val="0"/>
                        </a:spcBef>
                        <a:spcAft>
                          <a:spcPts val="0"/>
                        </a:spcAft>
                        <a:buNone/>
                      </a:pPr>
                      <a:r>
                        <a:rPr lang="es-ES" sz="1100" b="0" i="0">
                          <a:solidFill>
                            <a:schemeClr val="dk1"/>
                          </a:solidFill>
                          <a:latin typeface="Montserrat Light"/>
                          <a:ea typeface="Montserrat Light"/>
                          <a:cs typeface="Montserrat Light"/>
                          <a:sym typeface="Montserrat Light"/>
                        </a:rPr>
                        <a:t>Tasa de aclaramiento completo con un odds ratio de 11.1 (95% CI: 6.2-20.9)</a:t>
                      </a:r>
                      <a:endParaRPr sz="1100" b="0" i="0">
                        <a:latin typeface="Montserrat Light"/>
                        <a:ea typeface="Montserrat Light"/>
                        <a:cs typeface="Montserrat Light"/>
                        <a:sym typeface="Montserrat Light"/>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Generalmente bien tolerado</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Eritema, descamación, prurito, dolor</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No se han reportado interacciones significativas</a:t>
                      </a:r>
                      <a:endParaRPr/>
                    </a:p>
                  </a:txBody>
                  <a:tcPr marL="52425" marR="52425" marT="26225" marB="26225" anchor="ctr">
                    <a:solidFill>
                      <a:schemeClr val="lt1"/>
                    </a:solidFill>
                  </a:tcPr>
                </a:tc>
                <a:extLst>
                  <a:ext uri="{0D108BD9-81ED-4DB2-BD59-A6C34878D82A}">
                    <a16:rowId xmlns:a16="http://schemas.microsoft.com/office/drawing/2014/main" val="10004"/>
                  </a:ext>
                </a:extLst>
              </a:tr>
              <a:tr h="1238525">
                <a:tc>
                  <a:txBody>
                    <a:bodyPr/>
                    <a:lstStyle/>
                    <a:p>
                      <a:pPr marL="0" marR="0" lvl="0" indent="0" algn="ctr" rtl="0">
                        <a:spcBef>
                          <a:spcPts val="0"/>
                        </a:spcBef>
                        <a:spcAft>
                          <a:spcPts val="0"/>
                        </a:spcAft>
                        <a:buNone/>
                      </a:pPr>
                      <a:r>
                        <a:rPr lang="es-ES" sz="1200" b="0" i="0">
                          <a:solidFill>
                            <a:srgbClr val="009193"/>
                          </a:solidFill>
                          <a:latin typeface="Montserrat"/>
                          <a:ea typeface="Montserrat"/>
                          <a:cs typeface="Montserrat"/>
                          <a:sym typeface="Montserrat"/>
                        </a:rPr>
                        <a:t>Terapia fotodinámica</a:t>
                      </a:r>
                      <a:r>
                        <a:rPr lang="es-ES" sz="1200" b="0" i="0" baseline="30000">
                          <a:solidFill>
                            <a:srgbClr val="009193"/>
                          </a:solidFill>
                          <a:latin typeface="Montserrat"/>
                          <a:ea typeface="Montserrat"/>
                          <a:cs typeface="Montserrat"/>
                          <a:sym typeface="Montserrat"/>
                        </a:rPr>
                        <a:t>1,5</a:t>
                      </a:r>
                      <a:r>
                        <a:rPr lang="es-ES" sz="1200" b="0" i="0">
                          <a:solidFill>
                            <a:srgbClr val="009193"/>
                          </a:solidFill>
                          <a:latin typeface="Montserrat"/>
                          <a:ea typeface="Montserrat"/>
                          <a:cs typeface="Montserrat"/>
                          <a:sym typeface="Montserrat"/>
                        </a:rPr>
                        <a:t> </a:t>
                      </a:r>
                      <a:endParaRPr/>
                    </a:p>
                  </a:txBody>
                  <a:tcPr marL="52425" marR="52425" marT="26225" marB="26225" anchor="ct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Agente fotosensibilizante (ALA o MAL) + luz LED o láser; 1-2 sesiones</a:t>
                      </a:r>
                      <a:endParaRPr/>
                    </a:p>
                  </a:txBody>
                  <a:tcPr marL="52425" marR="52425" marT="26225" marB="26225" anchor="ctr">
                    <a:solidFill>
                      <a:schemeClr val="lt1"/>
                    </a:solidFill>
                  </a:tcPr>
                </a:tc>
                <a:tc>
                  <a:txBody>
                    <a:bodyPr/>
                    <a:lstStyle/>
                    <a:p>
                      <a:pPr marL="0" marR="0" lvl="0" indent="0" algn="l" rtl="0">
                        <a:spcBef>
                          <a:spcPts val="0"/>
                        </a:spcBef>
                        <a:spcAft>
                          <a:spcPts val="0"/>
                        </a:spcAft>
                        <a:buNone/>
                      </a:pPr>
                      <a:r>
                        <a:rPr lang="es-ES" sz="1100" b="0" i="0">
                          <a:latin typeface="Montserrat Light"/>
                          <a:ea typeface="Montserrat Light"/>
                          <a:cs typeface="Montserrat Light"/>
                          <a:sym typeface="Montserrat Light"/>
                        </a:rPr>
                        <a:t>Eficacia del 70-90%, especialmente en áreas extensas</a:t>
                      </a:r>
                      <a:endParaRPr/>
                    </a:p>
                    <a:p>
                      <a:pPr marL="0" marR="0" lvl="0" indent="0" algn="l" rtl="0">
                        <a:spcBef>
                          <a:spcPts val="0"/>
                        </a:spcBef>
                        <a:spcAft>
                          <a:spcPts val="0"/>
                        </a:spcAft>
                        <a:buNone/>
                      </a:pPr>
                      <a:r>
                        <a:rPr lang="es-ES" sz="1100" b="0" i="0">
                          <a:latin typeface="Montserrat Light"/>
                          <a:ea typeface="Montserrat Light"/>
                          <a:cs typeface="Montserrat Light"/>
                          <a:sym typeface="Montserrat Light"/>
                        </a:rPr>
                        <a:t>Tasa de aclaramiento completo con </a:t>
                      </a:r>
                      <a:r>
                        <a:rPr lang="es-ES" sz="1100" b="0" i="0">
                          <a:solidFill>
                            <a:schemeClr val="dk1"/>
                          </a:solidFill>
                          <a:latin typeface="Montserrat Light"/>
                          <a:ea typeface="Montserrat Light"/>
                          <a:cs typeface="Montserrat Light"/>
                          <a:sym typeface="Montserrat Light"/>
                        </a:rPr>
                        <a:t>ácido aminolevulínico (ALA) mostró un odds ratio de 24.1 (95% CI: 10.9-52.8), y con metil aminolevulinato (MAL) tuvo un odds ratio de 11.7 (95% CI: 6.0-21.9). </a:t>
                      </a:r>
                      <a:endParaRPr sz="1100" b="0" i="0">
                        <a:latin typeface="Montserrat Light"/>
                        <a:ea typeface="Montserrat Light"/>
                        <a:cs typeface="Montserrat Light"/>
                        <a:sym typeface="Montserrat Light"/>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Bien tolerada, pero puede ser dolorosa durante la sesión</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Eritema, edema, costras, dolor, fotosensibilidad</a:t>
                      </a:r>
                      <a:endParaRPr/>
                    </a:p>
                  </a:txBody>
                  <a:tcPr marL="52425" marR="52425" marT="26225" marB="26225" anchor="ctr">
                    <a:solidFill>
                      <a:schemeClr val="lt1"/>
                    </a:solidFill>
                  </a:tcPr>
                </a:tc>
                <a:tc>
                  <a:txBody>
                    <a:bodyPr/>
                    <a:lstStyle/>
                    <a:p>
                      <a:pPr marL="0" marR="0" lvl="0" indent="0" algn="ctr" rtl="0">
                        <a:spcBef>
                          <a:spcPts val="0"/>
                        </a:spcBef>
                        <a:spcAft>
                          <a:spcPts val="0"/>
                        </a:spcAft>
                        <a:buNone/>
                      </a:pPr>
                      <a:r>
                        <a:rPr lang="es-ES" sz="1100" b="0" i="0">
                          <a:latin typeface="Montserrat Light"/>
                          <a:ea typeface="Montserrat Light"/>
                          <a:cs typeface="Montserrat Light"/>
                          <a:sym typeface="Montserrat Light"/>
                        </a:rPr>
                        <a:t>Evitar medicamentos fotosensibilizantes (e.g., tetraciclinas)</a:t>
                      </a:r>
                      <a:endParaRPr/>
                    </a:p>
                  </a:txBody>
                  <a:tcPr marL="52425" marR="52425" marT="26225" marB="26225" anchor="ctr">
                    <a:solidFill>
                      <a:schemeClr val="lt1"/>
                    </a:solidFill>
                  </a:tcPr>
                </a:tc>
                <a:extLst>
                  <a:ext uri="{0D108BD9-81ED-4DB2-BD59-A6C34878D82A}">
                    <a16:rowId xmlns:a16="http://schemas.microsoft.com/office/drawing/2014/main" val="10005"/>
                  </a:ext>
                </a:extLst>
              </a:tr>
            </a:tbl>
          </a:graphicData>
        </a:graphic>
      </p:graphicFrame>
      <p:sp>
        <p:nvSpPr>
          <p:cNvPr id="855" name="Google Shape;855;p33"/>
          <p:cNvSpPr txBox="1"/>
          <p:nvPr/>
        </p:nvSpPr>
        <p:spPr>
          <a:xfrm>
            <a:off x="1018651" y="5994000"/>
            <a:ext cx="10817887"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Eisen DB, Dellavalle RP, Frazer-Green L, et al. Focused Update: Guidelines of Care for the Management of Actinic Keratosis. J Am Acad Dermatol. 2022;87(2):373-374.e5. doi:10.1016/j.jaad.2022.04.013. 2, Pellacani G, Schlesinger T, Bhatia N, et al. Efficacy and Safety of Tirbanibulin 1% Ointment in Actinic Keratoses: Data From Two Phase-III Trials and the Real-Life Clinical Practice Presented at the European Academy of Dermatology and Venereology Congress 2022. J Eur Acad Dermatol Venereol. 2024;38 Suppl 1:3-15. doi:10.1111/jdv.19636. 3, Heppt MV, Dykukha I, Graziadio S, et al. Comparative Efficacy and Safety of Tirbanibulin for Actinic Keratosis of the Face and Scalp in Europe: A Systematic Review and Network Meta-Analysis of Randomized Controlled Trials. J Clin Med. 2022;11(6):1654. doi:10.3390/jcm11061654. 4, Blauvelt A, Kempers S, Lain E, et al. Phase 3 Trials of Tirbanibulin Ointment for Actinic Keratosis. N Engl J Med. 2021;384(6):512-520. doi:10.1056/NEJMoa2024040. 5, Rajkumar JR, Armstrong AW, Kircik LH. INDIVIDUAL ARTICLE: Safety and Tolerability of Topical Agents for Actinic Keratosis: A Systematic Review of Phase 3 Clinical Trials. J Drugs Dermatol. 2021;20(10).doi:10.36849/JDD.M1021.</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34"/>
          <p:cNvPicPr preferRelativeResize="0"/>
          <p:nvPr/>
        </p:nvPicPr>
        <p:blipFill rotWithShape="1">
          <a:blip r:embed="rId3">
            <a:alphaModFix/>
          </a:blip>
          <a:srcRect/>
          <a:stretch/>
        </p:blipFill>
        <p:spPr>
          <a:xfrm>
            <a:off x="0" y="9939"/>
            <a:ext cx="12192000" cy="6858000"/>
          </a:xfrm>
          <a:prstGeom prst="rect">
            <a:avLst/>
          </a:prstGeom>
          <a:noFill/>
          <a:ln>
            <a:noFill/>
          </a:ln>
        </p:spPr>
      </p:pic>
      <p:sp>
        <p:nvSpPr>
          <p:cNvPr id="861" name="Google Shape;861;p34"/>
          <p:cNvSpPr txBox="1">
            <a:spLocks noGrp="1"/>
          </p:cNvSpPr>
          <p:nvPr>
            <p:ph type="title"/>
          </p:nvPr>
        </p:nvSpPr>
        <p:spPr>
          <a:xfrm>
            <a:off x="1241777" y="334542"/>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Caso clínico real queratosis actínica</a:t>
            </a:r>
            <a:endParaRPr/>
          </a:p>
        </p:txBody>
      </p:sp>
      <p:sp>
        <p:nvSpPr>
          <p:cNvPr id="862" name="Google Shape;862;p34"/>
          <p:cNvSpPr txBox="1"/>
          <p:nvPr/>
        </p:nvSpPr>
        <p:spPr>
          <a:xfrm>
            <a:off x="1241778" y="1321481"/>
            <a:ext cx="7862466" cy="16004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Un hombre de 72 años, con antecedentes de hipertensión arterial controlada con amlodipino y un carcinoma basocelular tratado quirúrgicamente hace 5 años, acude a consulta por presentar una lesión roja rasposa al tacto localizada en sien derecha. El paciente, jubilado, tiene un historial de exposición solar intensa debido a su trabajo previo como agricultor y ha sido diagnosticado previamente de múltiples queratosis actínicas.</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p:txBody>
      </p:sp>
      <p:sp>
        <p:nvSpPr>
          <p:cNvPr id="863" name="Google Shape;863;p34"/>
          <p:cNvSpPr txBox="1"/>
          <p:nvPr/>
        </p:nvSpPr>
        <p:spPr>
          <a:xfrm>
            <a:off x="1246370" y="2875440"/>
            <a:ext cx="7619333" cy="16004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Exploración física:</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Región sien derecha:  </a:t>
            </a:r>
            <a:r>
              <a:rPr lang="es-ES" sz="1400" b="0" i="0" u="none" strike="noStrike" cap="none">
                <a:solidFill>
                  <a:srgbClr val="000000"/>
                </a:solidFill>
                <a:latin typeface="Montserrat Light"/>
                <a:ea typeface="Montserrat Light"/>
                <a:cs typeface="Montserrat Light"/>
                <a:sym typeface="Montserrat Light"/>
              </a:rPr>
              <a:t>Se observa una mácula roja rasposa (flecha negra) al tacto de 1 cm, con escamas blanquecinas queratósicas superficiales, patrón pseudorreticular rojo que respecta las aperturas foliculares, conocido como patrón en fresa en dermatoscopia.</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864" name="Google Shape;864;p34"/>
          <p:cNvSpPr txBox="1"/>
          <p:nvPr/>
        </p:nvSpPr>
        <p:spPr>
          <a:xfrm>
            <a:off x="1241777" y="4717801"/>
            <a:ext cx="573475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Diagnóstico</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FF9F96"/>
              </a:buClr>
              <a:buSzPts val="1400"/>
              <a:buFont typeface="Montserrat"/>
              <a:buNone/>
            </a:pPr>
            <a:r>
              <a:rPr lang="es-ES" sz="1400" b="0" i="0" u="none" strike="noStrike" cap="none">
                <a:solidFill>
                  <a:srgbClr val="FF9F96"/>
                </a:solidFill>
                <a:latin typeface="Montserrat"/>
                <a:ea typeface="Montserrat"/>
                <a:cs typeface="Montserrat"/>
                <a:sym typeface="Montserrat"/>
              </a:rPr>
              <a:t>Queratosis actínica grado I </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p:txBody>
      </p:sp>
      <p:pic>
        <p:nvPicPr>
          <p:cNvPr id="865" name="Google Shape;865;p34"/>
          <p:cNvPicPr preferRelativeResize="0"/>
          <p:nvPr/>
        </p:nvPicPr>
        <p:blipFill rotWithShape="1">
          <a:blip r:embed="rId4">
            <a:alphaModFix/>
          </a:blip>
          <a:srcRect/>
          <a:stretch/>
        </p:blipFill>
        <p:spPr>
          <a:xfrm rot="5400000">
            <a:off x="8382506" y="2372091"/>
            <a:ext cx="4381245" cy="2464450"/>
          </a:xfrm>
          <a:prstGeom prst="rect">
            <a:avLst/>
          </a:prstGeom>
          <a:noFill/>
          <a:ln>
            <a:noFill/>
          </a:ln>
          <a:effectLst>
            <a:outerShdw blurRad="292100" dist="139700" dir="2700000" algn="tl" rotWithShape="0">
              <a:srgbClr val="333333">
                <a:alpha val="64705"/>
              </a:srgbClr>
            </a:outerShdw>
          </a:effectLst>
        </p:spPr>
      </p:pic>
      <p:pic>
        <p:nvPicPr>
          <p:cNvPr id="866" name="Google Shape;866;p34"/>
          <p:cNvPicPr preferRelativeResize="0"/>
          <p:nvPr/>
        </p:nvPicPr>
        <p:blipFill rotWithShape="1">
          <a:blip r:embed="rId5">
            <a:alphaModFix/>
          </a:blip>
          <a:srcRect/>
          <a:stretch/>
        </p:blipFill>
        <p:spPr>
          <a:xfrm>
            <a:off x="4266206" y="4255871"/>
            <a:ext cx="3659588" cy="2058518"/>
          </a:xfrm>
          <a:prstGeom prst="rect">
            <a:avLst/>
          </a:prstGeom>
          <a:noFill/>
          <a:ln>
            <a:noFill/>
          </a:ln>
          <a:effectLst>
            <a:outerShdw blurRad="292100" dist="139700" dir="2700000" algn="tl" rotWithShape="0">
              <a:srgbClr val="333333">
                <a:alpha val="64705"/>
              </a:srgbClr>
            </a:outerShdw>
          </a:effectLst>
        </p:spPr>
      </p:pic>
      <p:sp>
        <p:nvSpPr>
          <p:cNvPr id="867" name="Google Shape;867;p34"/>
          <p:cNvSpPr/>
          <p:nvPr/>
        </p:nvSpPr>
        <p:spPr>
          <a:xfrm rot="-2481116">
            <a:off x="10122195" y="2623074"/>
            <a:ext cx="330989" cy="327278"/>
          </a:xfrm>
          <a:prstGeom prst="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8" name="Google Shape;868;p34"/>
          <p:cNvSpPr txBox="1"/>
          <p:nvPr/>
        </p:nvSpPr>
        <p:spPr>
          <a:xfrm>
            <a:off x="1127984" y="6494024"/>
            <a:ext cx="716459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s-ES" sz="1200" b="0" i="0" u="none" strike="noStrike" cap="none">
                <a:solidFill>
                  <a:srgbClr val="000000"/>
                </a:solidFill>
                <a:latin typeface="Calibri"/>
                <a:ea typeface="Calibri"/>
                <a:cs typeface="Calibri"/>
                <a:sym typeface="Calibri"/>
              </a:rPr>
              <a:t>Todos los pacientes han dado su consentimiento al uso de las imágenes</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75" name="Google Shape;875;p35"/>
          <p:cNvSpPr txBox="1">
            <a:spLocks noGrp="1"/>
          </p:cNvSpPr>
          <p:nvPr>
            <p:ph type="title"/>
          </p:nvPr>
        </p:nvSpPr>
        <p:spPr>
          <a:xfrm>
            <a:off x="1251716" y="761265"/>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Caso clínico real queratosis actínica</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876" name="Google Shape;876;p35"/>
          <p:cNvSpPr txBox="1"/>
          <p:nvPr/>
        </p:nvSpPr>
        <p:spPr>
          <a:xfrm>
            <a:off x="1094699" y="1380182"/>
            <a:ext cx="10653956"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Medidas generales de cuidado de la piel:</a:t>
            </a:r>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Uso diario de protector solar SPF 50+ en todas las áreas expuestas, incluso después del tratamiento.</a:t>
            </a:r>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Evitar la exposición directa al sol, especialmente en las horas pico (10:00 a 16:00).</a:t>
            </a:r>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Plan Terapéutico:</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Tirbanibulina 1% pomada:</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Aplicar una capa delgada sobre las áreas afectadas (frente y cuero cabelludo) una vez al día durante 5 días consecutivos.</a:t>
            </a:r>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Instruir al paciente a evitar la exposición solar durante el tratamiento y no cubrir la piel con apósitos o vendajes.</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p:txBody>
      </p:sp>
      <p:sp>
        <p:nvSpPr>
          <p:cNvPr id="877" name="Google Shape;877;p35"/>
          <p:cNvSpPr/>
          <p:nvPr/>
        </p:nvSpPr>
        <p:spPr>
          <a:xfrm>
            <a:off x="1423305" y="2357296"/>
            <a:ext cx="73499"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8" name="Google Shape;878;p35"/>
          <p:cNvSpPr/>
          <p:nvPr/>
        </p:nvSpPr>
        <p:spPr>
          <a:xfrm>
            <a:off x="1427671" y="1898578"/>
            <a:ext cx="73499"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9" name="Google Shape;879;p35"/>
          <p:cNvSpPr/>
          <p:nvPr/>
        </p:nvSpPr>
        <p:spPr>
          <a:xfrm>
            <a:off x="1419995" y="3663392"/>
            <a:ext cx="73499"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0" name="Google Shape;880;p35"/>
          <p:cNvSpPr/>
          <p:nvPr/>
        </p:nvSpPr>
        <p:spPr>
          <a:xfrm>
            <a:off x="1427671" y="4258410"/>
            <a:ext cx="73499"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1" name="Google Shape;881;p35"/>
          <p:cNvSpPr txBox="1"/>
          <p:nvPr/>
        </p:nvSpPr>
        <p:spPr>
          <a:xfrm>
            <a:off x="1094699" y="4638229"/>
            <a:ext cx="10479053"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Recomendaciones</a:t>
            </a:r>
            <a:r>
              <a:rPr lang="es-ES" sz="1400" b="1" i="0" u="none" strike="noStrike" cap="none">
                <a:solidFill>
                  <a:srgbClr val="009193"/>
                </a:solidFill>
                <a:latin typeface="Montserrat"/>
                <a:ea typeface="Montserrat"/>
                <a:cs typeface="Montserrat"/>
                <a:sym typeface="Montserrat"/>
              </a:rPr>
              <a:t>:</a:t>
            </a:r>
            <a:endParaRPr sz="1400" b="0" i="0" u="none" strike="noStrike" cap="none">
              <a:solidFill>
                <a:srgbClr val="009193"/>
              </a:solidFill>
              <a:latin typeface="Montserrat"/>
              <a:ea typeface="Montserrat"/>
              <a:cs typeface="Montserrat"/>
              <a:sym typeface="Montserrat"/>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El paciente debe evitar tocar o rascar las áreas tratadas y aplicar la crema con las manos limpias.</a:t>
            </a:r>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Se le explica que podría experimentar enrojecimiento, inflamación o descamación en las áreas tratadas, lo cual es una reacción esperada y parte del proceso de curación.</a:t>
            </a:r>
            <a:endParaRPr/>
          </a:p>
        </p:txBody>
      </p:sp>
      <p:sp>
        <p:nvSpPr>
          <p:cNvPr id="882" name="Google Shape;882;p35"/>
          <p:cNvSpPr/>
          <p:nvPr/>
        </p:nvSpPr>
        <p:spPr>
          <a:xfrm>
            <a:off x="1383558" y="5179754"/>
            <a:ext cx="73499"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3" name="Google Shape;883;p35"/>
          <p:cNvSpPr/>
          <p:nvPr/>
        </p:nvSpPr>
        <p:spPr>
          <a:xfrm>
            <a:off x="1383557" y="5609641"/>
            <a:ext cx="73499"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84" name="Google Shape;884;p35"/>
          <p:cNvPicPr preferRelativeResize="0"/>
          <p:nvPr/>
        </p:nvPicPr>
        <p:blipFill rotWithShape="1">
          <a:blip r:embed="rId4">
            <a:alphaModFix amt="35000"/>
          </a:blip>
          <a:srcRect/>
          <a:stretch/>
        </p:blipFill>
        <p:spPr>
          <a:xfrm>
            <a:off x="10819161" y="686300"/>
            <a:ext cx="1028997" cy="126257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3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1" name="Google Shape;891;p36"/>
          <p:cNvSpPr txBox="1">
            <a:spLocks noGrp="1"/>
          </p:cNvSpPr>
          <p:nvPr>
            <p:ph type="title"/>
          </p:nvPr>
        </p:nvSpPr>
        <p:spPr>
          <a:xfrm>
            <a:off x="1251716" y="761265"/>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Caso clínico real queratosis actínica</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892" name="Google Shape;892;p36"/>
          <p:cNvSpPr txBox="1"/>
          <p:nvPr/>
        </p:nvSpPr>
        <p:spPr>
          <a:xfrm>
            <a:off x="1251715" y="1686954"/>
            <a:ext cx="10312099"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Seguimiento:</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Se programa una cita de control a las 8 semanas para evaluar la respuesta al tratamiento.</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9193"/>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Derivación al especialista</a:t>
            </a:r>
            <a:r>
              <a:rPr lang="es-ES" sz="1400" b="0" i="0" u="none" strike="noStrike" cap="none" baseline="30000">
                <a:solidFill>
                  <a:srgbClr val="009193"/>
                </a:solidFill>
                <a:latin typeface="Montserrat"/>
                <a:ea typeface="Montserrat"/>
                <a:cs typeface="Montserrat"/>
                <a:sym typeface="Montserrat"/>
              </a:rPr>
              <a:t>1</a:t>
            </a:r>
            <a:r>
              <a:rPr lang="es-ES" sz="1400" b="0" i="0" u="none" strike="noStrike" cap="none">
                <a:solidFill>
                  <a:srgbClr val="009193"/>
                </a:solidFill>
                <a:latin typeface="Montserrat"/>
                <a:ea typeface="Montserrat"/>
                <a:cs typeface="Montserrat"/>
                <a:sym typeface="Montserrat"/>
              </a:rPr>
              <a:t>:</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Ausencia de respuesta al tratamiento</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Sospecha de lesión maligna</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Número de lesiones elevado que requiera tratamiento combinado</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Paciente de alto riesgo de cáncer cutáneo</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Efectos secundarios importantes con el tratamiento</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Daño actínico crónico que requiera seguimiento en consulta </a:t>
            </a:r>
            <a:endParaRPr/>
          </a:p>
        </p:txBody>
      </p:sp>
      <p:sp>
        <p:nvSpPr>
          <p:cNvPr id="893" name="Google Shape;893;p36"/>
          <p:cNvSpPr/>
          <p:nvPr/>
        </p:nvSpPr>
        <p:spPr>
          <a:xfrm>
            <a:off x="1527718" y="2190672"/>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4" name="Google Shape;894;p36"/>
          <p:cNvSpPr/>
          <p:nvPr/>
        </p:nvSpPr>
        <p:spPr>
          <a:xfrm>
            <a:off x="1527716" y="3075144"/>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5" name="Google Shape;895;p36"/>
          <p:cNvSpPr/>
          <p:nvPr/>
        </p:nvSpPr>
        <p:spPr>
          <a:xfrm>
            <a:off x="1529449" y="3931397"/>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6" name="Google Shape;896;p36"/>
          <p:cNvSpPr/>
          <p:nvPr/>
        </p:nvSpPr>
        <p:spPr>
          <a:xfrm>
            <a:off x="1527716" y="3497115"/>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7" name="Google Shape;897;p36"/>
          <p:cNvSpPr/>
          <p:nvPr/>
        </p:nvSpPr>
        <p:spPr>
          <a:xfrm>
            <a:off x="1527715" y="4353368"/>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8" name="Google Shape;898;p36"/>
          <p:cNvSpPr/>
          <p:nvPr/>
        </p:nvSpPr>
        <p:spPr>
          <a:xfrm>
            <a:off x="1527714" y="4760962"/>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9" name="Google Shape;899;p36"/>
          <p:cNvSpPr/>
          <p:nvPr/>
        </p:nvSpPr>
        <p:spPr>
          <a:xfrm>
            <a:off x="1527713" y="5194575"/>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00" name="Google Shape;900;p36"/>
          <p:cNvPicPr preferRelativeResize="0"/>
          <p:nvPr/>
        </p:nvPicPr>
        <p:blipFill rotWithShape="1">
          <a:blip r:embed="rId4">
            <a:alphaModFix amt="35000"/>
          </a:blip>
          <a:srcRect/>
          <a:stretch/>
        </p:blipFill>
        <p:spPr>
          <a:xfrm>
            <a:off x="10819161" y="686300"/>
            <a:ext cx="1028997" cy="1262573"/>
          </a:xfrm>
          <a:prstGeom prst="rect">
            <a:avLst/>
          </a:prstGeom>
          <a:noFill/>
          <a:ln>
            <a:noFill/>
          </a:ln>
        </p:spPr>
      </p:pic>
      <p:sp>
        <p:nvSpPr>
          <p:cNvPr id="901" name="Google Shape;901;p36"/>
          <p:cNvSpPr txBox="1"/>
          <p:nvPr/>
        </p:nvSpPr>
        <p:spPr>
          <a:xfrm>
            <a:off x="1333919" y="6042975"/>
            <a:ext cx="616466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National Health Service. Management of actinic keratosis in primary care [Internet]. Chelmsford (Reino Unido): NHS; 2015 [citado 12 jul 2019]</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043609" y="4240405"/>
            <a:ext cx="10414335" cy="1365617"/>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pic>
        <p:nvPicPr>
          <p:cNvPr id="102" name="Google Shape;102;p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3" name="Google Shape;103;p3"/>
          <p:cNvSpPr txBox="1">
            <a:spLocks noGrp="1"/>
          </p:cNvSpPr>
          <p:nvPr>
            <p:ph type="title"/>
          </p:nvPr>
        </p:nvSpPr>
        <p:spPr>
          <a:xfrm>
            <a:off x="1099615" y="492308"/>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Prevalencia</a:t>
            </a:r>
            <a:endParaRPr/>
          </a:p>
        </p:txBody>
      </p:sp>
      <p:sp>
        <p:nvSpPr>
          <p:cNvPr id="104" name="Google Shape;104;p3"/>
          <p:cNvSpPr txBox="1"/>
          <p:nvPr/>
        </p:nvSpPr>
        <p:spPr>
          <a:xfrm>
            <a:off x="1251715" y="1686954"/>
            <a:ext cx="9999381" cy="3693319"/>
          </a:xfrm>
          <a:prstGeom prst="rect">
            <a:avLst/>
          </a:prstGeom>
          <a:noFill/>
          <a:ln>
            <a:noFill/>
          </a:ln>
        </p:spPr>
        <p:txBody>
          <a:bodyPr spcFirstLastPara="1" wrap="square" lIns="91425" tIns="45700" rIns="91425" bIns="45700" anchor="t" anchorCtr="0">
            <a:spAutoFit/>
          </a:bodyPr>
          <a:lstStyle/>
          <a:p>
            <a:pPr marL="742950" marR="0" lvl="1" indent="-285750" algn="l" rtl="0">
              <a:lnSpc>
                <a:spcPct val="100000"/>
              </a:lnSpc>
              <a:spcBef>
                <a:spcPts val="0"/>
              </a:spcBef>
              <a:spcAft>
                <a:spcPts val="0"/>
              </a:spcAft>
              <a:buClr>
                <a:srgbClr val="009193"/>
              </a:buClr>
              <a:buSzPts val="1800"/>
              <a:buFont typeface="Arial"/>
              <a:buChar char="•"/>
            </a:pPr>
            <a:r>
              <a:rPr lang="es-ES" sz="1800" b="0" i="0" u="none" strike="noStrike" cap="none">
                <a:solidFill>
                  <a:srgbClr val="009193"/>
                </a:solidFill>
                <a:latin typeface="Montserrat"/>
                <a:ea typeface="Montserrat"/>
                <a:cs typeface="Montserrat"/>
                <a:sym typeface="Montserrat"/>
              </a:rPr>
              <a:t>4 % Población general</a:t>
            </a:r>
            <a:r>
              <a:rPr lang="es-ES" sz="1800" b="0" i="0" u="none" strike="noStrike" cap="none" baseline="30000">
                <a:solidFill>
                  <a:srgbClr val="009193"/>
                </a:solidFill>
                <a:latin typeface="Montserrat"/>
                <a:ea typeface="Montserrat"/>
                <a:cs typeface="Montserrat"/>
                <a:sym typeface="Montserrat"/>
              </a:rPr>
              <a:t>1</a:t>
            </a:r>
            <a:endParaRPr/>
          </a:p>
          <a:p>
            <a:pPr marL="742950" marR="0" lvl="1" indent="-285750" algn="l" rtl="0">
              <a:lnSpc>
                <a:spcPct val="100000"/>
              </a:lnSpc>
              <a:spcBef>
                <a:spcPts val="0"/>
              </a:spcBef>
              <a:spcAft>
                <a:spcPts val="0"/>
              </a:spcAft>
              <a:buClr>
                <a:srgbClr val="009193"/>
              </a:buClr>
              <a:buSzPts val="1800"/>
              <a:buFont typeface="Arial"/>
              <a:buChar char="•"/>
            </a:pPr>
            <a:r>
              <a:rPr lang="es-ES" sz="1800" b="0" i="0" u="none" strike="noStrike" cap="none">
                <a:solidFill>
                  <a:srgbClr val="009193"/>
                </a:solidFill>
                <a:latin typeface="Montserrat"/>
                <a:ea typeface="Montserrat"/>
                <a:cs typeface="Montserrat"/>
                <a:sym typeface="Montserrat"/>
              </a:rPr>
              <a:t>4,3 %  Europa y América del Norte</a:t>
            </a:r>
            <a:r>
              <a:rPr lang="es-ES" sz="1800" b="0" i="0" u="none" strike="noStrike" cap="none" baseline="30000">
                <a:solidFill>
                  <a:srgbClr val="009193"/>
                </a:solidFill>
                <a:latin typeface="Montserrat"/>
                <a:ea typeface="Montserrat"/>
                <a:cs typeface="Montserrat"/>
                <a:sym typeface="Montserrat"/>
              </a:rPr>
              <a:t>2</a:t>
            </a:r>
            <a:endParaRPr/>
          </a:p>
          <a:p>
            <a:pPr marL="457200" marR="0" lvl="1"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Light"/>
              <a:ea typeface="Montserrat Light"/>
              <a:cs typeface="Montserrat Light"/>
              <a:sym typeface="Montserrat Light"/>
            </a:endParaRPr>
          </a:p>
          <a:p>
            <a:pPr marL="914400" marR="0" lvl="2" indent="0" algn="l" rtl="0">
              <a:lnSpc>
                <a:spcPct val="100000"/>
              </a:lnSpc>
              <a:spcBef>
                <a:spcPts val="0"/>
              </a:spcBef>
              <a:spcAft>
                <a:spcPts val="0"/>
              </a:spcAft>
              <a:buClr>
                <a:srgbClr val="000000"/>
              </a:buClr>
              <a:buSzPts val="1800"/>
              <a:buFont typeface="Montserrat Light"/>
              <a:buNone/>
            </a:pPr>
            <a:r>
              <a:rPr lang="es-ES" sz="1800" b="0" i="0" u="none" strike="noStrike" cap="none">
                <a:solidFill>
                  <a:srgbClr val="000000"/>
                </a:solidFill>
                <a:latin typeface="Montserrat Light"/>
                <a:ea typeface="Montserrat Light"/>
                <a:cs typeface="Montserrat Light"/>
                <a:sym typeface="Montserrat Light"/>
              </a:rPr>
              <a:t>En poblaciones especiales</a:t>
            </a:r>
            <a:r>
              <a:rPr lang="es-ES" sz="1800" b="0" i="0" u="none" strike="noStrike" cap="none" baseline="30000">
                <a:solidFill>
                  <a:srgbClr val="000000"/>
                </a:solidFill>
                <a:latin typeface="Montserrat Light"/>
                <a:ea typeface="Montserrat Light"/>
                <a:cs typeface="Montserrat Light"/>
                <a:sym typeface="Montserrat Light"/>
              </a:rPr>
              <a:t>3</a:t>
            </a:r>
            <a:r>
              <a:rPr lang="es-ES" sz="1800" b="0" i="0" u="none" strike="noStrike" cap="none">
                <a:solidFill>
                  <a:srgbClr val="000000"/>
                </a:solidFill>
                <a:latin typeface="Montserrat Light"/>
                <a:ea typeface="Montserrat Light"/>
                <a:cs typeface="Montserrat Light"/>
                <a:sym typeface="Montserrat Light"/>
              </a:rPr>
              <a:t>: </a:t>
            </a:r>
            <a:endParaRPr/>
          </a:p>
          <a:p>
            <a:pPr marL="914400" marR="0" lvl="2"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Light"/>
              <a:ea typeface="Montserrat Light"/>
              <a:cs typeface="Montserrat Light"/>
              <a:sym typeface="Montserrat Light"/>
            </a:endParaRPr>
          </a:p>
          <a:p>
            <a:pPr marL="1657350" marR="0" lvl="3" indent="-285750" algn="l" rtl="0">
              <a:lnSpc>
                <a:spcPct val="100000"/>
              </a:lnSpc>
              <a:spcBef>
                <a:spcPts val="0"/>
              </a:spcBef>
              <a:spcAft>
                <a:spcPts val="0"/>
              </a:spcAft>
              <a:buClr>
                <a:srgbClr val="000000"/>
              </a:buClr>
              <a:buSzPts val="1800"/>
              <a:buFont typeface="Arial"/>
              <a:buChar char="•"/>
            </a:pPr>
            <a:r>
              <a:rPr lang="es-ES" sz="1800" b="0" i="0" u="none" strike="noStrike" cap="none">
                <a:solidFill>
                  <a:srgbClr val="000000"/>
                </a:solidFill>
                <a:latin typeface="Montserrat"/>
                <a:ea typeface="Montserrat"/>
                <a:cs typeface="Montserrat"/>
                <a:sym typeface="Montserrat"/>
              </a:rPr>
              <a:t>10.28% </a:t>
            </a:r>
            <a:r>
              <a:rPr lang="es-ES" sz="1800" b="0" i="0" u="none" strike="noStrike" cap="none">
                <a:solidFill>
                  <a:srgbClr val="000000"/>
                </a:solidFill>
                <a:latin typeface="Montserrat Light"/>
                <a:ea typeface="Montserrat Light"/>
                <a:cs typeface="Montserrat Light"/>
                <a:sym typeface="Montserrat Light"/>
              </a:rPr>
              <a:t>Pacientes geriátricos</a:t>
            </a:r>
            <a:endParaRPr/>
          </a:p>
          <a:p>
            <a:pPr marL="1657350" marR="0" lvl="3" indent="-285750" algn="l" rtl="0">
              <a:lnSpc>
                <a:spcPct val="100000"/>
              </a:lnSpc>
              <a:spcBef>
                <a:spcPts val="0"/>
              </a:spcBef>
              <a:spcAft>
                <a:spcPts val="0"/>
              </a:spcAft>
              <a:buClr>
                <a:srgbClr val="000000"/>
              </a:buClr>
              <a:buSzPts val="1800"/>
              <a:buFont typeface="Arial"/>
              <a:buChar char="•"/>
            </a:pPr>
            <a:r>
              <a:rPr lang="es-ES" sz="1800" b="0" i="0" u="none" strike="noStrike" cap="none">
                <a:solidFill>
                  <a:srgbClr val="000000"/>
                </a:solidFill>
                <a:latin typeface="Montserrat"/>
                <a:ea typeface="Montserrat"/>
                <a:cs typeface="Montserrat"/>
                <a:sym typeface="Montserrat"/>
              </a:rPr>
              <a:t>8,75 % </a:t>
            </a:r>
            <a:r>
              <a:rPr lang="es-ES" sz="1800" b="0" i="0" u="none" strike="noStrike" cap="none">
                <a:solidFill>
                  <a:srgbClr val="000000"/>
                </a:solidFill>
                <a:latin typeface="Montserrat Light"/>
                <a:ea typeface="Montserrat Light"/>
                <a:cs typeface="Montserrat Light"/>
                <a:sym typeface="Montserrat Light"/>
              </a:rPr>
              <a:t>Pacientes diabéticos</a:t>
            </a:r>
            <a:endParaRPr/>
          </a:p>
          <a:p>
            <a:pPr marL="1657350" marR="0" lvl="3" indent="-285750" algn="l" rtl="0">
              <a:lnSpc>
                <a:spcPct val="100000"/>
              </a:lnSpc>
              <a:spcBef>
                <a:spcPts val="0"/>
              </a:spcBef>
              <a:spcAft>
                <a:spcPts val="0"/>
              </a:spcAft>
              <a:buClr>
                <a:srgbClr val="000000"/>
              </a:buClr>
              <a:buSzPts val="1800"/>
              <a:buFont typeface="Arial"/>
              <a:buChar char="•"/>
            </a:pPr>
            <a:r>
              <a:rPr lang="es-ES" sz="1800" b="0" i="0" u="none" strike="noStrike" cap="none">
                <a:solidFill>
                  <a:srgbClr val="000000"/>
                </a:solidFill>
                <a:latin typeface="Montserrat"/>
                <a:ea typeface="Montserrat"/>
                <a:cs typeface="Montserrat"/>
                <a:sym typeface="Montserrat"/>
              </a:rPr>
              <a:t>10,40 % </a:t>
            </a:r>
            <a:r>
              <a:rPr lang="es-ES" sz="1800" b="0" i="0" u="none" strike="noStrike" cap="none">
                <a:solidFill>
                  <a:srgbClr val="000000"/>
                </a:solidFill>
                <a:latin typeface="Montserrat Light"/>
                <a:ea typeface="Montserrat Light"/>
                <a:cs typeface="Montserrat Light"/>
                <a:sym typeface="Montserrat Light"/>
              </a:rPr>
              <a:t>Pacientes con VIH positivo</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FFFFFF"/>
              </a:buClr>
              <a:buSzPts val="1800"/>
              <a:buFont typeface="Montserrat Light"/>
              <a:buNone/>
            </a:pPr>
            <a:r>
              <a:rPr lang="es-ES" sz="1800" b="0" i="0" u="none" strike="noStrike" cap="none">
                <a:solidFill>
                  <a:srgbClr val="FFFFFF"/>
                </a:solidFill>
                <a:latin typeface="Montserrat Light"/>
                <a:ea typeface="Montserrat Light"/>
                <a:cs typeface="Montserrat Light"/>
                <a:sym typeface="Montserrat Light"/>
              </a:rPr>
              <a:t>En resumen, la prevalencia de la onicomicosis en la población general es aproximadamente del </a:t>
            </a:r>
            <a:r>
              <a:rPr lang="es-ES" sz="1800" b="0" i="0" u="none" strike="noStrike" cap="none">
                <a:solidFill>
                  <a:srgbClr val="FFFFFF"/>
                </a:solidFill>
                <a:latin typeface="Montserrat"/>
                <a:ea typeface="Montserrat"/>
                <a:cs typeface="Montserrat"/>
                <a:sym typeface="Montserrat"/>
              </a:rPr>
              <a:t>4 %</a:t>
            </a:r>
            <a:r>
              <a:rPr lang="es-ES" sz="1800" b="0" i="0" u="none" strike="noStrike" cap="none">
                <a:solidFill>
                  <a:srgbClr val="FFFFFF"/>
                </a:solidFill>
                <a:latin typeface="Montserrat Light"/>
                <a:ea typeface="Montserrat Light"/>
                <a:cs typeface="Montserrat Light"/>
                <a:sym typeface="Montserrat Light"/>
              </a:rPr>
              <a:t>, pero puede ser significativamente mayor en poblaciones de riesgo como los pacientes geriátricos, diabéticos y con VIH.</a:t>
            </a:r>
            <a:endParaRPr/>
          </a:p>
        </p:txBody>
      </p:sp>
      <p:pic>
        <p:nvPicPr>
          <p:cNvPr id="105" name="Google Shape;105;p3"/>
          <p:cNvPicPr preferRelativeResize="0"/>
          <p:nvPr/>
        </p:nvPicPr>
        <p:blipFill rotWithShape="1">
          <a:blip r:embed="rId4">
            <a:alphaModFix amt="35000"/>
          </a:blip>
          <a:srcRect/>
          <a:stretch/>
        </p:blipFill>
        <p:spPr>
          <a:xfrm>
            <a:off x="5637824" y="210564"/>
            <a:ext cx="1267163" cy="1267163"/>
          </a:xfrm>
          <a:prstGeom prst="rect">
            <a:avLst/>
          </a:prstGeom>
          <a:noFill/>
          <a:ln>
            <a:noFill/>
          </a:ln>
        </p:spPr>
      </p:pic>
      <p:sp>
        <p:nvSpPr>
          <p:cNvPr id="106" name="Google Shape;106;p3"/>
          <p:cNvSpPr txBox="1"/>
          <p:nvPr/>
        </p:nvSpPr>
        <p:spPr>
          <a:xfrm>
            <a:off x="1174237" y="6143936"/>
            <a:ext cx="1041433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Gupta AK, Wang T, Polla Ravi S, Mann A, Bamimore MA. Global Prevalence of Onychomycosis in General and Special Populations: An Updated Perspective. Mycoses. 2024;67(4).doi:10.1111/myc.13725. 2. Sigurgeirsson B, Baran R. The Prevalence of Onychomycosis in the Global Population: A Literature Study. J Eur Acad Dermatol Venereol. 2014;28(11):1480-91. doi:10.1111/jdv.12323. 3. Gupta AK, Daigle D, Foley KA. The Prevalence of Culture-Confirmed Toenail Onychomycosis in at-Risk Patient Populations. J Eur Acad Dermatol Venereol. 2015;29(6):1039-44. doi:10.1111/jdv.12873.</a:t>
            </a:r>
            <a:endParaRPr/>
          </a:p>
        </p:txBody>
      </p:sp>
      <p:pic>
        <p:nvPicPr>
          <p:cNvPr id="107" name="Google Shape;107;p3"/>
          <p:cNvPicPr preferRelativeResize="0"/>
          <p:nvPr/>
        </p:nvPicPr>
        <p:blipFill rotWithShape="1">
          <a:blip r:embed="rId5">
            <a:alphaModFix/>
          </a:blip>
          <a:srcRect l="45491" t="6719" r="2775" b="6884"/>
          <a:stretch/>
        </p:blipFill>
        <p:spPr>
          <a:xfrm>
            <a:off x="8103948" y="1103407"/>
            <a:ext cx="3360775" cy="2599084"/>
          </a:xfrm>
          <a:prstGeom prst="roundRect">
            <a:avLst>
              <a:gd name="adj" fmla="val 8594"/>
            </a:avLst>
          </a:prstGeom>
          <a:solidFill>
            <a:srgbClr val="ECECEC"/>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14" name="Google Shape;914;p38"/>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4" name="Google Shape;114;p4"/>
          <p:cNvSpPr txBox="1">
            <a:spLocks noGrp="1"/>
          </p:cNvSpPr>
          <p:nvPr>
            <p:ph type="title"/>
          </p:nvPr>
        </p:nvSpPr>
        <p:spPr>
          <a:xfrm>
            <a:off x="1355773" y="27222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Diagnóstico diferencial</a:t>
            </a:r>
            <a:endParaRPr/>
          </a:p>
        </p:txBody>
      </p:sp>
      <p:pic>
        <p:nvPicPr>
          <p:cNvPr id="115" name="Google Shape;115;p4"/>
          <p:cNvPicPr preferRelativeResize="0"/>
          <p:nvPr/>
        </p:nvPicPr>
        <p:blipFill rotWithShape="1">
          <a:blip r:embed="rId4">
            <a:alphaModFix amt="35000"/>
          </a:blip>
          <a:srcRect/>
          <a:stretch/>
        </p:blipFill>
        <p:spPr>
          <a:xfrm flipH="1">
            <a:off x="715096" y="186823"/>
            <a:ext cx="1281354" cy="1281354"/>
          </a:xfrm>
          <a:prstGeom prst="rect">
            <a:avLst/>
          </a:prstGeom>
          <a:noFill/>
          <a:ln>
            <a:noFill/>
          </a:ln>
        </p:spPr>
      </p:pic>
      <p:sp>
        <p:nvSpPr>
          <p:cNvPr id="116" name="Google Shape;116;p4"/>
          <p:cNvSpPr txBox="1"/>
          <p:nvPr/>
        </p:nvSpPr>
        <p:spPr>
          <a:xfrm>
            <a:off x="935506" y="6489768"/>
            <a:ext cx="1077258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Wollina U, Nenoff P, Haroske G, Haenssle HA. The Diagnosis and Treatment of Nail Disorders. Dtsch Arztebl Int. 2016;113(29-30):509-518. doi:10.3238/arztebl.2016.0509.</a:t>
            </a:r>
            <a:endParaRPr/>
          </a:p>
        </p:txBody>
      </p:sp>
      <p:sp>
        <p:nvSpPr>
          <p:cNvPr id="117" name="Google Shape;117;p4"/>
          <p:cNvSpPr txBox="1"/>
          <p:nvPr/>
        </p:nvSpPr>
        <p:spPr>
          <a:xfrm>
            <a:off x="9563401" y="4060259"/>
            <a:ext cx="187211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s-ES" sz="1800" b="0" i="0" u="none" strike="noStrike" cap="none">
                <a:solidFill>
                  <a:srgbClr val="000000"/>
                </a:solidFill>
                <a:latin typeface="Calibri"/>
                <a:ea typeface="Calibri"/>
                <a:cs typeface="Calibri"/>
                <a:sym typeface="Calibri"/>
              </a:rPr>
              <a:t>“Spikes” o espigas</a:t>
            </a:r>
            <a:endParaRPr/>
          </a:p>
          <a:p>
            <a:pPr marL="0" marR="0" lvl="0" indent="0" algn="l" rtl="0">
              <a:lnSpc>
                <a:spcPct val="100000"/>
              </a:lnSpc>
              <a:spcBef>
                <a:spcPts val="0"/>
              </a:spcBef>
              <a:spcAft>
                <a:spcPts val="0"/>
              </a:spcAft>
              <a:buClr>
                <a:srgbClr val="000000"/>
              </a:buClr>
              <a:buSzPts val="1800"/>
              <a:buFont typeface="Calibri"/>
              <a:buNone/>
            </a:pPr>
            <a:r>
              <a:rPr lang="es-ES" sz="1800" b="0" i="0" u="none" strike="noStrike" cap="none">
                <a:solidFill>
                  <a:srgbClr val="000000"/>
                </a:solidFill>
                <a:latin typeface="Calibri"/>
                <a:ea typeface="Calibri"/>
                <a:cs typeface="Calibri"/>
                <a:sym typeface="Calibri"/>
              </a:rPr>
              <a:t> en el borde</a:t>
            </a:r>
            <a:endParaRPr/>
          </a:p>
          <a:p>
            <a:pPr marL="0" marR="0" lvl="0" indent="0" algn="l" rtl="0">
              <a:lnSpc>
                <a:spcPct val="100000"/>
              </a:lnSpc>
              <a:spcBef>
                <a:spcPts val="0"/>
              </a:spcBef>
              <a:spcAft>
                <a:spcPts val="0"/>
              </a:spcAft>
              <a:buClr>
                <a:srgbClr val="000000"/>
              </a:buClr>
              <a:buSzPts val="1800"/>
              <a:buFont typeface="Calibri"/>
              <a:buNone/>
            </a:pPr>
            <a:r>
              <a:rPr lang="es-ES" sz="1800" b="0" i="0" u="none" strike="noStrike" cap="none">
                <a:solidFill>
                  <a:srgbClr val="000000"/>
                </a:solidFill>
                <a:latin typeface="Calibri"/>
                <a:ea typeface="Calibri"/>
                <a:cs typeface="Calibri"/>
                <a:sym typeface="Calibri"/>
              </a:rPr>
              <a:t>Borde dentado</a:t>
            </a:r>
            <a:endParaRPr/>
          </a:p>
        </p:txBody>
      </p:sp>
      <p:sp>
        <p:nvSpPr>
          <p:cNvPr id="118" name="Google Shape;118;p4"/>
          <p:cNvSpPr txBox="1"/>
          <p:nvPr/>
        </p:nvSpPr>
        <p:spPr>
          <a:xfrm>
            <a:off x="9630576" y="2916814"/>
            <a:ext cx="21698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s-ES" sz="1800" b="0" i="0" u="none" strike="noStrike" cap="none">
                <a:solidFill>
                  <a:srgbClr val="000000"/>
                </a:solidFill>
                <a:latin typeface="Calibri"/>
                <a:ea typeface="Calibri"/>
                <a:cs typeface="Calibri"/>
                <a:sym typeface="Calibri"/>
              </a:rPr>
              <a:t>Estrías longitudinales</a:t>
            </a:r>
            <a:endParaRPr/>
          </a:p>
          <a:p>
            <a:pPr marL="0" marR="0" lvl="0" indent="0" algn="l" rtl="0">
              <a:lnSpc>
                <a:spcPct val="100000"/>
              </a:lnSpc>
              <a:spcBef>
                <a:spcPts val="0"/>
              </a:spcBef>
              <a:spcAft>
                <a:spcPts val="0"/>
              </a:spcAft>
              <a:buClr>
                <a:srgbClr val="000000"/>
              </a:buClr>
              <a:buSzPts val="1800"/>
              <a:buFont typeface="Calibri"/>
              <a:buNone/>
            </a:pPr>
            <a:r>
              <a:rPr lang="es-ES" sz="1800" b="0" i="0" u="none" strike="noStrike" cap="none">
                <a:solidFill>
                  <a:srgbClr val="000000"/>
                </a:solidFill>
                <a:latin typeface="Calibri"/>
                <a:ea typeface="Calibri"/>
                <a:cs typeface="Calibri"/>
                <a:sym typeface="Calibri"/>
              </a:rPr>
              <a:t>en el interior</a:t>
            </a:r>
            <a:endParaRPr/>
          </a:p>
        </p:txBody>
      </p:sp>
      <p:pic>
        <p:nvPicPr>
          <p:cNvPr id="119" name="Google Shape;119;p4"/>
          <p:cNvPicPr preferRelativeResize="0"/>
          <p:nvPr/>
        </p:nvPicPr>
        <p:blipFill rotWithShape="1">
          <a:blip r:embed="rId5">
            <a:alphaModFix/>
          </a:blip>
          <a:srcRect/>
          <a:stretch/>
        </p:blipFill>
        <p:spPr>
          <a:xfrm>
            <a:off x="3589824" y="1928317"/>
            <a:ext cx="5927725" cy="3909775"/>
          </a:xfrm>
          <a:prstGeom prst="rect">
            <a:avLst/>
          </a:prstGeom>
          <a:noFill/>
          <a:ln>
            <a:noFill/>
          </a:ln>
        </p:spPr>
      </p:pic>
      <p:sp>
        <p:nvSpPr>
          <p:cNvPr id="120" name="Google Shape;120;p4"/>
          <p:cNvSpPr/>
          <p:nvPr/>
        </p:nvSpPr>
        <p:spPr>
          <a:xfrm>
            <a:off x="5142343" y="1520257"/>
            <a:ext cx="2921433" cy="510543"/>
          </a:xfrm>
          <a:prstGeom prst="roundRect">
            <a:avLst>
              <a:gd name="adj" fmla="val 16667"/>
            </a:avLst>
          </a:prstGeom>
          <a:solidFill>
            <a:srgbClr val="ABD1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s-ES" sz="1800" b="1" i="0" u="none" strike="noStrike" cap="none">
                <a:solidFill>
                  <a:srgbClr val="000000"/>
                </a:solidFill>
                <a:latin typeface="Calibri"/>
                <a:ea typeface="Calibri"/>
                <a:cs typeface="Calibri"/>
                <a:sym typeface="Calibri"/>
              </a:rPr>
              <a:t>Líneas blancas y amarillas</a:t>
            </a:r>
            <a:endParaRPr/>
          </a:p>
        </p:txBody>
      </p:sp>
      <p:sp>
        <p:nvSpPr>
          <p:cNvPr id="121" name="Google Shape;121;p4"/>
          <p:cNvSpPr txBox="1"/>
          <p:nvPr/>
        </p:nvSpPr>
        <p:spPr>
          <a:xfrm>
            <a:off x="715096" y="3157170"/>
            <a:ext cx="26154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s-ES" sz="1800" b="1" i="0" u="none" strike="noStrike" cap="none">
                <a:solidFill>
                  <a:srgbClr val="000000"/>
                </a:solidFill>
                <a:latin typeface="Calibri"/>
                <a:ea typeface="Calibri"/>
                <a:cs typeface="Calibri"/>
                <a:sym typeface="Calibri"/>
              </a:rPr>
              <a:t>Mucho más frecuente en pies que en manos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8" name="Google Shape;128;p5"/>
          <p:cNvSpPr txBox="1">
            <a:spLocks noGrp="1"/>
          </p:cNvSpPr>
          <p:nvPr>
            <p:ph type="title"/>
          </p:nvPr>
        </p:nvSpPr>
        <p:spPr>
          <a:xfrm>
            <a:off x="1355773" y="27222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Diagnóstico diferencial</a:t>
            </a:r>
            <a:endParaRPr/>
          </a:p>
        </p:txBody>
      </p:sp>
      <p:graphicFrame>
        <p:nvGraphicFramePr>
          <p:cNvPr id="129" name="Google Shape;129;p5"/>
          <p:cNvGraphicFramePr/>
          <p:nvPr/>
        </p:nvGraphicFramePr>
        <p:xfrm>
          <a:off x="935506" y="1383832"/>
          <a:ext cx="8955825" cy="4809515"/>
        </p:xfrm>
        <a:graphic>
          <a:graphicData uri="http://schemas.openxmlformats.org/drawingml/2006/table">
            <a:tbl>
              <a:tblPr>
                <a:noFill/>
                <a:tableStyleId>{AF36A666-B37A-4BE9-B631-64DC373C0E63}</a:tableStyleId>
              </a:tblPr>
              <a:tblGrid>
                <a:gridCol w="1535325">
                  <a:extLst>
                    <a:ext uri="{9D8B030D-6E8A-4147-A177-3AD203B41FA5}">
                      <a16:colId xmlns:a16="http://schemas.microsoft.com/office/drawing/2014/main" val="20000"/>
                    </a:ext>
                  </a:extLst>
                </a:gridCol>
                <a:gridCol w="2338550">
                  <a:extLst>
                    <a:ext uri="{9D8B030D-6E8A-4147-A177-3AD203B41FA5}">
                      <a16:colId xmlns:a16="http://schemas.microsoft.com/office/drawing/2014/main" val="20001"/>
                    </a:ext>
                  </a:extLst>
                </a:gridCol>
                <a:gridCol w="2623250">
                  <a:extLst>
                    <a:ext uri="{9D8B030D-6E8A-4147-A177-3AD203B41FA5}">
                      <a16:colId xmlns:a16="http://schemas.microsoft.com/office/drawing/2014/main" val="20002"/>
                    </a:ext>
                  </a:extLst>
                </a:gridCol>
                <a:gridCol w="2458700">
                  <a:extLst>
                    <a:ext uri="{9D8B030D-6E8A-4147-A177-3AD203B41FA5}">
                      <a16:colId xmlns:a16="http://schemas.microsoft.com/office/drawing/2014/main" val="20003"/>
                    </a:ext>
                  </a:extLst>
                </a:gridCol>
              </a:tblGrid>
              <a:tr h="301575">
                <a:tc>
                  <a:txBody>
                    <a:bodyPr/>
                    <a:lstStyle/>
                    <a:p>
                      <a:pPr marL="0" marR="0" lvl="0" indent="0" algn="ctr" rtl="0">
                        <a:spcBef>
                          <a:spcPts val="0"/>
                        </a:spcBef>
                        <a:spcAft>
                          <a:spcPts val="0"/>
                        </a:spcAft>
                        <a:buNone/>
                      </a:pPr>
                      <a:r>
                        <a:rPr lang="es-ES" sz="1200" b="0" i="0" u="none" strike="noStrike" cap="none">
                          <a:solidFill>
                            <a:schemeClr val="lt1"/>
                          </a:solidFill>
                          <a:latin typeface="Montserrat"/>
                          <a:ea typeface="Montserrat"/>
                          <a:cs typeface="Montserrat"/>
                          <a:sym typeface="Montserrat"/>
                        </a:rPr>
                        <a:t>Característica</a:t>
                      </a:r>
                      <a:endParaRPr/>
                    </a:p>
                  </a:txBody>
                  <a:tcPr marL="43075" marR="43075" marT="21550" marB="21550" anchor="ctr">
                    <a:solidFill>
                      <a:srgbClr val="009193"/>
                    </a:solidFill>
                  </a:tcPr>
                </a:tc>
                <a:tc>
                  <a:txBody>
                    <a:bodyPr/>
                    <a:lstStyle/>
                    <a:p>
                      <a:pPr marL="0" marR="0" lvl="0" indent="0" algn="ctr" rtl="0">
                        <a:spcBef>
                          <a:spcPts val="0"/>
                        </a:spcBef>
                        <a:spcAft>
                          <a:spcPts val="0"/>
                        </a:spcAft>
                        <a:buNone/>
                      </a:pPr>
                      <a:r>
                        <a:rPr lang="es-ES" sz="1200" b="1" i="0" u="none" strike="noStrike" cap="none">
                          <a:solidFill>
                            <a:schemeClr val="lt1"/>
                          </a:solidFill>
                          <a:latin typeface="Montserrat"/>
                          <a:ea typeface="Montserrat"/>
                          <a:cs typeface="Montserrat"/>
                          <a:sym typeface="Montserrat"/>
                        </a:rPr>
                        <a:t>Onicomicosis</a:t>
                      </a:r>
                      <a:endParaRPr/>
                    </a:p>
                  </a:txBody>
                  <a:tcPr marL="43075" marR="43075" marT="21550" marB="21550" anchor="ctr">
                    <a:solidFill>
                      <a:srgbClr val="009193"/>
                    </a:solidFill>
                  </a:tcPr>
                </a:tc>
                <a:tc>
                  <a:txBody>
                    <a:bodyPr/>
                    <a:lstStyle/>
                    <a:p>
                      <a:pPr marL="0" marR="0" lvl="0" indent="0" algn="ctr" rtl="0">
                        <a:spcBef>
                          <a:spcPts val="0"/>
                        </a:spcBef>
                        <a:spcAft>
                          <a:spcPts val="0"/>
                        </a:spcAft>
                        <a:buNone/>
                      </a:pPr>
                      <a:r>
                        <a:rPr lang="es-ES" sz="1200" b="0" i="0" u="none" strike="noStrike" cap="none">
                          <a:solidFill>
                            <a:schemeClr val="lt1"/>
                          </a:solidFill>
                          <a:latin typeface="Montserrat"/>
                          <a:ea typeface="Montserrat"/>
                          <a:cs typeface="Montserrat"/>
                          <a:sym typeface="Montserrat"/>
                        </a:rPr>
                        <a:t>Psoriasis Ungueal</a:t>
                      </a:r>
                      <a:endParaRPr/>
                    </a:p>
                  </a:txBody>
                  <a:tcPr marL="43075" marR="43075" marT="21550" marB="21550" anchor="ctr">
                    <a:solidFill>
                      <a:srgbClr val="009193"/>
                    </a:solidFill>
                  </a:tcPr>
                </a:tc>
                <a:tc>
                  <a:txBody>
                    <a:bodyPr/>
                    <a:lstStyle/>
                    <a:p>
                      <a:pPr marL="0" marR="0" lvl="0" indent="0" algn="ctr" rtl="0">
                        <a:spcBef>
                          <a:spcPts val="0"/>
                        </a:spcBef>
                        <a:spcAft>
                          <a:spcPts val="0"/>
                        </a:spcAft>
                        <a:buNone/>
                      </a:pPr>
                      <a:r>
                        <a:rPr lang="es-ES" sz="1200" b="0" i="0" u="none" strike="noStrike" cap="none">
                          <a:solidFill>
                            <a:schemeClr val="lt1"/>
                          </a:solidFill>
                          <a:latin typeface="Montserrat"/>
                          <a:ea typeface="Montserrat"/>
                          <a:cs typeface="Montserrat"/>
                          <a:sym typeface="Montserrat"/>
                        </a:rPr>
                        <a:t>Onicopatía Microtraumática</a:t>
                      </a:r>
                      <a:endParaRPr sz="1200" b="0" i="0" u="none" strike="noStrike" cap="none">
                        <a:solidFill>
                          <a:schemeClr val="lt1"/>
                        </a:solidFill>
                        <a:latin typeface="Montserrat"/>
                        <a:ea typeface="Montserrat"/>
                        <a:cs typeface="Montserrat"/>
                        <a:sym typeface="Montserrat"/>
                      </a:endParaRPr>
                    </a:p>
                  </a:txBody>
                  <a:tcPr marL="43075" marR="43075" marT="21550" marB="21550" anchor="ctr">
                    <a:solidFill>
                      <a:srgbClr val="009193"/>
                    </a:solidFill>
                  </a:tcPr>
                </a:tc>
                <a:extLst>
                  <a:ext uri="{0D108BD9-81ED-4DB2-BD59-A6C34878D82A}">
                    <a16:rowId xmlns:a16="http://schemas.microsoft.com/office/drawing/2014/main" val="10000"/>
                  </a:ext>
                </a:extLst>
              </a:tr>
              <a:tr h="430825">
                <a:tc>
                  <a:txBody>
                    <a:bodyPr/>
                    <a:lstStyle/>
                    <a:p>
                      <a:pPr marL="0" marR="0" lvl="0" indent="0" algn="ctr" rtl="0">
                        <a:spcBef>
                          <a:spcPts val="0"/>
                        </a:spcBef>
                        <a:spcAft>
                          <a:spcPts val="0"/>
                        </a:spcAft>
                        <a:buNone/>
                      </a:pPr>
                      <a:r>
                        <a:rPr lang="es-ES" sz="1200" b="0" i="0" u="none" strike="noStrike" cap="none">
                          <a:latin typeface="Montserrat"/>
                          <a:ea typeface="Montserrat"/>
                          <a:cs typeface="Montserrat"/>
                          <a:sym typeface="Montserrat"/>
                        </a:rPr>
                        <a:t>Etiología</a:t>
                      </a:r>
                      <a:endParaRPr/>
                    </a:p>
                  </a:txBody>
                  <a:tcPr marL="43075" marR="43075" marT="21550" marB="21550" anchor="ctr"/>
                </a:tc>
                <a:tc>
                  <a:txBody>
                    <a:bodyPr/>
                    <a:lstStyle/>
                    <a:p>
                      <a:pPr marL="0" marR="0" lvl="0" indent="0" algn="l" rtl="0">
                        <a:spcBef>
                          <a:spcPts val="0"/>
                        </a:spcBef>
                        <a:spcAft>
                          <a:spcPts val="0"/>
                        </a:spcAft>
                        <a:buNone/>
                      </a:pPr>
                      <a:r>
                        <a:rPr lang="es-ES" sz="1200" b="0" i="0" u="none" strike="noStrike" cap="none">
                          <a:latin typeface="Montserrat Light"/>
                          <a:ea typeface="Montserrat Light"/>
                          <a:cs typeface="Montserrat Light"/>
                          <a:sym typeface="Montserrat Light"/>
                        </a:rPr>
                        <a:t>Infección fúngica por dermatofitos, levaduras o mohos.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Enfermedad inflamatoria crónica autoinmune.</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Trauma repetitivo o agudo en la uña.</a:t>
                      </a:r>
                      <a:endParaRPr/>
                    </a:p>
                  </a:txBody>
                  <a:tcPr marL="43075" marR="43075" marT="21550" marB="21550" anchor="ctr"/>
                </a:tc>
                <a:extLst>
                  <a:ext uri="{0D108BD9-81ED-4DB2-BD59-A6C34878D82A}">
                    <a16:rowId xmlns:a16="http://schemas.microsoft.com/office/drawing/2014/main" val="10001"/>
                  </a:ext>
                </a:extLst>
              </a:tr>
              <a:tr h="689325">
                <a:tc>
                  <a:txBody>
                    <a:bodyPr/>
                    <a:lstStyle/>
                    <a:p>
                      <a:pPr marL="0" marR="0" lvl="0" indent="0" algn="ctr" rtl="0">
                        <a:spcBef>
                          <a:spcPts val="0"/>
                        </a:spcBef>
                        <a:spcAft>
                          <a:spcPts val="0"/>
                        </a:spcAft>
                        <a:buNone/>
                      </a:pPr>
                      <a:r>
                        <a:rPr lang="es-ES" sz="1200" b="0" i="0">
                          <a:latin typeface="Montserrat"/>
                          <a:ea typeface="Montserrat"/>
                          <a:cs typeface="Montserrat"/>
                          <a:sym typeface="Montserrat"/>
                        </a:rPr>
                        <a:t>Factores de Riesgo</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Diabetes, inmunosupresión, edad avanzada, humedad excesiva, uso prolongado de calzado cerrado.</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Historia familiar de psoriasis, estrés, infecciones, traumatismos.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Deportes o actividades que generen microtraumas repetitivos, calzado inadecuado.</a:t>
                      </a:r>
                      <a:endParaRPr/>
                    </a:p>
                  </a:txBody>
                  <a:tcPr marL="43075" marR="43075" marT="21550" marB="21550" anchor="ctr"/>
                </a:tc>
                <a:extLst>
                  <a:ext uri="{0D108BD9-81ED-4DB2-BD59-A6C34878D82A}">
                    <a16:rowId xmlns:a16="http://schemas.microsoft.com/office/drawing/2014/main" val="10002"/>
                  </a:ext>
                </a:extLst>
              </a:tr>
              <a:tr h="689325">
                <a:tc>
                  <a:txBody>
                    <a:bodyPr/>
                    <a:lstStyle/>
                    <a:p>
                      <a:pPr marL="0" marR="0" lvl="0" indent="0" algn="ctr" rtl="0">
                        <a:spcBef>
                          <a:spcPts val="0"/>
                        </a:spcBef>
                        <a:spcAft>
                          <a:spcPts val="0"/>
                        </a:spcAft>
                        <a:buNone/>
                      </a:pPr>
                      <a:r>
                        <a:rPr lang="es-ES" sz="1200" b="0" i="0">
                          <a:latin typeface="Montserrat"/>
                          <a:ea typeface="Montserrat"/>
                          <a:cs typeface="Montserrat"/>
                          <a:sym typeface="Montserrat"/>
                        </a:rPr>
                        <a:t>Presentación Clínica</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Uñas engrosadas, decoloradas (amarillo, marrón), onicólisis, hiperqueratosis.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Pitting ungueal, manchas de aceite, onicólisis, hiperqueratosis subungueal.</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Uñas engrosadas, decoloración (blanco, amarillo), onicólisis, hematomas subungueales.</a:t>
                      </a:r>
                      <a:endParaRPr/>
                    </a:p>
                  </a:txBody>
                  <a:tcPr marL="43075" marR="43075" marT="21550" marB="21550" anchor="ctr"/>
                </a:tc>
                <a:extLst>
                  <a:ext uri="{0D108BD9-81ED-4DB2-BD59-A6C34878D82A}">
                    <a16:rowId xmlns:a16="http://schemas.microsoft.com/office/drawing/2014/main" val="10003"/>
                  </a:ext>
                </a:extLst>
              </a:tr>
              <a:tr h="560075">
                <a:tc>
                  <a:txBody>
                    <a:bodyPr/>
                    <a:lstStyle/>
                    <a:p>
                      <a:pPr marL="0" marR="0" lvl="0" indent="0" algn="ctr" rtl="0">
                        <a:spcBef>
                          <a:spcPts val="0"/>
                        </a:spcBef>
                        <a:spcAft>
                          <a:spcPts val="0"/>
                        </a:spcAft>
                        <a:buNone/>
                      </a:pPr>
                      <a:r>
                        <a:rPr lang="es-ES" sz="1200" b="0" i="0">
                          <a:latin typeface="Montserrat"/>
                          <a:ea typeface="Montserrat"/>
                          <a:cs typeface="Montserrat"/>
                          <a:sym typeface="Montserrat"/>
                        </a:rPr>
                        <a:t>Dermatoscopia</a:t>
                      </a:r>
                      <a:endParaRPr/>
                    </a:p>
                  </a:txBody>
                  <a:tcPr marL="43075" marR="43075" marT="21550" marB="21550" anchor="ctr"/>
                </a:tc>
                <a:tc>
                  <a:txBody>
                    <a:bodyPr/>
                    <a:lstStyle/>
                    <a:p>
                      <a:pPr marL="0" marR="0" lvl="0" indent="0" algn="l" rtl="0">
                        <a:spcBef>
                          <a:spcPts val="0"/>
                        </a:spcBef>
                        <a:spcAft>
                          <a:spcPts val="0"/>
                        </a:spcAft>
                        <a:buNone/>
                      </a:pPr>
                      <a:r>
                        <a:rPr lang="es-ES" sz="1200" b="1" i="0">
                          <a:latin typeface="Montserrat Light"/>
                          <a:ea typeface="Montserrat Light"/>
                          <a:cs typeface="Montserrat Light"/>
                          <a:sym typeface="Montserrat Light"/>
                        </a:rPr>
                        <a:t>Bordes proximales irregulares con espigas, estrías longitudinales.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Pitting, manchas de aceite, onicólisis con borde eritematoso, hemorragias en astilla.</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Bordes lineales sin espigas, patrón homogéneo parcial o total.</a:t>
                      </a:r>
                      <a:endParaRPr/>
                    </a:p>
                  </a:txBody>
                  <a:tcPr marL="43075" marR="43075" marT="21550" marB="21550" anchor="ctr"/>
                </a:tc>
                <a:extLst>
                  <a:ext uri="{0D108BD9-81ED-4DB2-BD59-A6C34878D82A}">
                    <a16:rowId xmlns:a16="http://schemas.microsoft.com/office/drawing/2014/main" val="10004"/>
                  </a:ext>
                </a:extLst>
              </a:tr>
              <a:tr h="560075">
                <a:tc>
                  <a:txBody>
                    <a:bodyPr/>
                    <a:lstStyle/>
                    <a:p>
                      <a:pPr marL="0" marR="0" lvl="0" indent="0" algn="ctr" rtl="0">
                        <a:spcBef>
                          <a:spcPts val="0"/>
                        </a:spcBef>
                        <a:spcAft>
                          <a:spcPts val="0"/>
                        </a:spcAft>
                        <a:buNone/>
                      </a:pPr>
                      <a:r>
                        <a:rPr lang="es-ES" sz="1200" b="0" i="0">
                          <a:latin typeface="Montserrat"/>
                          <a:ea typeface="Montserrat"/>
                          <a:cs typeface="Montserrat"/>
                          <a:sym typeface="Montserrat"/>
                        </a:rPr>
                        <a:t>Histopatología</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Hifas fúngicas visibles con PAS, cultivo positivo para hongos.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Hiperqueratosis con parakeratosis, infiltración neutrofílica, PAS negativo.</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Ausencia de hifas fúngicas, cambios traumáticos en la matriz ungueal.</a:t>
                      </a:r>
                      <a:endParaRPr/>
                    </a:p>
                  </a:txBody>
                  <a:tcPr marL="43075" marR="43075" marT="21550" marB="21550" anchor="ctr"/>
                </a:tc>
                <a:extLst>
                  <a:ext uri="{0D108BD9-81ED-4DB2-BD59-A6C34878D82A}">
                    <a16:rowId xmlns:a16="http://schemas.microsoft.com/office/drawing/2014/main" val="10005"/>
                  </a:ext>
                </a:extLst>
              </a:tr>
              <a:tr h="560075">
                <a:tc>
                  <a:txBody>
                    <a:bodyPr/>
                    <a:lstStyle/>
                    <a:p>
                      <a:pPr marL="0" marR="0" lvl="0" indent="0" algn="ctr" rtl="0">
                        <a:spcBef>
                          <a:spcPts val="0"/>
                        </a:spcBef>
                        <a:spcAft>
                          <a:spcPts val="0"/>
                        </a:spcAft>
                        <a:buNone/>
                      </a:pPr>
                      <a:r>
                        <a:rPr lang="es-ES" sz="1200" b="0" i="0">
                          <a:latin typeface="Montserrat"/>
                          <a:ea typeface="Montserrat"/>
                          <a:cs typeface="Montserrat"/>
                          <a:sym typeface="Montserrat"/>
                        </a:rPr>
                        <a:t>Complicaciones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Infecciones bacterianas secundarias, distrofia ungueal permanente, dolor.</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Deformidades ungueales crónicas, afectación funcional y estética de las uñas.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Distrofia ungueal permanente, hematomas recurrentes, infecciones secundarias.</a:t>
                      </a:r>
                      <a:endParaRPr/>
                    </a:p>
                  </a:txBody>
                  <a:tcPr marL="43075" marR="43075" marT="21550" marB="21550" anchor="ctr"/>
                </a:tc>
                <a:extLst>
                  <a:ext uri="{0D108BD9-81ED-4DB2-BD59-A6C34878D82A}">
                    <a16:rowId xmlns:a16="http://schemas.microsoft.com/office/drawing/2014/main" val="10006"/>
                  </a:ext>
                </a:extLst>
              </a:tr>
              <a:tr h="560075">
                <a:tc>
                  <a:txBody>
                    <a:bodyPr/>
                    <a:lstStyle/>
                    <a:p>
                      <a:pPr marL="0" marR="0" lvl="0" indent="0" algn="ctr" rtl="0">
                        <a:spcBef>
                          <a:spcPts val="0"/>
                        </a:spcBef>
                        <a:spcAft>
                          <a:spcPts val="0"/>
                        </a:spcAft>
                        <a:buNone/>
                      </a:pPr>
                      <a:r>
                        <a:rPr lang="es-ES" sz="1200" b="0" i="0">
                          <a:latin typeface="Montserrat"/>
                          <a:ea typeface="Montserrat"/>
                          <a:cs typeface="Montserrat"/>
                          <a:sym typeface="Montserrat"/>
                        </a:rPr>
                        <a:t>Tratamiento</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Antifúngicos tópicos (ciclopirox) y orales (terbinafina, itraconazol).</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Corticoides tópicos, calcipotriol, tratamientos sistémicos (metotrexato, biológicos).</a:t>
                      </a:r>
                      <a:endParaRPr/>
                    </a:p>
                  </a:txBody>
                  <a:tcPr marL="43075" marR="43075" marT="21550" marB="21550" anchor="ctr"/>
                </a:tc>
                <a:tc>
                  <a:txBody>
                    <a:bodyPr/>
                    <a:lstStyle/>
                    <a:p>
                      <a:pPr marL="0" marR="0" lvl="0" indent="0" algn="l" rtl="0">
                        <a:spcBef>
                          <a:spcPts val="0"/>
                        </a:spcBef>
                        <a:spcAft>
                          <a:spcPts val="0"/>
                        </a:spcAft>
                        <a:buNone/>
                      </a:pPr>
                      <a:r>
                        <a:rPr lang="es-ES" sz="1200" b="0" i="0">
                          <a:latin typeface="Montserrat Light"/>
                          <a:ea typeface="Montserrat Light"/>
                          <a:cs typeface="Montserrat Light"/>
                          <a:sym typeface="Montserrat Light"/>
                        </a:rPr>
                        <a:t>Protección de la uña, evitar trauma, tratamiento de infecciones secundarias.</a:t>
                      </a:r>
                      <a:endParaRPr/>
                    </a:p>
                  </a:txBody>
                  <a:tcPr marL="43075" marR="43075" marT="21550" marB="21550" anchor="ctr"/>
                </a:tc>
                <a:extLst>
                  <a:ext uri="{0D108BD9-81ED-4DB2-BD59-A6C34878D82A}">
                    <a16:rowId xmlns:a16="http://schemas.microsoft.com/office/drawing/2014/main" val="10007"/>
                  </a:ext>
                </a:extLst>
              </a:tr>
            </a:tbl>
          </a:graphicData>
        </a:graphic>
      </p:graphicFrame>
      <p:pic>
        <p:nvPicPr>
          <p:cNvPr id="130" name="Google Shape;130;p5"/>
          <p:cNvPicPr preferRelativeResize="0"/>
          <p:nvPr/>
        </p:nvPicPr>
        <p:blipFill rotWithShape="1">
          <a:blip r:embed="rId4">
            <a:alphaModFix/>
          </a:blip>
          <a:srcRect l="21183" r="7552"/>
          <a:stretch/>
        </p:blipFill>
        <p:spPr>
          <a:xfrm>
            <a:off x="10111733" y="4478866"/>
            <a:ext cx="1743379" cy="1376074"/>
          </a:xfrm>
          <a:prstGeom prst="rect">
            <a:avLst/>
          </a:prstGeom>
          <a:noFill/>
          <a:ln>
            <a:noFill/>
          </a:ln>
        </p:spPr>
      </p:pic>
      <p:pic>
        <p:nvPicPr>
          <p:cNvPr id="131" name="Google Shape;131;p5"/>
          <p:cNvPicPr preferRelativeResize="0"/>
          <p:nvPr/>
        </p:nvPicPr>
        <p:blipFill rotWithShape="1">
          <a:blip r:embed="rId5">
            <a:alphaModFix/>
          </a:blip>
          <a:srcRect r="16763"/>
          <a:stretch/>
        </p:blipFill>
        <p:spPr>
          <a:xfrm rot="5400000">
            <a:off x="10257863" y="2456828"/>
            <a:ext cx="1451119" cy="1743379"/>
          </a:xfrm>
          <a:prstGeom prst="rect">
            <a:avLst/>
          </a:prstGeom>
          <a:noFill/>
          <a:ln>
            <a:noFill/>
          </a:ln>
        </p:spPr>
      </p:pic>
      <p:sp>
        <p:nvSpPr>
          <p:cNvPr id="132" name="Google Shape;132;p5"/>
          <p:cNvSpPr txBox="1"/>
          <p:nvPr/>
        </p:nvSpPr>
        <p:spPr>
          <a:xfrm>
            <a:off x="10040465" y="5916225"/>
            <a:ext cx="262814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200" b="0" i="0" u="none" strike="noStrike" cap="none">
                <a:solidFill>
                  <a:srgbClr val="000000"/>
                </a:solidFill>
                <a:latin typeface="Montserrat"/>
                <a:ea typeface="Montserrat"/>
                <a:cs typeface="Montserrat"/>
                <a:sym typeface="Montserrat"/>
              </a:rPr>
              <a:t>Onicopatía psoriásica</a:t>
            </a:r>
            <a:endParaRPr/>
          </a:p>
        </p:txBody>
      </p:sp>
      <p:sp>
        <p:nvSpPr>
          <p:cNvPr id="133" name="Google Shape;133;p5"/>
          <p:cNvSpPr txBox="1"/>
          <p:nvPr/>
        </p:nvSpPr>
        <p:spPr>
          <a:xfrm>
            <a:off x="10082999" y="4127972"/>
            <a:ext cx="262814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200" b="0" i="0" u="none" strike="noStrike" cap="none">
                <a:solidFill>
                  <a:srgbClr val="000000"/>
                </a:solidFill>
                <a:latin typeface="Montserrat"/>
                <a:ea typeface="Montserrat"/>
                <a:cs typeface="Montserrat"/>
                <a:sym typeface="Montserrat"/>
              </a:rPr>
              <a:t>Onicomicosis</a:t>
            </a:r>
            <a:endParaRPr/>
          </a:p>
        </p:txBody>
      </p:sp>
      <p:pic>
        <p:nvPicPr>
          <p:cNvPr id="134" name="Google Shape;134;p5"/>
          <p:cNvPicPr preferRelativeResize="0"/>
          <p:nvPr/>
        </p:nvPicPr>
        <p:blipFill rotWithShape="1">
          <a:blip r:embed="rId6">
            <a:alphaModFix/>
          </a:blip>
          <a:srcRect l="26750" r="25702"/>
          <a:stretch/>
        </p:blipFill>
        <p:spPr>
          <a:xfrm rot="5400000">
            <a:off x="10222307" y="482770"/>
            <a:ext cx="1495902" cy="1769708"/>
          </a:xfrm>
          <a:prstGeom prst="rect">
            <a:avLst/>
          </a:prstGeom>
          <a:noFill/>
          <a:ln>
            <a:noFill/>
          </a:ln>
        </p:spPr>
      </p:pic>
      <p:sp>
        <p:nvSpPr>
          <p:cNvPr id="135" name="Google Shape;135;p5"/>
          <p:cNvSpPr txBox="1"/>
          <p:nvPr/>
        </p:nvSpPr>
        <p:spPr>
          <a:xfrm>
            <a:off x="10040465" y="2115575"/>
            <a:ext cx="206996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200" b="0" i="0" u="none" strike="noStrike" cap="none">
                <a:solidFill>
                  <a:srgbClr val="000000"/>
                </a:solidFill>
                <a:latin typeface="Montserrat"/>
                <a:ea typeface="Montserrat"/>
                <a:cs typeface="Montserrat"/>
                <a:sym typeface="Montserrat"/>
              </a:rPr>
              <a:t>Onicopatía microtraumatica</a:t>
            </a:r>
            <a:endParaRPr sz="1200" b="0" i="0" u="none" strike="noStrike" cap="none">
              <a:solidFill>
                <a:srgbClr val="000000"/>
              </a:solidFill>
              <a:latin typeface="Montserrat"/>
              <a:ea typeface="Montserrat"/>
              <a:cs typeface="Montserrat"/>
              <a:sym typeface="Montserrat"/>
            </a:endParaRPr>
          </a:p>
        </p:txBody>
      </p:sp>
      <p:pic>
        <p:nvPicPr>
          <p:cNvPr id="136" name="Google Shape;136;p5"/>
          <p:cNvPicPr preferRelativeResize="0"/>
          <p:nvPr/>
        </p:nvPicPr>
        <p:blipFill rotWithShape="1">
          <a:blip r:embed="rId7">
            <a:alphaModFix amt="35000"/>
          </a:blip>
          <a:srcRect/>
          <a:stretch/>
        </p:blipFill>
        <p:spPr>
          <a:xfrm flipH="1">
            <a:off x="715096" y="186823"/>
            <a:ext cx="1281354" cy="1281354"/>
          </a:xfrm>
          <a:prstGeom prst="rect">
            <a:avLst/>
          </a:prstGeom>
          <a:noFill/>
          <a:ln>
            <a:noFill/>
          </a:ln>
        </p:spPr>
      </p:pic>
      <p:sp>
        <p:nvSpPr>
          <p:cNvPr id="137" name="Google Shape;137;p5"/>
          <p:cNvSpPr txBox="1"/>
          <p:nvPr/>
        </p:nvSpPr>
        <p:spPr>
          <a:xfrm>
            <a:off x="935506" y="6489768"/>
            <a:ext cx="1077258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Wollina U, Nenoff P, Haroske G, Haenssle HA. The Diagnosis and Treatment of Nail Disorders. Dtsch Arztebl Int. 2016;113(29-30):509-518. doi:10.3238/arztebl.2016.0509.</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6"/>
          <p:cNvPicPr preferRelativeResize="0"/>
          <p:nvPr/>
        </p:nvPicPr>
        <p:blipFill rotWithShape="1">
          <a:blip r:embed="rId3">
            <a:alphaModFix/>
          </a:blip>
          <a:srcRect/>
          <a:stretch/>
        </p:blipFill>
        <p:spPr>
          <a:xfrm>
            <a:off x="0" y="-1326"/>
            <a:ext cx="12192000" cy="6858000"/>
          </a:xfrm>
          <a:prstGeom prst="rect">
            <a:avLst/>
          </a:prstGeom>
          <a:noFill/>
          <a:ln>
            <a:noFill/>
          </a:ln>
        </p:spPr>
      </p:pic>
      <p:sp>
        <p:nvSpPr>
          <p:cNvPr id="144" name="Google Shape;144;p6"/>
          <p:cNvSpPr txBox="1">
            <a:spLocks noGrp="1"/>
          </p:cNvSpPr>
          <p:nvPr>
            <p:ph type="title"/>
          </p:nvPr>
        </p:nvSpPr>
        <p:spPr>
          <a:xfrm>
            <a:off x="1355773" y="272220"/>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Diagnóstico diferencial</a:t>
            </a:r>
            <a:endParaRPr/>
          </a:p>
        </p:txBody>
      </p:sp>
      <p:sp>
        <p:nvSpPr>
          <p:cNvPr id="145" name="Google Shape;145;p6"/>
          <p:cNvSpPr txBox="1"/>
          <p:nvPr/>
        </p:nvSpPr>
        <p:spPr>
          <a:xfrm>
            <a:off x="1298227" y="4665845"/>
            <a:ext cx="34930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Montserrat"/>
              <a:buNone/>
            </a:pPr>
            <a:r>
              <a:rPr lang="es-ES" sz="1800" b="0" i="0" u="none" strike="noStrike" cap="none">
                <a:solidFill>
                  <a:srgbClr val="000000"/>
                </a:solidFill>
                <a:latin typeface="Montserrat"/>
                <a:ea typeface="Montserrat"/>
                <a:cs typeface="Montserrat"/>
                <a:sym typeface="Montserrat"/>
              </a:rPr>
              <a:t>Onicopatía psoriásica</a:t>
            </a:r>
            <a:endParaRPr/>
          </a:p>
        </p:txBody>
      </p:sp>
      <p:sp>
        <p:nvSpPr>
          <p:cNvPr id="146" name="Google Shape;146;p6"/>
          <p:cNvSpPr txBox="1"/>
          <p:nvPr/>
        </p:nvSpPr>
        <p:spPr>
          <a:xfrm>
            <a:off x="9173297" y="4665845"/>
            <a:ext cx="20929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Montserrat"/>
              <a:buNone/>
            </a:pPr>
            <a:r>
              <a:rPr lang="es-ES" sz="1800" b="0" i="0" u="none" strike="noStrike" cap="none">
                <a:solidFill>
                  <a:srgbClr val="000000"/>
                </a:solidFill>
                <a:latin typeface="Montserrat"/>
                <a:ea typeface="Montserrat"/>
                <a:cs typeface="Montserrat"/>
                <a:sym typeface="Montserrat"/>
              </a:rPr>
              <a:t>Onicomicosis</a:t>
            </a:r>
            <a:endParaRPr/>
          </a:p>
        </p:txBody>
      </p:sp>
      <p:sp>
        <p:nvSpPr>
          <p:cNvPr id="147" name="Google Shape;147;p6"/>
          <p:cNvSpPr txBox="1"/>
          <p:nvPr/>
        </p:nvSpPr>
        <p:spPr>
          <a:xfrm>
            <a:off x="4540403" y="4678232"/>
            <a:ext cx="35994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s-ES" sz="1800" b="0" i="0" u="none" strike="noStrike" cap="none">
                <a:solidFill>
                  <a:srgbClr val="000000"/>
                </a:solidFill>
                <a:latin typeface="Montserrat"/>
                <a:ea typeface="Montserrat"/>
                <a:cs typeface="Montserrat"/>
                <a:sym typeface="Montserrat"/>
              </a:rPr>
              <a:t>Onicopatía microtraumatica</a:t>
            </a:r>
            <a:endParaRPr sz="1800" b="0" i="0" u="none" strike="noStrike" cap="none">
              <a:solidFill>
                <a:srgbClr val="000000"/>
              </a:solidFill>
              <a:latin typeface="Montserrat"/>
              <a:ea typeface="Montserrat"/>
              <a:cs typeface="Montserrat"/>
              <a:sym typeface="Montserrat"/>
            </a:endParaRPr>
          </a:p>
        </p:txBody>
      </p:sp>
      <p:pic>
        <p:nvPicPr>
          <p:cNvPr id="148" name="Google Shape;148;p6"/>
          <p:cNvPicPr preferRelativeResize="0"/>
          <p:nvPr/>
        </p:nvPicPr>
        <p:blipFill rotWithShape="1">
          <a:blip r:embed="rId4">
            <a:alphaModFix amt="35000"/>
          </a:blip>
          <a:srcRect/>
          <a:stretch/>
        </p:blipFill>
        <p:spPr>
          <a:xfrm flipH="1">
            <a:off x="715096" y="186823"/>
            <a:ext cx="1281354" cy="1281354"/>
          </a:xfrm>
          <a:prstGeom prst="rect">
            <a:avLst/>
          </a:prstGeom>
          <a:noFill/>
          <a:ln>
            <a:noFill/>
          </a:ln>
        </p:spPr>
      </p:pic>
      <p:sp>
        <p:nvSpPr>
          <p:cNvPr id="149" name="Google Shape;149;p6"/>
          <p:cNvSpPr txBox="1"/>
          <p:nvPr/>
        </p:nvSpPr>
        <p:spPr>
          <a:xfrm>
            <a:off x="935506" y="6447497"/>
            <a:ext cx="1077258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Wollina U, Nenoff P, Haroske G, Haenssle HA. The Diagnosis and Treatment of Nail Disorders. Dtsch Arztebl Int. 2016;113(29-30):509-518. doi:10.3238/arztebl.2016.0509.</a:t>
            </a:r>
            <a:endParaRPr/>
          </a:p>
        </p:txBody>
      </p:sp>
      <p:pic>
        <p:nvPicPr>
          <p:cNvPr id="150" name="Google Shape;150;p6"/>
          <p:cNvPicPr preferRelativeResize="0"/>
          <p:nvPr/>
        </p:nvPicPr>
        <p:blipFill rotWithShape="1">
          <a:blip r:embed="rId5">
            <a:alphaModFix/>
          </a:blip>
          <a:srcRect r="50562" b="50998"/>
          <a:stretch/>
        </p:blipFill>
        <p:spPr>
          <a:xfrm rot="10800000">
            <a:off x="8567327" y="1552227"/>
            <a:ext cx="3140764" cy="3113047"/>
          </a:xfrm>
          <a:prstGeom prst="rect">
            <a:avLst/>
          </a:prstGeom>
          <a:noFill/>
          <a:ln>
            <a:noFill/>
          </a:ln>
        </p:spPr>
      </p:pic>
      <p:pic>
        <p:nvPicPr>
          <p:cNvPr id="151" name="Google Shape;151;p6"/>
          <p:cNvPicPr preferRelativeResize="0"/>
          <p:nvPr/>
        </p:nvPicPr>
        <p:blipFill rotWithShape="1">
          <a:blip r:embed="rId6">
            <a:alphaModFix/>
          </a:blip>
          <a:srcRect l="50026" t="5825" b="55519"/>
          <a:stretch/>
        </p:blipFill>
        <p:spPr>
          <a:xfrm>
            <a:off x="4831710" y="1552227"/>
            <a:ext cx="2979856" cy="3073272"/>
          </a:xfrm>
          <a:prstGeom prst="rect">
            <a:avLst/>
          </a:prstGeom>
          <a:noFill/>
          <a:ln>
            <a:noFill/>
          </a:ln>
        </p:spPr>
      </p:pic>
      <p:pic>
        <p:nvPicPr>
          <p:cNvPr id="152" name="Google Shape;152;p6"/>
          <p:cNvPicPr preferRelativeResize="0"/>
          <p:nvPr/>
        </p:nvPicPr>
        <p:blipFill rotWithShape="1">
          <a:blip r:embed="rId7">
            <a:alphaModFix/>
          </a:blip>
          <a:srcRect l="20138" r="18867" b="34160"/>
          <a:stretch/>
        </p:blipFill>
        <p:spPr>
          <a:xfrm>
            <a:off x="1188920" y="1552227"/>
            <a:ext cx="2847109" cy="3073272"/>
          </a:xfrm>
          <a:prstGeom prst="rect">
            <a:avLst/>
          </a:prstGeom>
          <a:noFill/>
          <a:ln>
            <a:noFill/>
          </a:ln>
        </p:spPr>
      </p:pic>
      <p:sp>
        <p:nvSpPr>
          <p:cNvPr id="153" name="Google Shape;153;p6"/>
          <p:cNvSpPr txBox="1"/>
          <p:nvPr/>
        </p:nvSpPr>
        <p:spPr>
          <a:xfrm>
            <a:off x="2881812" y="927557"/>
            <a:ext cx="7337971" cy="50430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Calibri"/>
              <a:buNone/>
            </a:pPr>
            <a:r>
              <a:rPr lang="es-ES" sz="2000" b="1" i="0" u="none" strike="noStrike" cap="none">
                <a:solidFill>
                  <a:srgbClr val="000000"/>
                </a:solidFill>
                <a:latin typeface="Calibri"/>
                <a:ea typeface="Calibri"/>
                <a:cs typeface="Calibri"/>
                <a:sym typeface="Calibri"/>
              </a:rPr>
              <a:t>Líneas blancas y amarillas con dermatoscopia 🡪 sensibilidad 90.4%</a:t>
            </a:r>
            <a:endParaRPr/>
          </a:p>
        </p:txBody>
      </p:sp>
      <p:sp>
        <p:nvSpPr>
          <p:cNvPr id="154" name="Google Shape;154;p6"/>
          <p:cNvSpPr txBox="1"/>
          <p:nvPr/>
        </p:nvSpPr>
        <p:spPr>
          <a:xfrm>
            <a:off x="8139823" y="5040890"/>
            <a:ext cx="4052177" cy="1169551"/>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Borde dentado, </a:t>
            </a:r>
            <a:r>
              <a:rPr lang="es-ES" sz="1400" b="1" i="0" u="none" strike="noStrike" cap="none">
                <a:solidFill>
                  <a:srgbClr val="000000"/>
                </a:solidFill>
                <a:latin typeface="Montserrat"/>
                <a:ea typeface="Montserrat"/>
                <a:cs typeface="Montserrat"/>
                <a:sym typeface="Montserrat"/>
              </a:rPr>
              <a:t>con “espigas”</a:t>
            </a:r>
            <a:endParaRPr/>
          </a:p>
          <a:p>
            <a:pPr marL="285750" marR="0" lvl="0" indent="-285750" algn="just"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Interior con estrías longitudinales</a:t>
            </a:r>
            <a:endParaRPr/>
          </a:p>
          <a:p>
            <a:pPr marL="285750" marR="0" lvl="0" indent="-285750" algn="just"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Varios colores: blanco, amarillo, marrón</a:t>
            </a:r>
            <a:endParaRPr/>
          </a:p>
          <a:p>
            <a:pPr marL="285750" marR="0" lvl="0" indent="-285750" algn="just"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Hiperqueratosis subungueal “en ruinas”</a:t>
            </a:r>
            <a:endParaRPr/>
          </a:p>
          <a:p>
            <a:pPr marL="285750" marR="0" lvl="0" indent="-285750" algn="just"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Unilateral o bilateral asimétrico</a:t>
            </a:r>
            <a:endParaRPr/>
          </a:p>
        </p:txBody>
      </p:sp>
      <p:sp>
        <p:nvSpPr>
          <p:cNvPr id="155" name="Google Shape;155;p6"/>
          <p:cNvSpPr txBox="1"/>
          <p:nvPr/>
        </p:nvSpPr>
        <p:spPr>
          <a:xfrm>
            <a:off x="927527" y="5061216"/>
            <a:ext cx="3736839" cy="1169551"/>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Borde lineal, ondulado, </a:t>
            </a:r>
            <a:r>
              <a:rPr lang="es-ES" sz="1400" b="1" i="0" u="none" strike="noStrike" cap="none">
                <a:solidFill>
                  <a:srgbClr val="000000"/>
                </a:solidFill>
                <a:latin typeface="Montserrat"/>
                <a:ea typeface="Montserrat"/>
                <a:cs typeface="Montserrat"/>
                <a:sym typeface="Montserrat"/>
              </a:rPr>
              <a:t>asalmonado</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Interior homogéneo. </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Un color: blanco-plateado</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Hiperqueratosis compacta, plateada</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Asimétrico. Más frecuente en manos</a:t>
            </a:r>
            <a:endParaRPr/>
          </a:p>
        </p:txBody>
      </p:sp>
      <p:sp>
        <p:nvSpPr>
          <p:cNvPr id="156" name="Google Shape;156;p6"/>
          <p:cNvSpPr txBox="1"/>
          <p:nvPr/>
        </p:nvSpPr>
        <p:spPr>
          <a:xfrm>
            <a:off x="4664366" y="5075226"/>
            <a:ext cx="3242176" cy="1169551"/>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Borde </a:t>
            </a:r>
            <a:r>
              <a:rPr lang="es-ES" sz="1400" b="1" i="0" u="none" strike="noStrike" cap="none">
                <a:solidFill>
                  <a:srgbClr val="000000"/>
                </a:solidFill>
                <a:latin typeface="Montserrat"/>
                <a:ea typeface="Montserrat"/>
                <a:cs typeface="Montserrat"/>
                <a:sym typeface="Montserrat"/>
              </a:rPr>
              <a:t>lineal, ondulado. </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NO espigas</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Interior homogéneo </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Un color: blanco-amarillento</a:t>
            </a:r>
            <a:endParaRPr/>
          </a:p>
          <a:p>
            <a:pPr marL="285750" marR="0" lvl="0" indent="-285750" algn="l" rtl="0">
              <a:lnSpc>
                <a:spcPct val="100000"/>
              </a:lnSpc>
              <a:spcBef>
                <a:spcPts val="0"/>
              </a:spcBef>
              <a:spcAft>
                <a:spcPts val="0"/>
              </a:spcAft>
              <a:buClr>
                <a:srgbClr val="000000"/>
              </a:buClr>
              <a:buSzPts val="1400"/>
              <a:buFont typeface="Arial"/>
              <a:buChar char="•"/>
            </a:pPr>
            <a:r>
              <a:rPr lang="es-ES" sz="1400" b="0" i="0" u="none" strike="noStrike" cap="none">
                <a:solidFill>
                  <a:srgbClr val="000000"/>
                </a:solidFill>
                <a:latin typeface="Montserrat"/>
                <a:ea typeface="Montserrat"/>
                <a:cs typeface="Montserrat"/>
                <a:sym typeface="Montserrat"/>
              </a:rPr>
              <a:t>Frecuente bilateral y simétrico</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7"/>
          <p:cNvPicPr preferRelativeResize="0"/>
          <p:nvPr/>
        </p:nvPicPr>
        <p:blipFill rotWithShape="1">
          <a:blip r:embed="rId3">
            <a:alphaModFix amt="35000"/>
          </a:blip>
          <a:srcRect/>
          <a:stretch/>
        </p:blipFill>
        <p:spPr>
          <a:xfrm flipH="1">
            <a:off x="875009" y="572095"/>
            <a:ext cx="1281354" cy="1281354"/>
          </a:xfrm>
          <a:prstGeom prst="rect">
            <a:avLst/>
          </a:prstGeom>
          <a:noFill/>
          <a:ln>
            <a:noFill/>
          </a:ln>
        </p:spPr>
      </p:pic>
      <p:sp>
        <p:nvSpPr>
          <p:cNvPr id="163" name="Google Shape;163;p7"/>
          <p:cNvSpPr/>
          <p:nvPr/>
        </p:nvSpPr>
        <p:spPr>
          <a:xfrm>
            <a:off x="3805380" y="2730343"/>
            <a:ext cx="4729018" cy="3195782"/>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4" name="Google Shape;164;p7"/>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65" name="Google Shape;165;p7"/>
          <p:cNvSpPr txBox="1"/>
          <p:nvPr/>
        </p:nvSpPr>
        <p:spPr>
          <a:xfrm>
            <a:off x="1033670" y="1794543"/>
            <a:ext cx="10416208" cy="42780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Montserrat Light"/>
              <a:buNone/>
            </a:pPr>
            <a:r>
              <a:rPr lang="es-ES" sz="1800" b="0" i="0" u="none" strike="noStrike" cap="none">
                <a:solidFill>
                  <a:srgbClr val="000000"/>
                </a:solidFill>
                <a:latin typeface="Montserrat Light"/>
                <a:ea typeface="Montserrat Light"/>
                <a:cs typeface="Montserrat Light"/>
                <a:sym typeface="Montserrat Light"/>
              </a:rPr>
              <a:t>Además de la psoriasis ungueal y la onicopatía microtraumática, otras condiciones que deben considerarse en el diagnóstico diferencial de la onicomicosis incluyen</a:t>
            </a:r>
            <a:r>
              <a:rPr lang="es-ES" sz="1800" b="0" i="0" u="none" strike="noStrike" cap="none" baseline="30000">
                <a:solidFill>
                  <a:srgbClr val="000000"/>
                </a:solidFill>
                <a:latin typeface="Montserrat Light"/>
                <a:ea typeface="Montserrat Light"/>
                <a:cs typeface="Montserrat Light"/>
                <a:sym typeface="Montserrat Light"/>
              </a:rPr>
              <a:t>1,2</a:t>
            </a:r>
            <a:r>
              <a:rPr lang="es-ES" sz="1800" b="0" i="0" u="none" strike="noStrike" cap="none">
                <a:solidFill>
                  <a:srgbClr val="000000"/>
                </a:solidFill>
                <a:latin typeface="Montserrat Light"/>
                <a:ea typeface="Montserrat Light"/>
                <a:cs typeface="Montserrat Light"/>
                <a:sym typeface="Montserrat Light"/>
              </a:rPr>
              <a:t>:</a:t>
            </a:r>
            <a:endParaRPr/>
          </a:p>
          <a:p>
            <a:pPr marL="457200" marR="0" lvl="1"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3200400" marR="0" lvl="7" indent="0" algn="l" rtl="0">
              <a:lnSpc>
                <a:spcPct val="100000"/>
              </a:lnSpc>
              <a:spcBef>
                <a:spcPts val="0"/>
              </a:spcBef>
              <a:spcAft>
                <a:spcPts val="0"/>
              </a:spcAft>
              <a:buClr>
                <a:schemeClr val="dk1"/>
              </a:buClr>
              <a:buSzPts val="2000"/>
              <a:buFont typeface="Calibri"/>
              <a:buNone/>
            </a:pPr>
            <a:endParaRPr sz="2000" b="0" i="0" u="none" strike="noStrike" cap="none">
              <a:solidFill>
                <a:srgbClr val="FFFFFF"/>
              </a:solidFill>
              <a:latin typeface="Montserrat"/>
              <a:ea typeface="Montserrat"/>
              <a:cs typeface="Montserrat"/>
              <a:sym typeface="Montserrat"/>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1. </a:t>
            </a:r>
            <a:r>
              <a:rPr lang="es-ES" sz="2000" b="1" i="0" u="none" strike="noStrike" cap="none">
                <a:solidFill>
                  <a:srgbClr val="FFFFFF"/>
                </a:solidFill>
                <a:latin typeface="Montserrat"/>
                <a:ea typeface="Montserrat"/>
                <a:cs typeface="Montserrat"/>
                <a:sym typeface="Montserrat"/>
              </a:rPr>
              <a:t>Liquen plano</a:t>
            </a:r>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2. </a:t>
            </a:r>
            <a:r>
              <a:rPr lang="es-ES" sz="2000" b="1" i="0" u="none" strike="noStrike" cap="none">
                <a:solidFill>
                  <a:srgbClr val="FFFFFF"/>
                </a:solidFill>
                <a:latin typeface="Montserrat"/>
                <a:ea typeface="Montserrat"/>
                <a:cs typeface="Montserrat"/>
                <a:sym typeface="Montserrat"/>
              </a:rPr>
              <a:t>Onicogrifosis</a:t>
            </a:r>
            <a:endParaRPr sz="2000" b="1" i="0" u="none" strike="noStrike" cap="none">
              <a:solidFill>
                <a:srgbClr val="FFFFFF"/>
              </a:solidFill>
              <a:latin typeface="Montserrat"/>
              <a:ea typeface="Montserrat"/>
              <a:cs typeface="Montserrat"/>
              <a:sym typeface="Montserrat"/>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3. </a:t>
            </a:r>
            <a:r>
              <a:rPr lang="es-ES" sz="2000" b="1" i="0" u="none" strike="noStrike" cap="none">
                <a:solidFill>
                  <a:srgbClr val="FFFFFF"/>
                </a:solidFill>
                <a:latin typeface="Montserrat"/>
                <a:ea typeface="Montserrat"/>
                <a:cs typeface="Montserrat"/>
                <a:sym typeface="Montserrat"/>
              </a:rPr>
              <a:t>Eccema crónico de manos</a:t>
            </a:r>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4. </a:t>
            </a:r>
            <a:r>
              <a:rPr lang="es-ES" sz="2000" b="1" i="0" u="none" strike="noStrike" cap="none">
                <a:solidFill>
                  <a:srgbClr val="FFFFFF"/>
                </a:solidFill>
                <a:latin typeface="Montserrat"/>
                <a:ea typeface="Montserrat"/>
                <a:cs typeface="Montserrat"/>
                <a:sym typeface="Montserrat"/>
              </a:rPr>
              <a:t>Onicofagia y onicotilomanía</a:t>
            </a:r>
            <a:endParaRPr sz="2000" b="1" i="0" u="none" strike="noStrike" cap="none">
              <a:solidFill>
                <a:srgbClr val="FFFFFF"/>
              </a:solidFill>
              <a:latin typeface="Montserrat"/>
              <a:ea typeface="Montserrat"/>
              <a:cs typeface="Montserrat"/>
              <a:sym typeface="Montserrat"/>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5. </a:t>
            </a:r>
            <a:r>
              <a:rPr lang="es-ES" sz="2000" b="1" i="0" u="none" strike="noStrike" cap="none">
                <a:solidFill>
                  <a:srgbClr val="FFFFFF"/>
                </a:solidFill>
                <a:latin typeface="Montserrat"/>
                <a:ea typeface="Montserrat"/>
                <a:cs typeface="Montserrat"/>
                <a:sym typeface="Montserrat"/>
              </a:rPr>
              <a:t>Melanoma subungueal</a:t>
            </a:r>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6. </a:t>
            </a:r>
            <a:r>
              <a:rPr lang="es-ES" sz="2000" b="1" i="0" u="none" strike="noStrike" cap="none">
                <a:solidFill>
                  <a:srgbClr val="FFFFFF"/>
                </a:solidFill>
                <a:latin typeface="Montserrat"/>
                <a:ea typeface="Montserrat"/>
                <a:cs typeface="Montserrat"/>
                <a:sym typeface="Montserrat"/>
              </a:rPr>
              <a:t>Infecciones bacterianas</a:t>
            </a:r>
            <a:endParaRPr/>
          </a:p>
          <a:p>
            <a:pPr marL="3200400" marR="0" lvl="7" indent="0" algn="l" rtl="0">
              <a:lnSpc>
                <a:spcPct val="100000"/>
              </a:lnSpc>
              <a:spcBef>
                <a:spcPts val="60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7. </a:t>
            </a:r>
            <a:r>
              <a:rPr lang="es-ES" sz="2000" b="1" i="0" u="none" strike="noStrike" cap="none">
                <a:solidFill>
                  <a:srgbClr val="FFFFFF"/>
                </a:solidFill>
                <a:latin typeface="Montserrat"/>
                <a:ea typeface="Montserrat"/>
                <a:cs typeface="Montserrat"/>
                <a:sym typeface="Montserrat"/>
              </a:rPr>
              <a:t>Onicodistrofia idiopática</a:t>
            </a:r>
            <a:endParaRPr/>
          </a:p>
          <a:p>
            <a:pPr marL="0" marR="0" lvl="0" indent="0" algn="l" rtl="0">
              <a:lnSpc>
                <a:spcPct val="100000"/>
              </a:lnSpc>
              <a:spcBef>
                <a:spcPts val="60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6" name="Google Shape;166;p7"/>
          <p:cNvSpPr txBox="1">
            <a:spLocks noGrp="1"/>
          </p:cNvSpPr>
          <p:nvPr>
            <p:ph type="title"/>
          </p:nvPr>
        </p:nvSpPr>
        <p:spPr>
          <a:xfrm>
            <a:off x="1515686" y="600395"/>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Otros diagnósticos diferenciales</a:t>
            </a:r>
            <a:endParaRPr/>
          </a:p>
        </p:txBody>
      </p:sp>
      <p:sp>
        <p:nvSpPr>
          <p:cNvPr id="167" name="Google Shape;167;p7"/>
          <p:cNvSpPr txBox="1"/>
          <p:nvPr/>
        </p:nvSpPr>
        <p:spPr>
          <a:xfrm>
            <a:off x="1157139" y="6316853"/>
            <a:ext cx="1029273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Elewski BE. Onychomycosis: Pathogenesis, Diagnosis, and Management. Clin Microbiol Rev. 1998;11(3):415-429. doi:10.1128/CMR.11.3.415. 2, Wollina U, Nenoff P, Haroske G, Haenssle HA. The Diagnosis and Treatment of Nail Disorders. Dtsch Arztebl Int. 2016;113(29-30):509-518. doi:10.3238/arztebl.2016.0509.</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4" name="Google Shape;174;p8"/>
          <p:cNvSpPr txBox="1">
            <a:spLocks noGrp="1"/>
          </p:cNvSpPr>
          <p:nvPr>
            <p:ph type="title"/>
          </p:nvPr>
        </p:nvSpPr>
        <p:spPr>
          <a:xfrm>
            <a:off x="1251716" y="412543"/>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Tratamiento tópico</a:t>
            </a:r>
            <a:endParaRPr/>
          </a:p>
        </p:txBody>
      </p:sp>
      <p:sp>
        <p:nvSpPr>
          <p:cNvPr id="175" name="Google Shape;175;p8"/>
          <p:cNvSpPr/>
          <p:nvPr/>
        </p:nvSpPr>
        <p:spPr>
          <a:xfrm>
            <a:off x="1371968" y="1831506"/>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6" name="Google Shape;176;p8"/>
          <p:cNvSpPr/>
          <p:nvPr/>
        </p:nvSpPr>
        <p:spPr>
          <a:xfrm>
            <a:off x="1367891" y="2459758"/>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7" name="Google Shape;177;p8"/>
          <p:cNvSpPr txBox="1"/>
          <p:nvPr/>
        </p:nvSpPr>
        <p:spPr>
          <a:xfrm>
            <a:off x="935696" y="6371025"/>
            <a:ext cx="1068874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Baran R, Tosti A, Hartmane I, et al. An Innovative Water-Soluble Biopolymer Improves Efficacy of Ciclopirox Nail Lacquer in the Management of Onychomycosis. J Eur Acad Dermatol Venereol. 2009;23(7):773-781. doi:10.1111/j.1468-3083.2009.03164.x.</a:t>
            </a:r>
            <a:endParaRPr/>
          </a:p>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Iorizzo M, Hartmane I, Derveniece A, Mikazans I. Ciclopirox 8% HPCH Nail Lacquer in the Treatment of Mild-to-Moderate Onychomycosis: A Randomized, Double-Blind Amorolfine Controlled Study Using a Blinded Evaluator. Skin Appendage Disord. 2016 Feb;1(3):134-40. doi: 10.1159/000441569. </a:t>
            </a:r>
            <a:endParaRPr/>
          </a:p>
        </p:txBody>
      </p:sp>
      <p:sp>
        <p:nvSpPr>
          <p:cNvPr id="178" name="Google Shape;178;p8"/>
          <p:cNvSpPr txBox="1"/>
          <p:nvPr/>
        </p:nvSpPr>
        <p:spPr>
          <a:xfrm>
            <a:off x="1576877" y="1680515"/>
            <a:ext cx="403231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ontserrat Light"/>
              <a:buNone/>
            </a:pPr>
            <a:r>
              <a:rPr lang="es-ES" sz="2000" b="0" i="0" u="none" strike="noStrike" cap="none">
                <a:solidFill>
                  <a:srgbClr val="000000"/>
                </a:solidFill>
                <a:latin typeface="Montserrat Light"/>
                <a:ea typeface="Montserrat Light"/>
                <a:cs typeface="Montserrat Light"/>
                <a:sym typeface="Montserrat Light"/>
              </a:rPr>
              <a:t>Duración larga 6-12 meses</a:t>
            </a:r>
            <a:endParaRPr sz="2000" b="0" i="0" u="none" strike="noStrike" cap="none">
              <a:solidFill>
                <a:srgbClr val="000000"/>
              </a:solidFill>
              <a:latin typeface="Calibri"/>
              <a:ea typeface="Calibri"/>
              <a:cs typeface="Calibri"/>
              <a:sym typeface="Calibri"/>
            </a:endParaRPr>
          </a:p>
        </p:txBody>
      </p:sp>
      <p:sp>
        <p:nvSpPr>
          <p:cNvPr id="179" name="Google Shape;179;p8"/>
          <p:cNvSpPr txBox="1"/>
          <p:nvPr/>
        </p:nvSpPr>
        <p:spPr>
          <a:xfrm>
            <a:off x="1576877" y="2313474"/>
            <a:ext cx="1048449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ontserrat Light"/>
              <a:buNone/>
            </a:pPr>
            <a:r>
              <a:rPr lang="es-ES" sz="2000" b="0" i="0" u="none" strike="noStrike" cap="none">
                <a:solidFill>
                  <a:srgbClr val="000000"/>
                </a:solidFill>
                <a:latin typeface="Montserrat Light"/>
                <a:ea typeface="Montserrat Light"/>
                <a:cs typeface="Montserrat Light"/>
                <a:sym typeface="Montserrat Light"/>
              </a:rPr>
              <a:t>Para formas más leves: menos de 3-4 uñas y sin afectación de la matriz ungueal</a:t>
            </a:r>
            <a:endParaRPr sz="2000" b="0" i="0" u="none" strike="noStrike" cap="none">
              <a:solidFill>
                <a:srgbClr val="000000"/>
              </a:solidFill>
              <a:latin typeface="Calibri"/>
              <a:ea typeface="Calibri"/>
              <a:cs typeface="Calibri"/>
              <a:sym typeface="Calibri"/>
            </a:endParaRPr>
          </a:p>
        </p:txBody>
      </p:sp>
      <p:graphicFrame>
        <p:nvGraphicFramePr>
          <p:cNvPr id="180" name="Google Shape;180;p8"/>
          <p:cNvGraphicFramePr/>
          <p:nvPr/>
        </p:nvGraphicFramePr>
        <p:xfrm>
          <a:off x="1937658" y="3142121"/>
          <a:ext cx="8874350" cy="2800375"/>
        </p:xfrm>
        <a:graphic>
          <a:graphicData uri="http://schemas.openxmlformats.org/drawingml/2006/table">
            <a:tbl>
              <a:tblPr>
                <a:noFill/>
                <a:tableStyleId>{AF36A666-B37A-4BE9-B631-64DC373C0E63}</a:tableStyleId>
              </a:tblPr>
              <a:tblGrid>
                <a:gridCol w="3276350">
                  <a:extLst>
                    <a:ext uri="{9D8B030D-6E8A-4147-A177-3AD203B41FA5}">
                      <a16:colId xmlns:a16="http://schemas.microsoft.com/office/drawing/2014/main" val="20000"/>
                    </a:ext>
                  </a:extLst>
                </a:gridCol>
                <a:gridCol w="5598000">
                  <a:extLst>
                    <a:ext uri="{9D8B030D-6E8A-4147-A177-3AD203B41FA5}">
                      <a16:colId xmlns:a16="http://schemas.microsoft.com/office/drawing/2014/main" val="20001"/>
                    </a:ext>
                  </a:extLst>
                </a:gridCol>
              </a:tblGrid>
              <a:tr h="301575">
                <a:tc>
                  <a:txBody>
                    <a:bodyPr/>
                    <a:lstStyle/>
                    <a:p>
                      <a:pPr marL="0" marR="0" lvl="0" indent="0" algn="l" rtl="0">
                        <a:spcBef>
                          <a:spcPts val="0"/>
                        </a:spcBef>
                        <a:spcAft>
                          <a:spcPts val="0"/>
                        </a:spcAft>
                        <a:buNone/>
                      </a:pPr>
                      <a:r>
                        <a:rPr lang="es-ES" sz="1400" b="0" i="0">
                          <a:solidFill>
                            <a:schemeClr val="lt1"/>
                          </a:solidFill>
                          <a:latin typeface="Montserrat"/>
                          <a:ea typeface="Montserrat"/>
                          <a:cs typeface="Montserrat"/>
                          <a:sym typeface="Montserrat"/>
                        </a:rPr>
                        <a:t>Tratamiento</a:t>
                      </a:r>
                      <a:endParaRPr/>
                    </a:p>
                  </a:txBody>
                  <a:tcPr marL="43075" marR="43075" marT="21550" marB="21550" anchor="ctr">
                    <a:solidFill>
                      <a:srgbClr val="009193"/>
                    </a:solidFill>
                  </a:tcPr>
                </a:tc>
                <a:tc>
                  <a:txBody>
                    <a:bodyPr/>
                    <a:lstStyle/>
                    <a:p>
                      <a:pPr marL="0" marR="0" lvl="0" indent="0" algn="ctr" rtl="0">
                        <a:spcBef>
                          <a:spcPts val="0"/>
                        </a:spcBef>
                        <a:spcAft>
                          <a:spcPts val="0"/>
                        </a:spcAft>
                        <a:buNone/>
                      </a:pPr>
                      <a:r>
                        <a:rPr lang="es-ES" sz="1400" b="0" i="0">
                          <a:solidFill>
                            <a:schemeClr val="lt1"/>
                          </a:solidFill>
                          <a:latin typeface="Montserrat"/>
                          <a:ea typeface="Montserrat"/>
                          <a:cs typeface="Montserrat"/>
                          <a:sym typeface="Montserrat"/>
                        </a:rPr>
                        <a:t>Posología</a:t>
                      </a:r>
                      <a:endParaRPr/>
                    </a:p>
                  </a:txBody>
                  <a:tcPr marL="43075" marR="43075" marT="21550" marB="21550" anchor="ctr">
                    <a:solidFill>
                      <a:srgbClr val="009193"/>
                    </a:solidFill>
                  </a:tcPr>
                </a:tc>
                <a:extLst>
                  <a:ext uri="{0D108BD9-81ED-4DB2-BD59-A6C34878D82A}">
                    <a16:rowId xmlns:a16="http://schemas.microsoft.com/office/drawing/2014/main" val="10000"/>
                  </a:ext>
                </a:extLst>
              </a:tr>
              <a:tr h="430825">
                <a:tc>
                  <a:txBody>
                    <a:bodyPr/>
                    <a:lstStyle/>
                    <a:p>
                      <a:pPr marL="0" marR="0" lvl="0" indent="0" algn="l" rtl="0">
                        <a:spcBef>
                          <a:spcPts val="0"/>
                        </a:spcBef>
                        <a:spcAft>
                          <a:spcPts val="0"/>
                        </a:spcAft>
                        <a:buNone/>
                      </a:pPr>
                      <a:r>
                        <a:rPr lang="es-ES" sz="1400" b="0" i="0">
                          <a:latin typeface="Montserrat"/>
                          <a:ea typeface="Montserrat"/>
                          <a:cs typeface="Montserrat"/>
                          <a:sym typeface="Montserrat"/>
                        </a:rPr>
                        <a:t>Tioconazol 28% laca</a:t>
                      </a:r>
                      <a:endParaRPr/>
                    </a:p>
                  </a:txBody>
                  <a:tcPr marL="43075" marR="43075" marT="21550" marB="21550" anchor="ctr"/>
                </a:tc>
                <a:tc>
                  <a:txBody>
                    <a:bodyPr/>
                    <a:lstStyle/>
                    <a:p>
                      <a:pPr marL="0" marR="0" lvl="0" indent="0" algn="l" rtl="0">
                        <a:spcBef>
                          <a:spcPts val="0"/>
                        </a:spcBef>
                        <a:spcAft>
                          <a:spcPts val="0"/>
                        </a:spcAft>
                        <a:buNone/>
                      </a:pPr>
                      <a:r>
                        <a:rPr lang="es-ES" sz="1400" b="0" i="0">
                          <a:latin typeface="Montserrat Light"/>
                          <a:ea typeface="Montserrat Light"/>
                          <a:cs typeface="Montserrat Light"/>
                          <a:sym typeface="Montserrat Light"/>
                        </a:rPr>
                        <a:t>  2 veces al día</a:t>
                      </a:r>
                      <a:endParaRPr/>
                    </a:p>
                  </a:txBody>
                  <a:tcPr marL="43075" marR="43075" marT="21550" marB="21550" anchor="ctr"/>
                </a:tc>
                <a:extLst>
                  <a:ext uri="{0D108BD9-81ED-4DB2-BD59-A6C34878D82A}">
                    <a16:rowId xmlns:a16="http://schemas.microsoft.com/office/drawing/2014/main" val="10001"/>
                  </a:ext>
                </a:extLst>
              </a:tr>
              <a:tr h="689325">
                <a:tc>
                  <a:txBody>
                    <a:bodyPr/>
                    <a:lstStyle/>
                    <a:p>
                      <a:pPr marL="0" marR="0" lvl="0" indent="0" algn="l" rtl="0">
                        <a:spcBef>
                          <a:spcPts val="0"/>
                        </a:spcBef>
                        <a:spcAft>
                          <a:spcPts val="0"/>
                        </a:spcAft>
                        <a:buNone/>
                      </a:pPr>
                      <a:r>
                        <a:rPr lang="es-ES" sz="1400" b="0" i="0">
                          <a:latin typeface="Montserrat"/>
                          <a:ea typeface="Montserrat"/>
                          <a:cs typeface="Montserrat"/>
                          <a:sym typeface="Montserrat"/>
                        </a:rPr>
                        <a:t>Amorolfina 5% laca</a:t>
                      </a:r>
                      <a:endParaRPr/>
                    </a:p>
                  </a:txBody>
                  <a:tcPr marL="43075" marR="43075" marT="21550" marB="21550" anchor="ctr"/>
                </a:tc>
                <a:tc>
                  <a:txBody>
                    <a:bodyPr/>
                    <a:lstStyle/>
                    <a:p>
                      <a:pPr marL="0" marR="0" lvl="0" indent="0" algn="l" rtl="0">
                        <a:spcBef>
                          <a:spcPts val="0"/>
                        </a:spcBef>
                        <a:spcAft>
                          <a:spcPts val="0"/>
                        </a:spcAft>
                        <a:buNone/>
                      </a:pPr>
                      <a:r>
                        <a:rPr lang="es-ES" sz="1400" b="0" i="0">
                          <a:latin typeface="Montserrat Light"/>
                          <a:ea typeface="Montserrat Light"/>
                          <a:cs typeface="Montserrat Light"/>
                          <a:sym typeface="Montserrat Light"/>
                        </a:rPr>
                        <a:t>  2 veces por semana (requiere limado a fondo previo y retirar la capa de laca previa con un quitaesmalte comercial)</a:t>
                      </a:r>
                      <a:endParaRPr/>
                    </a:p>
                  </a:txBody>
                  <a:tcPr marL="43075" marR="43075" marT="21550" marB="21550" anchor="ctr"/>
                </a:tc>
                <a:extLst>
                  <a:ext uri="{0D108BD9-81ED-4DB2-BD59-A6C34878D82A}">
                    <a16:rowId xmlns:a16="http://schemas.microsoft.com/office/drawing/2014/main" val="10002"/>
                  </a:ext>
                </a:extLst>
              </a:tr>
              <a:tr h="689325">
                <a:tc>
                  <a:txBody>
                    <a:bodyPr/>
                    <a:lstStyle/>
                    <a:p>
                      <a:pPr marL="0" marR="0" lvl="0" indent="0" algn="l" rtl="0">
                        <a:spcBef>
                          <a:spcPts val="0"/>
                        </a:spcBef>
                        <a:spcAft>
                          <a:spcPts val="0"/>
                        </a:spcAft>
                        <a:buNone/>
                      </a:pPr>
                      <a:r>
                        <a:rPr lang="es-ES" sz="1400" b="0" i="0">
                          <a:latin typeface="Montserrat"/>
                          <a:ea typeface="Montserrat"/>
                          <a:cs typeface="Montserrat"/>
                          <a:sym typeface="Montserrat"/>
                        </a:rPr>
                        <a:t>Ciclopirox 8 % laca no hidrosoluble</a:t>
                      </a:r>
                      <a:endParaRPr/>
                    </a:p>
                  </a:txBody>
                  <a:tcPr marL="43075" marR="43075" marT="21550" marB="21550" anchor="ctr"/>
                </a:tc>
                <a:tc>
                  <a:txBody>
                    <a:bodyPr/>
                    <a:lstStyle/>
                    <a:p>
                      <a:pPr marL="0" marR="0" lvl="0" indent="0" algn="l" rtl="0">
                        <a:spcBef>
                          <a:spcPts val="0"/>
                        </a:spcBef>
                        <a:spcAft>
                          <a:spcPts val="0"/>
                        </a:spcAft>
                        <a:buNone/>
                      </a:pPr>
                      <a:r>
                        <a:rPr lang="es-ES" sz="1400" b="0" i="0">
                          <a:latin typeface="Montserrat Light"/>
                          <a:ea typeface="Montserrat Light"/>
                          <a:cs typeface="Montserrat Light"/>
                          <a:sym typeface="Montserrat Light"/>
                        </a:rPr>
                        <a:t>  1 vez cada 2 día (requiere limado previo y retirar la capa de laca previa con un quitaesmalte comercial)</a:t>
                      </a:r>
                      <a:endParaRPr/>
                    </a:p>
                  </a:txBody>
                  <a:tcPr marL="43075" marR="43075" marT="21550" marB="21550" anchor="ctr"/>
                </a:tc>
                <a:extLst>
                  <a:ext uri="{0D108BD9-81ED-4DB2-BD59-A6C34878D82A}">
                    <a16:rowId xmlns:a16="http://schemas.microsoft.com/office/drawing/2014/main" val="10003"/>
                  </a:ext>
                </a:extLst>
              </a:tr>
              <a:tr h="689325">
                <a:tc>
                  <a:txBody>
                    <a:bodyPr/>
                    <a:lstStyle/>
                    <a:p>
                      <a:pPr marL="0" marR="0" lvl="0" indent="0" algn="l" rtl="0">
                        <a:spcBef>
                          <a:spcPts val="0"/>
                        </a:spcBef>
                        <a:spcAft>
                          <a:spcPts val="0"/>
                        </a:spcAft>
                        <a:buNone/>
                      </a:pPr>
                      <a:r>
                        <a:rPr lang="es-ES" sz="1400" b="1" i="0">
                          <a:latin typeface="Montserrat"/>
                          <a:ea typeface="Montserrat"/>
                          <a:cs typeface="Montserrat"/>
                          <a:sym typeface="Montserrat"/>
                        </a:rPr>
                        <a:t>Ciclopirox 8 % laca hidrosoluble (Ony-Tec®)</a:t>
                      </a:r>
                      <a:endParaRPr/>
                    </a:p>
                  </a:txBody>
                  <a:tcPr marL="43075" marR="43075" marT="21550" marB="21550" anchor="ctr"/>
                </a:tc>
                <a:tc>
                  <a:txBody>
                    <a:bodyPr/>
                    <a:lstStyle/>
                    <a:p>
                      <a:pPr marL="0" marR="0" lvl="0" indent="0" algn="l" rtl="0">
                        <a:spcBef>
                          <a:spcPts val="0"/>
                        </a:spcBef>
                        <a:spcAft>
                          <a:spcPts val="0"/>
                        </a:spcAft>
                        <a:buNone/>
                      </a:pPr>
                      <a:r>
                        <a:rPr lang="es-ES" sz="1400" b="1" i="0">
                          <a:latin typeface="Montserrat Light"/>
                          <a:ea typeface="Montserrat Light"/>
                          <a:cs typeface="Montserrat Light"/>
                          <a:sym typeface="Montserrat Light"/>
                        </a:rPr>
                        <a:t>  1 vez al día (lavado previo con agua)</a:t>
                      </a:r>
                      <a:endParaRPr/>
                    </a:p>
                  </a:txBody>
                  <a:tcPr marL="43075" marR="43075" marT="21550" marB="2155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7" name="Google Shape;187;p9"/>
          <p:cNvSpPr txBox="1">
            <a:spLocks noGrp="1"/>
          </p:cNvSpPr>
          <p:nvPr>
            <p:ph type="title"/>
          </p:nvPr>
        </p:nvSpPr>
        <p:spPr>
          <a:xfrm>
            <a:off x="1251716" y="557048"/>
            <a:ext cx="10563577" cy="781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dirty="0" err="1">
                <a:solidFill>
                  <a:srgbClr val="1F3864"/>
                </a:solidFill>
                <a:latin typeface="Montserrat"/>
                <a:ea typeface="Montserrat"/>
                <a:cs typeface="Montserrat"/>
                <a:sym typeface="Montserrat"/>
              </a:rPr>
              <a:t>Ony-Tec</a:t>
            </a:r>
            <a:r>
              <a:rPr lang="es-ES" sz="4000" dirty="0">
                <a:solidFill>
                  <a:srgbClr val="1F3864"/>
                </a:solidFill>
                <a:latin typeface="Montserrat"/>
                <a:ea typeface="Montserrat"/>
                <a:cs typeface="Montserrat"/>
                <a:sym typeface="Montserrat"/>
              </a:rPr>
              <a:t>® laca</a:t>
            </a:r>
            <a:br>
              <a:rPr lang="es-ES" sz="4000" dirty="0">
                <a:solidFill>
                  <a:srgbClr val="1F3864"/>
                </a:solidFill>
                <a:latin typeface="Montserrat"/>
                <a:ea typeface="Montserrat"/>
                <a:cs typeface="Montserrat"/>
                <a:sym typeface="Montserrat"/>
              </a:rPr>
            </a:br>
            <a:endParaRPr sz="4000" dirty="0">
              <a:solidFill>
                <a:srgbClr val="1F3864"/>
              </a:solidFill>
              <a:latin typeface="Montserrat"/>
              <a:ea typeface="Montserrat"/>
              <a:cs typeface="Montserrat"/>
              <a:sym typeface="Montserrat"/>
            </a:endParaRPr>
          </a:p>
        </p:txBody>
      </p:sp>
      <p:sp>
        <p:nvSpPr>
          <p:cNvPr id="188" name="Google Shape;188;p9"/>
          <p:cNvSpPr txBox="1"/>
          <p:nvPr/>
        </p:nvSpPr>
        <p:spPr>
          <a:xfrm>
            <a:off x="1205533" y="1136080"/>
            <a:ext cx="10563577" cy="3323946"/>
          </a:xfrm>
          <a:prstGeom prst="rect">
            <a:avLst/>
          </a:prstGeom>
          <a:noFill/>
          <a:ln>
            <a:noFill/>
          </a:ln>
        </p:spPr>
        <p:txBody>
          <a:bodyPr spcFirstLastPara="1" wrap="square" lIns="91425" tIns="45700" rIns="91425" bIns="45700" anchor="t" anchorCtr="0">
            <a:spAutoFit/>
          </a:bodyPr>
          <a:lstStyle/>
          <a:p>
            <a:pPr algn="just">
              <a:buSzPts val="1400"/>
            </a:pPr>
            <a:r>
              <a:rPr lang="es-ES" dirty="0">
                <a:latin typeface="Montserrat Light"/>
                <a:ea typeface="Montserrat Light"/>
                <a:cs typeface="Montserrat Light"/>
                <a:sym typeface="Montserrat Light"/>
              </a:rPr>
              <a:t>Indicado</a:t>
            </a:r>
            <a:r>
              <a:rPr lang="es-ES" sz="1400" b="0" i="0" u="none" strike="noStrike" cap="none" dirty="0">
                <a:solidFill>
                  <a:srgbClr val="000000"/>
                </a:solidFill>
                <a:latin typeface="Montserrat Light"/>
                <a:ea typeface="Montserrat Light"/>
                <a:cs typeface="Montserrat Light"/>
                <a:sym typeface="Montserrat Light"/>
              </a:rPr>
              <a:t> </a:t>
            </a:r>
            <a:r>
              <a:rPr lang="es-ES" dirty="0">
                <a:latin typeface="Montserrat Light"/>
                <a:ea typeface="Montserrat Light"/>
                <a:cs typeface="Montserrat Light"/>
                <a:sym typeface="Montserrat Light"/>
              </a:rPr>
              <a:t>para la onicomicosis</a:t>
            </a:r>
            <a:r>
              <a:rPr lang="es-ES" sz="1400" b="0" i="0" u="none" strike="noStrike" cap="none" dirty="0">
                <a:solidFill>
                  <a:srgbClr val="000000"/>
                </a:solidFill>
                <a:latin typeface="Montserrat Light"/>
                <a:ea typeface="Montserrat Light"/>
                <a:cs typeface="Montserrat Light"/>
                <a:sym typeface="Montserrat Light"/>
              </a:rPr>
              <a:t> leve a moderada de las uñas de las manos y pies sin afectación de la lúnula, causada por dermatofitos, levaduras y mohos.</a:t>
            </a:r>
            <a:endParaRPr dirty="0"/>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lvl="1" algn="just">
              <a:buSzPts val="1400"/>
            </a:pPr>
            <a:r>
              <a:rPr lang="es-ES" dirty="0" err="1">
                <a:latin typeface="Montserrat Light"/>
                <a:ea typeface="Montserrat Light"/>
                <a:cs typeface="Montserrat Light"/>
                <a:sym typeface="Montserrat Light"/>
              </a:rPr>
              <a:t>Ony-Tec</a:t>
            </a:r>
            <a:r>
              <a:rPr lang="es-ES" dirty="0">
                <a:latin typeface="Montserrat Light"/>
                <a:ea typeface="Montserrat Light"/>
                <a:cs typeface="Montserrat Light"/>
                <a:sym typeface="Montserrat Light"/>
              </a:rPr>
              <a:t> </a:t>
            </a:r>
            <a:r>
              <a:rPr lang="es-ES" sz="1400" b="0" i="0" u="none" strike="noStrike" cap="none" dirty="0">
                <a:solidFill>
                  <a:srgbClr val="000000"/>
                </a:solidFill>
                <a:latin typeface="Montserrat Light"/>
                <a:ea typeface="Montserrat Light"/>
                <a:cs typeface="Montserrat Light"/>
                <a:sym typeface="Montserrat Light"/>
              </a:rPr>
              <a:t>es un agente </a:t>
            </a:r>
            <a:r>
              <a:rPr lang="es-ES" sz="1400" b="1" i="0" u="none" strike="noStrike" cap="none" dirty="0">
                <a:solidFill>
                  <a:srgbClr val="000000"/>
                </a:solidFill>
                <a:latin typeface="Montserrat Light"/>
                <a:ea typeface="Montserrat Light"/>
                <a:cs typeface="Montserrat Light"/>
                <a:sym typeface="Montserrat Light"/>
              </a:rPr>
              <a:t>antifúngico de amplio espectro </a:t>
            </a:r>
            <a:r>
              <a:rPr lang="es-ES" sz="1400" b="0" i="0" u="none" strike="noStrike" cap="none" dirty="0">
                <a:solidFill>
                  <a:srgbClr val="000000"/>
                </a:solidFill>
                <a:latin typeface="Montserrat Light"/>
                <a:ea typeface="Montserrat Light"/>
                <a:cs typeface="Montserrat Light"/>
                <a:sym typeface="Montserrat Light"/>
              </a:rPr>
              <a:t>que inhibe el transporte de elementos esenciales en la célula fúngica, interrumpiendo el metabolismo celular y llevando a la muerte celular.</a:t>
            </a:r>
            <a:endParaRPr dirty="0"/>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lvl="1" algn="just">
              <a:buSzPts val="1400"/>
            </a:pPr>
            <a:r>
              <a:rPr lang="es-ES" b="1" dirty="0">
                <a:latin typeface="Montserrat Light"/>
                <a:ea typeface="Montserrat"/>
                <a:cs typeface="Montserrat"/>
                <a:sym typeface="Montserrat"/>
              </a:rPr>
              <a:t>La</a:t>
            </a:r>
            <a:r>
              <a:rPr lang="es-ES" b="1" dirty="0">
                <a:latin typeface="Montserrat Light"/>
                <a:ea typeface="Montserrat"/>
                <a:cs typeface="Montserrat"/>
                <a:sym typeface="Montserrat Light"/>
              </a:rPr>
              <a:t> laca</a:t>
            </a:r>
            <a:r>
              <a:rPr lang="es-ES" sz="1400" b="1" i="0" u="none" strike="noStrike" cap="none" dirty="0">
                <a:solidFill>
                  <a:srgbClr val="000000"/>
                </a:solidFill>
                <a:latin typeface="Montserrat Light"/>
                <a:ea typeface="Montserrat Light"/>
                <a:cs typeface="Montserrat Light"/>
                <a:sym typeface="Montserrat Light"/>
              </a:rPr>
              <a:t> hidrosoluble </a:t>
            </a:r>
            <a:r>
              <a:rPr lang="es-ES" sz="1400" b="0" i="0" u="none" strike="noStrike" cap="none" dirty="0">
                <a:solidFill>
                  <a:srgbClr val="000000"/>
                </a:solidFill>
                <a:latin typeface="Montserrat Light"/>
                <a:ea typeface="Montserrat Light"/>
                <a:cs typeface="Montserrat Light"/>
                <a:sym typeface="Montserrat Light"/>
              </a:rPr>
              <a:t>que incorpora </a:t>
            </a:r>
            <a:r>
              <a:rPr lang="es-ES" sz="1400" b="0" i="0" u="none" strike="noStrike" cap="none" dirty="0" err="1">
                <a:solidFill>
                  <a:srgbClr val="000000"/>
                </a:solidFill>
                <a:latin typeface="Montserrat Light"/>
                <a:ea typeface="Montserrat Light"/>
                <a:cs typeface="Montserrat Light"/>
                <a:sym typeface="Montserrat Light"/>
              </a:rPr>
              <a:t>hidroxipropil</a:t>
            </a:r>
            <a:r>
              <a:rPr lang="es-ES" sz="1400" b="0" i="0" u="none" strike="noStrike" cap="none" dirty="0">
                <a:solidFill>
                  <a:srgbClr val="000000"/>
                </a:solidFill>
                <a:latin typeface="Montserrat Light"/>
                <a:ea typeface="Montserrat Light"/>
                <a:cs typeface="Montserrat Light"/>
                <a:sym typeface="Montserrat Light"/>
              </a:rPr>
              <a:t> </a:t>
            </a:r>
            <a:r>
              <a:rPr lang="es-ES" sz="1400" b="0" i="0" u="none" strike="noStrike" cap="none" dirty="0" err="1">
                <a:solidFill>
                  <a:srgbClr val="000000"/>
                </a:solidFill>
                <a:latin typeface="Montserrat Light"/>
                <a:ea typeface="Montserrat Light"/>
                <a:cs typeface="Montserrat Light"/>
                <a:sym typeface="Montserrat Light"/>
              </a:rPr>
              <a:t>chitosán</a:t>
            </a:r>
            <a:r>
              <a:rPr lang="es-ES" sz="1400" b="0" i="0" u="none" strike="noStrike" cap="none" dirty="0">
                <a:solidFill>
                  <a:srgbClr val="000000"/>
                </a:solidFill>
                <a:latin typeface="Montserrat Light"/>
                <a:ea typeface="Montserrat Light"/>
                <a:cs typeface="Montserrat Light"/>
                <a:sym typeface="Montserrat Light"/>
              </a:rPr>
              <a:t>. Este compuesto forma una fina película en la superficie de la uña que </a:t>
            </a:r>
            <a:r>
              <a:rPr lang="es-ES" sz="1400" b="1" i="0" u="none" strike="noStrike" cap="none" dirty="0">
                <a:solidFill>
                  <a:srgbClr val="000000"/>
                </a:solidFill>
                <a:latin typeface="Montserrat Light"/>
                <a:ea typeface="Montserrat Light"/>
                <a:cs typeface="Montserrat Light"/>
                <a:sym typeface="Montserrat Light"/>
              </a:rPr>
              <a:t>incrementa la penetración y liberación del principio activo</a:t>
            </a:r>
            <a:r>
              <a:rPr lang="es-ES" sz="1400" b="0" i="0" u="none" strike="noStrike" cap="none" dirty="0">
                <a:solidFill>
                  <a:srgbClr val="000000"/>
                </a:solidFill>
                <a:latin typeface="Montserrat Light"/>
                <a:ea typeface="Montserrat Light"/>
                <a:cs typeface="Montserrat Light"/>
                <a:sym typeface="Montserrat Light"/>
              </a:rPr>
              <a:t>.</a:t>
            </a:r>
            <a:endParaRPr dirty="0"/>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lvl="1" algn="just">
              <a:buSzPts val="1400"/>
            </a:pPr>
            <a:r>
              <a:rPr lang="es-ES" dirty="0">
                <a:latin typeface="Montserrat Light"/>
                <a:ea typeface="Montserrat Light"/>
                <a:cs typeface="Montserrat Light"/>
                <a:sym typeface="Montserrat"/>
              </a:rPr>
              <a:t>Tasa</a:t>
            </a:r>
            <a:r>
              <a:rPr lang="es-ES" sz="1400" b="0" i="0" u="none" strike="noStrike" cap="none" dirty="0">
                <a:solidFill>
                  <a:srgbClr val="000000"/>
                </a:solidFill>
                <a:latin typeface="Montserrat Light"/>
                <a:ea typeface="Montserrat Light"/>
                <a:cs typeface="Montserrat Light"/>
                <a:sym typeface="Montserrat Light"/>
              </a:rPr>
              <a:t> de curación micológica </a:t>
            </a:r>
            <a:r>
              <a:rPr lang="es-ES" sz="1400" b="1" i="0" u="none" strike="noStrike" cap="none" dirty="0">
                <a:solidFill>
                  <a:srgbClr val="000000"/>
                </a:solidFill>
                <a:latin typeface="Montserrat Light"/>
                <a:ea typeface="Montserrat Light"/>
                <a:cs typeface="Montserrat Light"/>
                <a:sym typeface="Montserrat Light"/>
              </a:rPr>
              <a:t>2 veces superior </a:t>
            </a:r>
            <a:r>
              <a:rPr lang="es-ES" b="1" dirty="0">
                <a:latin typeface="Montserrat Light"/>
                <a:ea typeface="Montserrat Light"/>
                <a:cs typeface="Montserrat Light"/>
                <a:sym typeface="Montserrat Light"/>
              </a:rPr>
              <a:t>vs </a:t>
            </a:r>
            <a:r>
              <a:rPr lang="es-ES" sz="1400" b="1" i="0" u="none" strike="noStrike" cap="none" dirty="0" err="1">
                <a:solidFill>
                  <a:srgbClr val="000000"/>
                </a:solidFill>
                <a:latin typeface="Montserrat Light"/>
                <a:ea typeface="Montserrat Light"/>
                <a:cs typeface="Montserrat Light"/>
                <a:sym typeface="Montserrat Light"/>
              </a:rPr>
              <a:t>ciclopirox</a:t>
            </a:r>
            <a:r>
              <a:rPr lang="es-ES" sz="1400" b="1" i="0" u="none" strike="noStrike" cap="none" dirty="0">
                <a:solidFill>
                  <a:srgbClr val="000000"/>
                </a:solidFill>
                <a:latin typeface="Montserrat Light"/>
                <a:ea typeface="Montserrat Light"/>
                <a:cs typeface="Montserrat Light"/>
                <a:sym typeface="Montserrat Light"/>
              </a:rPr>
              <a:t> no hidrosoluble y 3 veces superior a </a:t>
            </a:r>
            <a:r>
              <a:rPr lang="es-ES" sz="1400" b="1" i="0" u="none" strike="noStrike" cap="none" dirty="0" err="1">
                <a:solidFill>
                  <a:srgbClr val="000000"/>
                </a:solidFill>
                <a:latin typeface="Montserrat Light"/>
                <a:ea typeface="Montserrat Light"/>
                <a:cs typeface="Montserrat Light"/>
                <a:sym typeface="Montserrat Light"/>
              </a:rPr>
              <a:t>amorolfina</a:t>
            </a:r>
            <a:r>
              <a:rPr lang="es-ES" sz="1400" b="0" i="0" u="none" strike="noStrike" cap="none" dirty="0">
                <a:solidFill>
                  <a:srgbClr val="000000"/>
                </a:solidFill>
                <a:latin typeface="Montserrat Light"/>
                <a:ea typeface="Montserrat Light"/>
                <a:cs typeface="Montserrat Light"/>
                <a:sym typeface="Montserrat Light"/>
              </a:rPr>
              <a:t>. </a:t>
            </a:r>
            <a:endParaRPr sz="1400" b="0" i="0" u="none" strike="noStrike" cap="none" dirty="0">
              <a:solidFill>
                <a:srgbClr val="000000"/>
              </a:solidFill>
              <a:ea typeface="Montserrat Light"/>
            </a:endParaRPr>
          </a:p>
          <a:p>
            <a:pPr marL="457200" lvl="1" algn="just">
              <a:buSzPts val="1400"/>
            </a:pPr>
            <a:endParaRPr lang="es-ES" dirty="0">
              <a:latin typeface="Montserrat Light"/>
              <a:ea typeface="Montserrat"/>
              <a:cs typeface="Montserrat"/>
              <a:sym typeface="Montserrat"/>
            </a:endParaRPr>
          </a:p>
          <a:p>
            <a:pPr marL="457200" marR="0" lvl="1" indent="0" algn="just" rtl="0">
              <a:lnSpc>
                <a:spcPct val="100000"/>
              </a:lnSpc>
              <a:spcBef>
                <a:spcPts val="0"/>
              </a:spcBef>
              <a:spcAft>
                <a:spcPts val="0"/>
              </a:spcAft>
              <a:buClr>
                <a:srgbClr val="000000"/>
              </a:buClr>
              <a:buSzPts val="1400"/>
              <a:buFont typeface="Montserrat"/>
              <a:buNone/>
            </a:pPr>
            <a:r>
              <a:rPr lang="es-ES" dirty="0">
                <a:latin typeface="Montserrat Light"/>
                <a:ea typeface="Montserrat Light"/>
                <a:cs typeface="Montserrat Light"/>
                <a:sym typeface="Montserrat Light"/>
              </a:rPr>
              <a:t>Aplicación</a:t>
            </a:r>
            <a:r>
              <a:rPr lang="es-ES" sz="1400" b="0" i="0" u="none" strike="noStrike" cap="none" dirty="0">
                <a:solidFill>
                  <a:srgbClr val="000000"/>
                </a:solidFill>
                <a:latin typeface="Montserrat Light"/>
                <a:ea typeface="Montserrat Light"/>
                <a:cs typeface="Montserrat Light"/>
                <a:sym typeface="Montserrat Light"/>
              </a:rPr>
              <a:t> 1 vez al día en las uñas afectadas. </a:t>
            </a:r>
            <a:endParaRPr lang="es-ES" sz="1400" b="0" i="0" u="none" strike="noStrike" cap="none" dirty="0">
              <a:solidFill>
                <a:srgbClr val="000000"/>
              </a:solidFill>
              <a:latin typeface="Montserrat Light"/>
              <a:ea typeface="Montserrat Light"/>
              <a:cs typeface="Montserrat Light"/>
            </a:endParaRPr>
          </a:p>
          <a:p>
            <a:pPr marL="457200" lvl="1" algn="just">
              <a:buSzPts val="1400"/>
            </a:pPr>
            <a:endParaRPr lang="es-ES" dirty="0">
              <a:latin typeface="Montserrat Light"/>
              <a:ea typeface="Montserrat Light"/>
              <a:cs typeface="Montserrat Light"/>
              <a:sym typeface="Montserrat Light"/>
            </a:endParaRPr>
          </a:p>
          <a:p>
            <a:pPr marL="457200" marR="0" lvl="1" indent="0" algn="just">
              <a:lnSpc>
                <a:spcPct val="100000"/>
              </a:lnSpc>
              <a:spcBef>
                <a:spcPts val="0"/>
              </a:spcBef>
              <a:spcAft>
                <a:spcPts val="0"/>
              </a:spcAft>
              <a:buSzPts val="1400"/>
              <a:buFont typeface="Montserrat"/>
              <a:buNone/>
            </a:pPr>
            <a:r>
              <a:rPr lang="es-ES" sz="1400" b="0" i="0" u="none" strike="noStrike" cap="none" dirty="0">
                <a:solidFill>
                  <a:srgbClr val="000000"/>
                </a:solidFill>
                <a:latin typeface="Montserrat Light"/>
                <a:ea typeface="Montserrat Light"/>
                <a:cs typeface="Montserrat Light"/>
                <a:sym typeface="Montserrat Light"/>
              </a:rPr>
              <a:t>Bien aceptado por los pacientes debido a su facilidad de uso y efectos secundarios mínimos. La formulación soluble en agua asegura una mejor adherencia y menor inconveniente cosmético.</a:t>
            </a:r>
            <a:endParaRPr/>
          </a:p>
        </p:txBody>
      </p:sp>
      <p:sp>
        <p:nvSpPr>
          <p:cNvPr id="189" name="Google Shape;189;p9"/>
          <p:cNvSpPr/>
          <p:nvPr/>
        </p:nvSpPr>
        <p:spPr>
          <a:xfrm>
            <a:off x="1502596" y="1893118"/>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 name="Google Shape;190;p9"/>
          <p:cNvSpPr/>
          <p:nvPr/>
        </p:nvSpPr>
        <p:spPr>
          <a:xfrm>
            <a:off x="1498518" y="3199987"/>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1" name="Google Shape;191;p9"/>
          <p:cNvSpPr/>
          <p:nvPr/>
        </p:nvSpPr>
        <p:spPr>
          <a:xfrm>
            <a:off x="1498518" y="2474054"/>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2" name="Google Shape;192;p9"/>
          <p:cNvSpPr/>
          <p:nvPr/>
        </p:nvSpPr>
        <p:spPr>
          <a:xfrm>
            <a:off x="1498518" y="3692132"/>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3" name="Google Shape;193;p9"/>
          <p:cNvSpPr/>
          <p:nvPr/>
        </p:nvSpPr>
        <p:spPr>
          <a:xfrm>
            <a:off x="1498518" y="4142800"/>
            <a:ext cx="107543" cy="107543"/>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4" name="Google Shape;194;p9"/>
          <p:cNvSpPr txBox="1"/>
          <p:nvPr/>
        </p:nvSpPr>
        <p:spPr>
          <a:xfrm>
            <a:off x="935696" y="6276489"/>
            <a:ext cx="1068874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Baran R, Tosti A, Hartmane I, et al. An Innovative Water-Soluble Biopolymer Improves Efficacy of Ciclopirox Nail Lacquer in the Management of Onychomycosis. J Eur Acad Dermatol Venereol. 2009;23(7):773-781. doi:10.1111/j.1468-3083.2009.03164.x.</a:t>
            </a:r>
            <a:endParaRPr/>
          </a:p>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Iorizzo M, Hartmane I, Derveniece A, Mikazans I. Ciclopirox 8% HPCH Nail Lacquer in the Treatment of Mild-to-Moderate Onychomycosis: A Randomized, Double-Blind Amorolfine Controlled Study Using a Blinded Evaluator. Skin Appendage Disord. 2016 Feb;1(3):134-40. doi: 10.1159/000441569. </a:t>
            </a:r>
            <a:endParaRPr/>
          </a:p>
        </p:txBody>
      </p:sp>
      <p:sp>
        <p:nvSpPr>
          <p:cNvPr id="195" name="Google Shape;195;p9"/>
          <p:cNvSpPr/>
          <p:nvPr/>
        </p:nvSpPr>
        <p:spPr>
          <a:xfrm>
            <a:off x="1142428" y="4856032"/>
            <a:ext cx="10688745" cy="1346569"/>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96" name="Google Shape;196;p9"/>
          <p:cNvSpPr txBox="1"/>
          <p:nvPr/>
        </p:nvSpPr>
        <p:spPr>
          <a:xfrm>
            <a:off x="1251714" y="4980147"/>
            <a:ext cx="10478467"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1600"/>
              <a:buFont typeface="Montserrat"/>
              <a:buNone/>
            </a:pPr>
            <a:r>
              <a:rPr lang="es-ES" sz="1600" dirty="0">
                <a:solidFill>
                  <a:srgbClr val="FFFFFF"/>
                </a:solidFill>
                <a:latin typeface="Montserrat"/>
                <a:ea typeface="Montserrat"/>
                <a:cs typeface="Montserrat"/>
                <a:sym typeface="Montserrat"/>
              </a:rPr>
              <a:t>La</a:t>
            </a:r>
            <a:r>
              <a:rPr lang="es-ES" sz="1600" b="0" i="0" u="none" strike="noStrike" cap="none" dirty="0">
                <a:solidFill>
                  <a:srgbClr val="FFFFFF"/>
                </a:solidFill>
                <a:latin typeface="Montserrat"/>
                <a:ea typeface="Montserrat"/>
                <a:cs typeface="Montserrat"/>
                <a:sym typeface="Montserrat"/>
              </a:rPr>
              <a:t> formulación soluble en agua de </a:t>
            </a:r>
            <a:r>
              <a:rPr lang="es-ES" sz="1600" b="0" i="0" u="none" strike="noStrike" cap="none" dirty="0" err="1">
                <a:solidFill>
                  <a:srgbClr val="FFFFFF"/>
                </a:solidFill>
                <a:latin typeface="Montserrat"/>
                <a:ea typeface="Montserrat"/>
                <a:cs typeface="Montserrat"/>
                <a:sym typeface="Montserrat"/>
              </a:rPr>
              <a:t>Ony-Tec</a:t>
            </a:r>
            <a:r>
              <a:rPr lang="es-ES" sz="1600" b="0" i="0" u="none" strike="noStrike" cap="none" dirty="0">
                <a:solidFill>
                  <a:srgbClr val="FFFFFF"/>
                </a:solidFill>
                <a:latin typeface="Montserrat"/>
                <a:ea typeface="Montserrat"/>
                <a:cs typeface="Montserrat"/>
                <a:sym typeface="Montserrat"/>
              </a:rPr>
              <a:t>® mejora la </a:t>
            </a:r>
            <a:r>
              <a:rPr lang="es-ES" sz="1600" b="1" i="0" u="none" strike="noStrike" cap="none" dirty="0">
                <a:solidFill>
                  <a:srgbClr val="FFFFFF"/>
                </a:solidFill>
                <a:latin typeface="Montserrat"/>
                <a:ea typeface="Montserrat"/>
                <a:cs typeface="Montserrat"/>
                <a:sym typeface="Montserrat"/>
              </a:rPr>
              <a:t>adherencia al tratamiento </a:t>
            </a:r>
            <a:r>
              <a:rPr lang="es-ES" sz="1600" b="0" i="0" u="none" strike="noStrike" cap="none" dirty="0">
                <a:solidFill>
                  <a:srgbClr val="FFFFFF"/>
                </a:solidFill>
                <a:latin typeface="Montserrat"/>
                <a:ea typeface="Montserrat"/>
                <a:cs typeface="Montserrat"/>
                <a:sym typeface="Montserrat"/>
              </a:rPr>
              <a:t>de la onicomicosis al proporcionar una </a:t>
            </a:r>
            <a:r>
              <a:rPr lang="es-ES" sz="1600" b="1" i="0" u="none" strike="noStrike" cap="none" dirty="0">
                <a:solidFill>
                  <a:srgbClr val="FFFFFF"/>
                </a:solidFill>
                <a:latin typeface="Montserrat"/>
                <a:ea typeface="Montserrat"/>
                <a:cs typeface="Montserrat"/>
                <a:sym typeface="Montserrat"/>
              </a:rPr>
              <a:t>mayor penetración </a:t>
            </a:r>
            <a:r>
              <a:rPr lang="es-ES" sz="1600" b="0" i="0" u="none" strike="noStrike" cap="none" dirty="0">
                <a:solidFill>
                  <a:srgbClr val="FFFFFF"/>
                </a:solidFill>
                <a:latin typeface="Montserrat"/>
                <a:ea typeface="Montserrat"/>
                <a:cs typeface="Montserrat"/>
                <a:sym typeface="Montserrat"/>
              </a:rPr>
              <a:t>del fármaco, </a:t>
            </a:r>
            <a:r>
              <a:rPr lang="es-ES" sz="1600" b="1" i="0" u="none" strike="noStrike" cap="none" dirty="0">
                <a:solidFill>
                  <a:srgbClr val="FFFFFF"/>
                </a:solidFill>
                <a:latin typeface="Montserrat"/>
                <a:ea typeface="Montserrat"/>
                <a:cs typeface="Montserrat"/>
                <a:sym typeface="Montserrat"/>
              </a:rPr>
              <a:t>facilidad de uso </a:t>
            </a:r>
            <a:r>
              <a:rPr lang="es-ES" sz="1600" b="0" i="0" u="none" strike="noStrike" cap="none" dirty="0">
                <a:solidFill>
                  <a:srgbClr val="FFFFFF"/>
                </a:solidFill>
                <a:latin typeface="Montserrat"/>
                <a:ea typeface="Montserrat"/>
                <a:cs typeface="Montserrat"/>
                <a:sym typeface="Montserrat"/>
              </a:rPr>
              <a:t>y un </a:t>
            </a:r>
            <a:r>
              <a:rPr lang="es-ES" sz="1600" b="1" i="0" u="none" strike="noStrike" cap="none" dirty="0">
                <a:solidFill>
                  <a:srgbClr val="FFFFFF"/>
                </a:solidFill>
                <a:latin typeface="Montserrat"/>
                <a:ea typeface="Montserrat"/>
                <a:cs typeface="Montserrat"/>
                <a:sym typeface="Montserrat"/>
              </a:rPr>
              <a:t>perfil cosmético favorable</a:t>
            </a:r>
            <a:r>
              <a:rPr lang="es-ES" sz="1600" b="1" dirty="0">
                <a:solidFill>
                  <a:srgbClr val="FFFFFF"/>
                </a:solidFill>
                <a:latin typeface="Montserrat"/>
                <a:ea typeface="Montserrat"/>
                <a:cs typeface="Montserrat"/>
                <a:sym typeface="Montserrat"/>
              </a:rPr>
              <a:t>.</a:t>
            </a:r>
            <a:endParaRPr lang="es-ES" sz="1600" dirty="0">
              <a:solidFill>
                <a:srgbClr val="FFFFFF"/>
              </a:solidFill>
              <a:latin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pic>
        <p:nvPicPr>
          <p:cNvPr id="202" name="Google Shape;202;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3" name="Google Shape;203;p10"/>
          <p:cNvSpPr/>
          <p:nvPr/>
        </p:nvSpPr>
        <p:spPr>
          <a:xfrm>
            <a:off x="1352499" y="3792861"/>
            <a:ext cx="10207487" cy="2003438"/>
          </a:xfrm>
          <a:prstGeom prst="roundRect">
            <a:avLst>
              <a:gd name="adj" fmla="val 16667"/>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204" name="Google Shape;204;p10"/>
          <p:cNvSpPr txBox="1">
            <a:spLocks noGrp="1"/>
          </p:cNvSpPr>
          <p:nvPr>
            <p:ph type="title"/>
          </p:nvPr>
        </p:nvSpPr>
        <p:spPr>
          <a:xfrm>
            <a:off x="1166191" y="451984"/>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Penetración del activo</a:t>
            </a:r>
            <a:endParaRPr/>
          </a:p>
        </p:txBody>
      </p:sp>
      <p:sp>
        <p:nvSpPr>
          <p:cNvPr id="205" name="Google Shape;205;p10"/>
          <p:cNvSpPr txBox="1">
            <a:spLocks noGrp="1"/>
          </p:cNvSpPr>
          <p:nvPr>
            <p:ph type="body" idx="1"/>
          </p:nvPr>
        </p:nvSpPr>
        <p:spPr>
          <a:xfrm>
            <a:off x="1166191" y="1377673"/>
            <a:ext cx="10515600" cy="3313620"/>
          </a:xfrm>
          <a:prstGeom prst="rect">
            <a:avLst/>
          </a:prstGeom>
          <a:noFill/>
          <a:ln>
            <a:noFill/>
          </a:ln>
        </p:spPr>
        <p:txBody>
          <a:bodyPr spcFirstLastPara="1" wrap="square" lIns="91425" tIns="45700" rIns="91425" bIns="45700" anchor="t" anchorCtr="0">
            <a:normAutofit/>
          </a:bodyPr>
          <a:lstStyle/>
          <a:p>
            <a:pPr marL="0" lvl="0" indent="0" algn="just" rtl="0">
              <a:lnSpc>
                <a:spcPct val="120000"/>
              </a:lnSpc>
              <a:spcBef>
                <a:spcPts val="0"/>
              </a:spcBef>
              <a:spcAft>
                <a:spcPts val="0"/>
              </a:spcAft>
              <a:buClr>
                <a:schemeClr val="dk1"/>
              </a:buClr>
              <a:buSzPts val="1600"/>
              <a:buNone/>
            </a:pPr>
            <a:r>
              <a:rPr lang="es-ES" sz="1600">
                <a:latin typeface="Montserrat Light"/>
                <a:ea typeface="Montserrat Light"/>
                <a:cs typeface="Montserrat Light"/>
                <a:sym typeface="Montserrat Light"/>
              </a:rPr>
              <a:t>Las ventajas de la hidrolaca en la adherencia al tratamiento de la onicomicosis se deben principalmente a su </a:t>
            </a:r>
            <a:r>
              <a:rPr lang="es-ES" sz="1600" b="1">
                <a:latin typeface="Montserrat Light"/>
                <a:ea typeface="Montserrat Light"/>
                <a:cs typeface="Montserrat Light"/>
                <a:sym typeface="Montserrat Light"/>
              </a:rPr>
              <a:t>formulación soluble en agua</a:t>
            </a:r>
            <a:r>
              <a:rPr lang="es-ES" sz="1600">
                <a:latin typeface="Montserrat Light"/>
                <a:ea typeface="Montserrat Light"/>
                <a:cs typeface="Montserrat Light"/>
                <a:sym typeface="Montserrat Light"/>
              </a:rPr>
              <a:t>, que asegura una mejor adherencia y menor inconveniente cosmético.</a:t>
            </a:r>
            <a:endParaRPr/>
          </a:p>
          <a:p>
            <a:pPr marL="228600" lvl="0" indent="-228600" algn="just" rtl="0">
              <a:lnSpc>
                <a:spcPct val="120000"/>
              </a:lnSpc>
              <a:spcBef>
                <a:spcPts val="1000"/>
              </a:spcBef>
              <a:spcAft>
                <a:spcPts val="0"/>
              </a:spcAft>
              <a:buClr>
                <a:schemeClr val="dk1"/>
              </a:buClr>
              <a:buSzPts val="1600"/>
              <a:buChar char="•"/>
            </a:pPr>
            <a:r>
              <a:rPr lang="es-ES" sz="1600">
                <a:latin typeface="Montserrat Light"/>
                <a:ea typeface="Montserrat Light"/>
                <a:cs typeface="Montserrat Light"/>
                <a:sym typeface="Montserrat Light"/>
              </a:rPr>
              <a:t>La formulación soluble en agua permite una mayor penetración del ciclopirox en la placa ungueal, lo que resulta en concentraciones más altas del fármaco en el sitio de la infección.</a:t>
            </a:r>
            <a:r>
              <a:rPr lang="es-ES" sz="1600" baseline="30000">
                <a:latin typeface="Montserrat Light"/>
                <a:ea typeface="Montserrat Light"/>
                <a:cs typeface="Montserrat Light"/>
                <a:sym typeface="Montserrat Light"/>
              </a:rPr>
              <a:t>[1-2]</a:t>
            </a:r>
            <a:r>
              <a:rPr lang="es-ES" sz="1600">
                <a:latin typeface="Montserrat Light"/>
                <a:ea typeface="Montserrat Light"/>
                <a:cs typeface="Montserrat Light"/>
                <a:sym typeface="Montserrat Light"/>
              </a:rPr>
              <a:t> Esto mejora la eficacia del tratamiento, lo que puede motivar a los pacientes a continuar con el uso regular del producto.</a:t>
            </a:r>
            <a:endParaRPr/>
          </a:p>
        </p:txBody>
      </p:sp>
      <p:sp>
        <p:nvSpPr>
          <p:cNvPr id="206" name="Google Shape;206;p10"/>
          <p:cNvSpPr txBox="1"/>
          <p:nvPr/>
        </p:nvSpPr>
        <p:spPr>
          <a:xfrm>
            <a:off x="1669203" y="3985766"/>
            <a:ext cx="9591261"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Montserrat"/>
              <a:buNone/>
            </a:pPr>
            <a:r>
              <a:rPr lang="es-ES" sz="2000" b="0" i="0" u="none" strike="noStrike" cap="none">
                <a:solidFill>
                  <a:srgbClr val="FFFFFF"/>
                </a:solidFill>
                <a:latin typeface="Montserrat"/>
                <a:ea typeface="Montserrat"/>
                <a:cs typeface="Montserrat"/>
                <a:sym typeface="Montserrat"/>
              </a:rPr>
              <a:t>En resumen, la formulación soluble en agua de Ony-Tec® mejora la </a:t>
            </a:r>
            <a:r>
              <a:rPr lang="es-ES" sz="2000" b="1" i="0" u="none" strike="noStrike" cap="none">
                <a:solidFill>
                  <a:srgbClr val="FFFFFF"/>
                </a:solidFill>
                <a:latin typeface="Montserrat"/>
                <a:ea typeface="Montserrat"/>
                <a:cs typeface="Montserrat"/>
                <a:sym typeface="Montserrat"/>
              </a:rPr>
              <a:t>adherencia al tratamiento </a:t>
            </a:r>
            <a:r>
              <a:rPr lang="es-ES" sz="2000" b="0" i="0" u="none" strike="noStrike" cap="none">
                <a:solidFill>
                  <a:srgbClr val="FFFFFF"/>
                </a:solidFill>
                <a:latin typeface="Montserrat"/>
                <a:ea typeface="Montserrat"/>
                <a:cs typeface="Montserrat"/>
                <a:sym typeface="Montserrat"/>
              </a:rPr>
              <a:t>de la onicomicosis al proporcionar una </a:t>
            </a:r>
            <a:r>
              <a:rPr lang="es-ES" sz="2000" b="1" i="0" u="none" strike="noStrike" cap="none">
                <a:solidFill>
                  <a:srgbClr val="FFFFFF"/>
                </a:solidFill>
                <a:latin typeface="Montserrat"/>
                <a:ea typeface="Montserrat"/>
                <a:cs typeface="Montserrat"/>
                <a:sym typeface="Montserrat"/>
              </a:rPr>
              <a:t>mayor penetración </a:t>
            </a:r>
            <a:r>
              <a:rPr lang="es-ES" sz="2000" b="0" i="0" u="none" strike="noStrike" cap="none">
                <a:solidFill>
                  <a:srgbClr val="FFFFFF"/>
                </a:solidFill>
                <a:latin typeface="Montserrat"/>
                <a:ea typeface="Montserrat"/>
                <a:cs typeface="Montserrat"/>
                <a:sym typeface="Montserrat"/>
              </a:rPr>
              <a:t>del fármaco, facilidad de uso y un perfil cosmético favorable, lo que en conjunto facilita el cumplimiento del régimen terapéutico por parte del paciente.</a:t>
            </a:r>
            <a:endParaRPr/>
          </a:p>
        </p:txBody>
      </p:sp>
      <p:sp>
        <p:nvSpPr>
          <p:cNvPr id="207" name="Google Shape;207;p10"/>
          <p:cNvSpPr txBox="1"/>
          <p:nvPr/>
        </p:nvSpPr>
        <p:spPr>
          <a:xfrm>
            <a:off x="1250274" y="6276370"/>
            <a:ext cx="10126717"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Zalacain-Vicuña AJ, Nieto C, Picas J, et al. Efficacy and Safety of a New Medicated Nail Hydrolacquer in the Treatment of Adults With Toenail Onychomycosis: A Randomised Clinical Trial. Mycoses. 2023;66(7):566-575. doi:10.1111/myc.13543. 2. Baran R, Tosti A, Hartmane I, et al. An Innovative Water-Soluble Biopolymer Improves Efficacy of Ciclopirox Nail Lacquer in the Management of Onychomycosis. J Eur Acad Dermatol Venereol. 2009;23(7):773-781. doi:10.1111/j.1468-3083.2009.03164.x.</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5" name="Google Shape;215;p11"/>
          <p:cNvSpPr txBox="1">
            <a:spLocks noGrp="1"/>
          </p:cNvSpPr>
          <p:nvPr>
            <p:ph type="title"/>
          </p:nvPr>
        </p:nvSpPr>
        <p:spPr>
          <a:xfrm>
            <a:off x="1211591" y="332285"/>
            <a:ext cx="10003888"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Combinación tópicos y orales</a:t>
            </a:r>
            <a:endParaRPr/>
          </a:p>
        </p:txBody>
      </p:sp>
      <p:sp>
        <p:nvSpPr>
          <p:cNvPr id="216" name="Google Shape;216;p11"/>
          <p:cNvSpPr txBox="1">
            <a:spLocks noGrp="1"/>
          </p:cNvSpPr>
          <p:nvPr>
            <p:ph type="body" idx="1"/>
          </p:nvPr>
        </p:nvSpPr>
        <p:spPr>
          <a:xfrm>
            <a:off x="1211591" y="1384782"/>
            <a:ext cx="10575356" cy="2147184"/>
          </a:xfrm>
          <a:prstGeom prst="rect">
            <a:avLst/>
          </a:prstGeom>
          <a:noFill/>
          <a:ln>
            <a:noFill/>
          </a:ln>
        </p:spPr>
        <p:txBody>
          <a:bodyPr spcFirstLastPara="1" wrap="square" lIns="91425" tIns="45700" rIns="91425" bIns="45700" anchor="t" anchorCtr="0">
            <a:normAutofit/>
          </a:bodyPr>
          <a:lstStyle/>
          <a:p>
            <a:pPr marL="0" lvl="0" indent="0" algn="just" rtl="0">
              <a:lnSpc>
                <a:spcPct val="120000"/>
              </a:lnSpc>
              <a:spcBef>
                <a:spcPts val="0"/>
              </a:spcBef>
              <a:spcAft>
                <a:spcPts val="0"/>
              </a:spcAft>
              <a:buClr>
                <a:schemeClr val="dk1"/>
              </a:buClr>
              <a:buSzPts val="1700"/>
              <a:buNone/>
            </a:pPr>
            <a:r>
              <a:rPr lang="es-ES" sz="1800" dirty="0">
                <a:latin typeface="Montserrat Light"/>
                <a:ea typeface="Montserrat Light"/>
                <a:cs typeface="Montserrat Light"/>
                <a:sym typeface="Montserrat Light"/>
              </a:rPr>
              <a:t>La combinación de tratamientos tópicos y sistémicos en la onicomicosis se recomienda en varios escenarios clínicos:</a:t>
            </a:r>
            <a:endParaRPr sz="3200" dirty="0"/>
          </a:p>
          <a:p>
            <a:pPr marL="685800" lvl="1" indent="-228600" algn="just" rtl="0">
              <a:lnSpc>
                <a:spcPct val="120000"/>
              </a:lnSpc>
              <a:spcBef>
                <a:spcPts val="500"/>
              </a:spcBef>
              <a:spcAft>
                <a:spcPts val="0"/>
              </a:spcAft>
              <a:buClr>
                <a:schemeClr val="dk1"/>
              </a:buClr>
              <a:buSzPts val="1400"/>
              <a:buChar char="•"/>
            </a:pPr>
            <a:r>
              <a:rPr lang="es-ES" sz="1600" dirty="0">
                <a:latin typeface="Montserrat Light"/>
                <a:ea typeface="Montserrat Light"/>
                <a:cs typeface="Montserrat Light"/>
                <a:sym typeface="Montserrat Light"/>
              </a:rPr>
              <a:t>Casos graves o refractarios. </a:t>
            </a:r>
            <a:r>
              <a:rPr lang="es-ES" sz="1600" baseline="30000" dirty="0">
                <a:latin typeface="Montserrat Light"/>
                <a:ea typeface="Montserrat Light"/>
                <a:cs typeface="Montserrat Light"/>
                <a:sym typeface="Montserrat Light"/>
              </a:rPr>
              <a:t>[1]</a:t>
            </a:r>
            <a:endParaRPr sz="2800" dirty="0"/>
          </a:p>
          <a:p>
            <a:pPr marL="685800" lvl="1" indent="-228600" algn="just" rtl="0">
              <a:lnSpc>
                <a:spcPct val="120000"/>
              </a:lnSpc>
              <a:spcBef>
                <a:spcPts val="500"/>
              </a:spcBef>
              <a:spcAft>
                <a:spcPts val="0"/>
              </a:spcAft>
              <a:buClr>
                <a:schemeClr val="dk1"/>
              </a:buClr>
              <a:buSzPts val="1400"/>
              <a:buChar char="•"/>
            </a:pPr>
            <a:r>
              <a:rPr lang="es-ES" sz="1600" dirty="0">
                <a:latin typeface="Montserrat Light"/>
                <a:ea typeface="Montserrat Light"/>
                <a:cs typeface="Montserrat Light"/>
                <a:sym typeface="Montserrat Light"/>
              </a:rPr>
              <a:t>Pacientes con factores de riesgo (diabetes, inmunosupresión, enfermedad vascular periférica)</a:t>
            </a:r>
            <a:r>
              <a:rPr lang="es-ES" sz="1600" baseline="30000" dirty="0">
                <a:latin typeface="Montserrat Light"/>
                <a:ea typeface="Montserrat Light"/>
                <a:cs typeface="Montserrat Light"/>
                <a:sym typeface="Montserrat Light"/>
              </a:rPr>
              <a:t>[2]</a:t>
            </a:r>
            <a:endParaRPr sz="1600" dirty="0">
              <a:latin typeface="Montserrat Light"/>
              <a:ea typeface="Montserrat Light"/>
              <a:cs typeface="Montserrat Light"/>
              <a:sym typeface="Montserrat Light"/>
            </a:endParaRPr>
          </a:p>
          <a:p>
            <a:pPr marL="685800" lvl="1" indent="-228600" algn="just" rtl="0">
              <a:lnSpc>
                <a:spcPct val="120000"/>
              </a:lnSpc>
              <a:spcBef>
                <a:spcPts val="500"/>
              </a:spcBef>
              <a:spcAft>
                <a:spcPts val="0"/>
              </a:spcAft>
              <a:buClr>
                <a:schemeClr val="dk1"/>
              </a:buClr>
              <a:buSzPts val="1400"/>
              <a:buChar char="•"/>
            </a:pPr>
            <a:r>
              <a:rPr lang="es-ES" sz="1600" dirty="0">
                <a:latin typeface="Montserrat Light"/>
                <a:ea typeface="Montserrat Light"/>
                <a:cs typeface="Montserrat Light"/>
                <a:sym typeface="Montserrat Light"/>
              </a:rPr>
              <a:t>Infecciones causadas por hongos no dermatofitos.</a:t>
            </a:r>
            <a:r>
              <a:rPr lang="es-ES" sz="1600" baseline="30000" dirty="0">
                <a:latin typeface="Montserrat Light"/>
                <a:ea typeface="Montserrat Light"/>
                <a:cs typeface="Montserrat Light"/>
                <a:sym typeface="Montserrat Light"/>
              </a:rPr>
              <a:t>[3]</a:t>
            </a:r>
            <a:endParaRPr sz="1600" dirty="0">
              <a:latin typeface="Montserrat Light"/>
              <a:ea typeface="Montserrat Light"/>
              <a:cs typeface="Montserrat Light"/>
              <a:sym typeface="Montserrat Light"/>
            </a:endParaRPr>
          </a:p>
          <a:p>
            <a:pPr marL="457200" lvl="1" indent="0" algn="just" rtl="0">
              <a:lnSpc>
                <a:spcPct val="120000"/>
              </a:lnSpc>
              <a:spcBef>
                <a:spcPts val="500"/>
              </a:spcBef>
              <a:spcAft>
                <a:spcPts val="0"/>
              </a:spcAft>
              <a:buClr>
                <a:schemeClr val="dk1"/>
              </a:buClr>
              <a:buSzPts val="1400"/>
              <a:buNone/>
            </a:pPr>
            <a:endParaRPr lang="es-ES" sz="1600" baseline="30000" dirty="0">
              <a:latin typeface="Montserrat Light"/>
            </a:endParaRPr>
          </a:p>
        </p:txBody>
      </p:sp>
      <p:sp>
        <p:nvSpPr>
          <p:cNvPr id="217" name="Google Shape;217;p11"/>
          <p:cNvSpPr txBox="1"/>
          <p:nvPr/>
        </p:nvSpPr>
        <p:spPr>
          <a:xfrm>
            <a:off x="12473609" y="38265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8" name="Google Shape;218;p11"/>
          <p:cNvSpPr txBox="1"/>
          <p:nvPr/>
        </p:nvSpPr>
        <p:spPr>
          <a:xfrm>
            <a:off x="1126878" y="6146416"/>
            <a:ext cx="1050136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s-ES" sz="800" b="0" i="0" u="none" strike="noStrike" cap="none">
                <a:solidFill>
                  <a:srgbClr val="000000"/>
                </a:solidFill>
                <a:latin typeface="Calibri"/>
                <a:ea typeface="Calibri"/>
                <a:cs typeface="Calibri"/>
                <a:sym typeface="Calibri"/>
              </a:rPr>
              <a:t>1, Noguchi H, Kubo M, Kashiwada-Nakamura K, et al. Topical Efinaconazole: A Sequential Combination Therapy With Oral Terbinafine for Refractory Tinea Unguium. J Dermatol. 2021;48(9):1401-1404. doi:10.1111/1346-8138.15973. 2, Olafsson JH, Sigurgeirsson B, Baran R. Combination Therapy for Onychomycosis. Br J Dermatol. 2003;149 Suppl 65:15-18. doi:10.1046/j.1365-2133.149.s65.2.x. 3, Schaller M, Walker B, Nabhani S, et al. Activity of Amorolfine or Ciclopirox in Combination With Terbinafine Against Pathogenic Fungi in Onychomycosis-Results of an In vitro Investigation. Mycoses. 2024;67(3).doi:10.1111/myc.13710. 4, Baran R, Kaoukhov A. Topical Antifungal Drugs for the Treatment of Onychomycosis: An Overview of Current Strategies for Monotherapy and Combination Therapy. J Eur Acad Dermatol Venereol. 2005;19(1):21-29. doi:10.1111/j.1468-3083.2004.00988.x.</a:t>
            </a:r>
            <a:endParaRPr/>
          </a:p>
        </p:txBody>
      </p:sp>
      <p:graphicFrame>
        <p:nvGraphicFramePr>
          <p:cNvPr id="3" name="Google Shape;224;p12">
            <a:extLst>
              <a:ext uri="{FF2B5EF4-FFF2-40B4-BE49-F238E27FC236}">
                <a16:creationId xmlns:a16="http://schemas.microsoft.com/office/drawing/2014/main" id="{9C005A9C-CE97-BB17-71F6-632DC598BED2}"/>
              </a:ext>
            </a:extLst>
          </p:cNvPr>
          <p:cNvGraphicFramePr/>
          <p:nvPr>
            <p:extLst>
              <p:ext uri="{D42A27DB-BD31-4B8C-83A1-F6EECF244321}">
                <p14:modId xmlns:p14="http://schemas.microsoft.com/office/powerpoint/2010/main" val="533986424"/>
              </p:ext>
            </p:extLst>
          </p:nvPr>
        </p:nvGraphicFramePr>
        <p:xfrm>
          <a:off x="1386416" y="3534833"/>
          <a:ext cx="9976979" cy="2334614"/>
        </p:xfrm>
        <a:graphic>
          <a:graphicData uri="http://schemas.openxmlformats.org/drawingml/2006/table">
            <a:tbl>
              <a:tblPr>
                <a:noFill/>
                <a:tableStyleId>{AF36A666-B37A-4BE9-B631-64DC373C0E63}</a:tableStyleId>
              </a:tblPr>
              <a:tblGrid>
                <a:gridCol w="2070099">
                  <a:extLst>
                    <a:ext uri="{9D8B030D-6E8A-4147-A177-3AD203B41FA5}">
                      <a16:colId xmlns:a16="http://schemas.microsoft.com/office/drawing/2014/main" val="20000"/>
                    </a:ext>
                  </a:extLst>
                </a:gridCol>
                <a:gridCol w="3082527">
                  <a:extLst>
                    <a:ext uri="{9D8B030D-6E8A-4147-A177-3AD203B41FA5}">
                      <a16:colId xmlns:a16="http://schemas.microsoft.com/office/drawing/2014/main" val="20001"/>
                    </a:ext>
                  </a:extLst>
                </a:gridCol>
                <a:gridCol w="2387600">
                  <a:extLst>
                    <a:ext uri="{9D8B030D-6E8A-4147-A177-3AD203B41FA5}">
                      <a16:colId xmlns:a16="http://schemas.microsoft.com/office/drawing/2014/main" val="20002"/>
                    </a:ext>
                  </a:extLst>
                </a:gridCol>
                <a:gridCol w="2436753">
                  <a:extLst>
                    <a:ext uri="{9D8B030D-6E8A-4147-A177-3AD203B41FA5}">
                      <a16:colId xmlns:a16="http://schemas.microsoft.com/office/drawing/2014/main" val="20003"/>
                    </a:ext>
                  </a:extLst>
                </a:gridCol>
              </a:tblGrid>
              <a:tr h="557828">
                <a:tc>
                  <a:txBody>
                    <a:bodyPr/>
                    <a:lstStyle/>
                    <a:p>
                      <a:pPr marL="0" marR="0" lvl="0" indent="0" algn="l" rtl="0">
                        <a:spcBef>
                          <a:spcPts val="0"/>
                        </a:spcBef>
                        <a:spcAft>
                          <a:spcPts val="0"/>
                        </a:spcAft>
                        <a:buNone/>
                      </a:pPr>
                      <a:r>
                        <a:rPr lang="es-ES" sz="1400" dirty="0">
                          <a:solidFill>
                            <a:schemeClr val="lt1"/>
                          </a:solidFill>
                          <a:latin typeface="Montserrat"/>
                          <a:ea typeface="Montserrat"/>
                          <a:cs typeface="Montserrat"/>
                          <a:sym typeface="Montserrat"/>
                        </a:rPr>
                        <a:t>Combinación de Tratamiento</a:t>
                      </a:r>
                      <a:endParaRPr dirty="0"/>
                    </a:p>
                  </a:txBody>
                  <a:tcPr marL="72525" marR="72525" marT="36250" marB="36250" anchor="ctr">
                    <a:solidFill>
                      <a:srgbClr val="009193"/>
                    </a:solidFill>
                  </a:tcPr>
                </a:tc>
                <a:tc>
                  <a:txBody>
                    <a:bodyPr/>
                    <a:lstStyle/>
                    <a:p>
                      <a:pPr marL="0" marR="0" lvl="0" indent="0" algn="l" rtl="0">
                        <a:spcBef>
                          <a:spcPts val="0"/>
                        </a:spcBef>
                        <a:spcAft>
                          <a:spcPts val="0"/>
                        </a:spcAft>
                        <a:buNone/>
                      </a:pPr>
                      <a:r>
                        <a:rPr lang="es-ES" sz="1400" dirty="0">
                          <a:solidFill>
                            <a:schemeClr val="lt1"/>
                          </a:solidFill>
                          <a:latin typeface="Montserrat"/>
                          <a:ea typeface="Montserrat"/>
                          <a:cs typeface="Montserrat"/>
                          <a:sym typeface="Montserrat"/>
                        </a:rPr>
                        <a:t>Dosis de Tratamiento Sistémico</a:t>
                      </a:r>
                      <a:endParaRPr dirty="0"/>
                    </a:p>
                  </a:txBody>
                  <a:tcPr marL="72525" marR="72525" marT="36250" marB="36250" anchor="ctr">
                    <a:solidFill>
                      <a:srgbClr val="009193"/>
                    </a:solidFill>
                  </a:tcPr>
                </a:tc>
                <a:tc>
                  <a:txBody>
                    <a:bodyPr/>
                    <a:lstStyle/>
                    <a:p>
                      <a:pPr marL="0" marR="0" lvl="0" indent="0" algn="l" rtl="0">
                        <a:spcBef>
                          <a:spcPts val="0"/>
                        </a:spcBef>
                        <a:spcAft>
                          <a:spcPts val="0"/>
                        </a:spcAft>
                        <a:buNone/>
                      </a:pPr>
                      <a:r>
                        <a:rPr lang="es-ES" sz="1400" dirty="0">
                          <a:solidFill>
                            <a:schemeClr val="lt1"/>
                          </a:solidFill>
                          <a:latin typeface="Montserrat"/>
                          <a:ea typeface="Montserrat"/>
                          <a:cs typeface="Montserrat"/>
                          <a:sym typeface="Montserrat"/>
                        </a:rPr>
                        <a:t>Dosis de Tratamiento Tópico</a:t>
                      </a:r>
                      <a:endParaRPr dirty="0"/>
                    </a:p>
                  </a:txBody>
                  <a:tcPr marL="72525" marR="72525" marT="36250" marB="36250" anchor="ctr">
                    <a:solidFill>
                      <a:srgbClr val="009193"/>
                    </a:solidFill>
                  </a:tcPr>
                </a:tc>
                <a:tc>
                  <a:txBody>
                    <a:bodyPr/>
                    <a:lstStyle/>
                    <a:p>
                      <a:pPr marL="0" marR="0" lvl="0" indent="0" algn="l" rtl="0">
                        <a:spcBef>
                          <a:spcPts val="0"/>
                        </a:spcBef>
                        <a:spcAft>
                          <a:spcPts val="0"/>
                        </a:spcAft>
                        <a:buNone/>
                      </a:pPr>
                      <a:r>
                        <a:rPr lang="es-ES" sz="1400" dirty="0">
                          <a:solidFill>
                            <a:schemeClr val="lt1"/>
                          </a:solidFill>
                          <a:latin typeface="Montserrat"/>
                          <a:ea typeface="Montserrat"/>
                          <a:cs typeface="Montserrat"/>
                          <a:sym typeface="Montserrat"/>
                        </a:rPr>
                        <a:t>Comentarios</a:t>
                      </a:r>
                      <a:endParaRPr dirty="0"/>
                    </a:p>
                  </a:txBody>
                  <a:tcPr marL="72525" marR="72525" marT="36250" marB="36250" anchor="ctr">
                    <a:solidFill>
                      <a:srgbClr val="009193"/>
                    </a:solidFill>
                  </a:tcPr>
                </a:tc>
                <a:extLst>
                  <a:ext uri="{0D108BD9-81ED-4DB2-BD59-A6C34878D82A}">
                    <a16:rowId xmlns:a16="http://schemas.microsoft.com/office/drawing/2014/main" val="10000"/>
                  </a:ext>
                </a:extLst>
              </a:tr>
              <a:tr h="723111">
                <a:tc>
                  <a:txBody>
                    <a:bodyPr/>
                    <a:lstStyle/>
                    <a:p>
                      <a:pPr marL="0" marR="0" lvl="0" indent="0" algn="l" rtl="0">
                        <a:spcBef>
                          <a:spcPts val="0"/>
                        </a:spcBef>
                        <a:spcAft>
                          <a:spcPts val="0"/>
                        </a:spcAft>
                        <a:buNone/>
                      </a:pPr>
                      <a:r>
                        <a:rPr lang="es-ES" sz="1400" dirty="0" err="1">
                          <a:latin typeface="Montserrat"/>
                          <a:ea typeface="Montserrat"/>
                          <a:cs typeface="Montserrat"/>
                          <a:sym typeface="Montserrat"/>
                        </a:rPr>
                        <a:t>Terbinafina</a:t>
                      </a:r>
                      <a:r>
                        <a:rPr lang="es-ES" sz="1400" dirty="0">
                          <a:latin typeface="Montserrat"/>
                          <a:ea typeface="Montserrat"/>
                          <a:cs typeface="Montserrat"/>
                          <a:sym typeface="Montserrat"/>
                        </a:rPr>
                        <a:t> oral y </a:t>
                      </a:r>
                      <a:r>
                        <a:rPr lang="es-ES" sz="1400" dirty="0" err="1">
                          <a:latin typeface="Montserrat"/>
                          <a:ea typeface="Montserrat"/>
                          <a:cs typeface="Montserrat"/>
                          <a:sym typeface="Montserrat"/>
                        </a:rPr>
                        <a:t>ciclopirox</a:t>
                      </a:r>
                      <a:r>
                        <a:rPr lang="es-ES" sz="1400" dirty="0">
                          <a:latin typeface="Montserrat"/>
                          <a:ea typeface="Montserrat"/>
                          <a:cs typeface="Montserrat"/>
                          <a:sym typeface="Montserrat"/>
                        </a:rPr>
                        <a:t> tópico </a:t>
                      </a:r>
                      <a:endParaRPr dirty="0"/>
                    </a:p>
                    <a:p>
                      <a:pPr marL="0" marR="0" lvl="0" indent="0" algn="l" rtl="0">
                        <a:spcBef>
                          <a:spcPts val="0"/>
                        </a:spcBef>
                        <a:spcAft>
                          <a:spcPts val="0"/>
                        </a:spcAft>
                        <a:buNone/>
                      </a:pPr>
                      <a:r>
                        <a:rPr lang="es-ES" sz="1400" dirty="0">
                          <a:latin typeface="Montserrat"/>
                          <a:ea typeface="Montserrat"/>
                          <a:cs typeface="Montserrat"/>
                          <a:sym typeface="Montserrat"/>
                        </a:rPr>
                        <a:t>(</a:t>
                      </a:r>
                      <a:r>
                        <a:rPr lang="es-ES" sz="1400" dirty="0" err="1">
                          <a:latin typeface="Montserrat"/>
                          <a:ea typeface="Montserrat"/>
                          <a:cs typeface="Montserrat"/>
                          <a:sym typeface="Montserrat"/>
                        </a:rPr>
                        <a:t>Ony-Tec</a:t>
                      </a:r>
                      <a:r>
                        <a:rPr lang="es-ES" sz="1400" dirty="0">
                          <a:latin typeface="Montserrat"/>
                          <a:ea typeface="Montserrat"/>
                          <a:cs typeface="Montserrat"/>
                          <a:sym typeface="Montserrat"/>
                        </a:rPr>
                        <a:t>)</a:t>
                      </a:r>
                      <a:endParaRPr dirty="0"/>
                    </a:p>
                  </a:txBody>
                  <a:tcPr marL="72525" marR="72525" marT="36250" marB="36250" anchor="ctr"/>
                </a:tc>
                <a:tc>
                  <a:txBody>
                    <a:bodyPr/>
                    <a:lstStyle/>
                    <a:p>
                      <a:pPr marL="0" marR="0" lvl="0" indent="0" algn="l" rtl="0">
                        <a:spcBef>
                          <a:spcPts val="0"/>
                        </a:spcBef>
                        <a:spcAft>
                          <a:spcPts val="0"/>
                        </a:spcAft>
                        <a:buNone/>
                      </a:pPr>
                      <a:r>
                        <a:rPr lang="es-ES" sz="1400" b="0" i="0" dirty="0">
                          <a:latin typeface="Montserrat Light"/>
                          <a:ea typeface="Montserrat Light"/>
                          <a:cs typeface="Montserrat Light"/>
                          <a:sym typeface="Montserrat Light"/>
                        </a:rPr>
                        <a:t>250 mg diarios durante 12 semanas</a:t>
                      </a:r>
                      <a:endParaRPr dirty="0"/>
                    </a:p>
                  </a:txBody>
                  <a:tcPr marL="72525" marR="72525" marT="36250" marB="36250" anchor="ctr"/>
                </a:tc>
                <a:tc>
                  <a:txBody>
                    <a:bodyPr/>
                    <a:lstStyle/>
                    <a:p>
                      <a:pPr marL="0" marR="0" lvl="0" indent="0" algn="l" rtl="0">
                        <a:spcBef>
                          <a:spcPts val="0"/>
                        </a:spcBef>
                        <a:spcAft>
                          <a:spcPts val="0"/>
                        </a:spcAft>
                        <a:buNone/>
                      </a:pPr>
                      <a:r>
                        <a:rPr lang="es-ES" sz="1400" b="0" i="0" dirty="0" err="1">
                          <a:latin typeface="Montserrat Light"/>
                          <a:ea typeface="Montserrat Light"/>
                          <a:cs typeface="Montserrat Light"/>
                          <a:sym typeface="Montserrat Light"/>
                        </a:rPr>
                        <a:t>Ciclopirox</a:t>
                      </a:r>
                      <a:r>
                        <a:rPr lang="es-ES" sz="1400" b="0" i="0" dirty="0">
                          <a:latin typeface="Montserrat Light"/>
                          <a:ea typeface="Montserrat Light"/>
                          <a:cs typeface="Montserrat Light"/>
                          <a:sym typeface="Montserrat Light"/>
                        </a:rPr>
                        <a:t> diariamente en las uñas afectadas</a:t>
                      </a:r>
                      <a:endParaRPr dirty="0"/>
                    </a:p>
                  </a:txBody>
                  <a:tcPr marL="72525" marR="72525" marT="36250" marB="36250" anchor="ctr"/>
                </a:tc>
                <a:tc>
                  <a:txBody>
                    <a:bodyPr/>
                    <a:lstStyle/>
                    <a:p>
                      <a:pPr marL="0" marR="0" lvl="0" indent="0" algn="l" rtl="0">
                        <a:spcBef>
                          <a:spcPts val="0"/>
                        </a:spcBef>
                        <a:spcAft>
                          <a:spcPts val="0"/>
                        </a:spcAft>
                        <a:buNone/>
                      </a:pPr>
                      <a:r>
                        <a:rPr lang="es-ES" sz="1400" b="0" i="0" dirty="0">
                          <a:latin typeface="Montserrat Light"/>
                          <a:ea typeface="Montserrat Light"/>
                          <a:cs typeface="Montserrat Light"/>
                          <a:sym typeface="Montserrat Light"/>
                        </a:rPr>
                        <a:t>Mejora las tasas de curación en comparación con monoterapia</a:t>
                      </a:r>
                      <a:endParaRPr dirty="0"/>
                    </a:p>
                  </a:txBody>
                  <a:tcPr marL="72525" marR="72525" marT="36250" marB="36250" anchor="ctr"/>
                </a:tc>
                <a:extLst>
                  <a:ext uri="{0D108BD9-81ED-4DB2-BD59-A6C34878D82A}">
                    <a16:rowId xmlns:a16="http://schemas.microsoft.com/office/drawing/2014/main" val="10001"/>
                  </a:ext>
                </a:extLst>
              </a:tr>
              <a:tr h="1053675">
                <a:tc>
                  <a:txBody>
                    <a:bodyPr/>
                    <a:lstStyle/>
                    <a:p>
                      <a:pPr marL="0" marR="0" lvl="0" indent="0" algn="l" rtl="0">
                        <a:spcBef>
                          <a:spcPts val="0"/>
                        </a:spcBef>
                        <a:spcAft>
                          <a:spcPts val="0"/>
                        </a:spcAft>
                        <a:buNone/>
                      </a:pPr>
                      <a:r>
                        <a:rPr lang="es-ES" sz="1400" dirty="0">
                          <a:latin typeface="Montserrat"/>
                          <a:ea typeface="Montserrat"/>
                          <a:cs typeface="Montserrat"/>
                          <a:sym typeface="Montserrat"/>
                        </a:rPr>
                        <a:t>Itraconazol oral y </a:t>
                      </a:r>
                      <a:r>
                        <a:rPr lang="es-ES" sz="1400" dirty="0" err="1">
                          <a:latin typeface="Montserrat"/>
                          <a:ea typeface="Montserrat"/>
                          <a:cs typeface="Montserrat"/>
                          <a:sym typeface="Montserrat"/>
                        </a:rPr>
                        <a:t>ciclopirox</a:t>
                      </a:r>
                      <a:r>
                        <a:rPr lang="es-ES" sz="1400" dirty="0">
                          <a:latin typeface="Montserrat"/>
                          <a:ea typeface="Montserrat"/>
                          <a:cs typeface="Montserrat"/>
                          <a:sym typeface="Montserrat"/>
                        </a:rPr>
                        <a:t> tópico </a:t>
                      </a:r>
                      <a:endParaRPr dirty="0"/>
                    </a:p>
                    <a:p>
                      <a:pPr marL="0" marR="0" lvl="0" indent="0" algn="l" rtl="0">
                        <a:spcBef>
                          <a:spcPts val="0"/>
                        </a:spcBef>
                        <a:spcAft>
                          <a:spcPts val="0"/>
                        </a:spcAft>
                        <a:buNone/>
                      </a:pPr>
                      <a:r>
                        <a:rPr lang="es-ES" sz="1400" dirty="0">
                          <a:latin typeface="Montserrat"/>
                          <a:ea typeface="Montserrat"/>
                          <a:cs typeface="Montserrat"/>
                          <a:sym typeface="Montserrat"/>
                        </a:rPr>
                        <a:t>(</a:t>
                      </a:r>
                      <a:r>
                        <a:rPr lang="es-ES" sz="1400" dirty="0" err="1">
                          <a:latin typeface="Montserrat"/>
                          <a:ea typeface="Montserrat"/>
                          <a:cs typeface="Montserrat"/>
                          <a:sym typeface="Montserrat"/>
                        </a:rPr>
                        <a:t>Ony-Tec</a:t>
                      </a:r>
                      <a:r>
                        <a:rPr lang="es-ES" sz="1400" dirty="0">
                          <a:latin typeface="Montserrat"/>
                          <a:ea typeface="Montserrat"/>
                          <a:cs typeface="Montserrat"/>
                          <a:sym typeface="Montserrat"/>
                        </a:rPr>
                        <a:t>)</a:t>
                      </a:r>
                      <a:endParaRPr dirty="0"/>
                    </a:p>
                  </a:txBody>
                  <a:tcPr marL="72525" marR="72525" marT="36250" marB="36250" anchor="ctr"/>
                </a:tc>
                <a:tc>
                  <a:txBody>
                    <a:bodyPr/>
                    <a:lstStyle/>
                    <a:p>
                      <a:pPr marL="0" marR="0" lvl="0" indent="0" algn="l" rtl="0">
                        <a:spcBef>
                          <a:spcPts val="0"/>
                        </a:spcBef>
                        <a:spcAft>
                          <a:spcPts val="0"/>
                        </a:spcAft>
                        <a:buNone/>
                      </a:pPr>
                      <a:r>
                        <a:rPr lang="es-ES" sz="1400" b="0" i="0" dirty="0">
                          <a:latin typeface="Montserrat Light"/>
                          <a:ea typeface="Montserrat Light"/>
                          <a:cs typeface="Montserrat Light"/>
                          <a:sym typeface="Montserrat Light"/>
                        </a:rPr>
                        <a:t>200 mg dos veces al día durante 1 semana al mes por 3-4 meses (pulsos) o 200 mg diarios por 12 semanas (continuo)</a:t>
                      </a:r>
                      <a:endParaRPr dirty="0"/>
                    </a:p>
                  </a:txBody>
                  <a:tcPr marL="72525" marR="72525" marT="36250" marB="36250" anchor="ctr"/>
                </a:tc>
                <a:tc>
                  <a:txBody>
                    <a:bodyPr/>
                    <a:lstStyle/>
                    <a:p>
                      <a:pPr marL="0" marR="0" lvl="0" indent="0" algn="l" rtl="0">
                        <a:spcBef>
                          <a:spcPts val="0"/>
                        </a:spcBef>
                        <a:spcAft>
                          <a:spcPts val="0"/>
                        </a:spcAft>
                        <a:buNone/>
                      </a:pPr>
                      <a:r>
                        <a:rPr lang="es-ES" sz="1400" b="0" i="0" dirty="0" err="1">
                          <a:latin typeface="Montserrat Light"/>
                          <a:ea typeface="Montserrat Light"/>
                          <a:cs typeface="Montserrat Light"/>
                          <a:sym typeface="Montserrat Light"/>
                        </a:rPr>
                        <a:t>Ciclopirox</a:t>
                      </a:r>
                      <a:r>
                        <a:rPr lang="es-ES" sz="1400" b="0" i="0" dirty="0">
                          <a:latin typeface="Montserrat Light"/>
                          <a:ea typeface="Montserrat Light"/>
                          <a:cs typeface="Montserrat Light"/>
                          <a:sym typeface="Montserrat Light"/>
                        </a:rPr>
                        <a:t> diariamente en las uñas afectadas</a:t>
                      </a:r>
                      <a:endParaRPr dirty="0"/>
                    </a:p>
                  </a:txBody>
                  <a:tcPr marL="72525" marR="72525" marT="36250" marB="36250" anchor="ctr"/>
                </a:tc>
                <a:tc>
                  <a:txBody>
                    <a:bodyPr/>
                    <a:lstStyle/>
                    <a:p>
                      <a:pPr marL="0" marR="0" lvl="0" indent="0" algn="l" rtl="0">
                        <a:spcBef>
                          <a:spcPts val="0"/>
                        </a:spcBef>
                        <a:spcAft>
                          <a:spcPts val="0"/>
                        </a:spcAft>
                        <a:buNone/>
                      </a:pPr>
                      <a:r>
                        <a:rPr lang="es-ES" sz="1400" b="0" i="0" dirty="0">
                          <a:latin typeface="Montserrat Light"/>
                          <a:ea typeface="Montserrat Light"/>
                          <a:cs typeface="Montserrat Light"/>
                          <a:sym typeface="Montserrat Light"/>
                        </a:rPr>
                        <a:t>Mejora las tasas de curación micológica</a:t>
                      </a:r>
                      <a:endParaRPr dirty="0"/>
                    </a:p>
                  </a:txBody>
                  <a:tcPr marL="72525" marR="72525" marT="36250" marB="3625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1" name="Google Shape;231;p14"/>
          <p:cNvSpPr txBox="1"/>
          <p:nvPr/>
        </p:nvSpPr>
        <p:spPr>
          <a:xfrm>
            <a:off x="1058593" y="410745"/>
            <a:ext cx="10563577" cy="9256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F3864"/>
              </a:buClr>
              <a:buSzPts val="4000"/>
              <a:buFont typeface="Montserrat"/>
              <a:buNone/>
            </a:pPr>
            <a:r>
              <a:rPr lang="es-ES" sz="4000" b="0" i="0" u="none" strike="noStrike" cap="none">
                <a:solidFill>
                  <a:srgbClr val="1F3864"/>
                </a:solidFill>
                <a:latin typeface="Montserrat"/>
                <a:ea typeface="Montserrat"/>
                <a:cs typeface="Montserrat"/>
                <a:sym typeface="Montserrat"/>
              </a:rPr>
              <a:t>Caso clínico real Onicomicosis</a:t>
            </a:r>
            <a:endParaRPr/>
          </a:p>
        </p:txBody>
      </p:sp>
      <p:sp>
        <p:nvSpPr>
          <p:cNvPr id="232" name="Google Shape;232;p14"/>
          <p:cNvSpPr txBox="1"/>
          <p:nvPr/>
        </p:nvSpPr>
        <p:spPr>
          <a:xfrm>
            <a:off x="1176796" y="1583672"/>
            <a:ext cx="8743060"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Montserrat Light"/>
              <a:buNone/>
            </a:pPr>
            <a:r>
              <a:rPr lang="es-ES" sz="1600" b="0" i="0" u="none" strike="noStrike" cap="none">
                <a:solidFill>
                  <a:srgbClr val="000000"/>
                </a:solidFill>
                <a:latin typeface="Montserrat Light"/>
                <a:ea typeface="Montserrat Light"/>
                <a:cs typeface="Montserrat Light"/>
                <a:sym typeface="Montserrat Light"/>
              </a:rPr>
              <a:t>Una mujer de 66 años, con antecedentes de hipertensión arterial controlada con enalapril y sin alergias conocidas, consulta por un engrosamiento y cambio de coloración en la uña del primer dedo de la mano izquierda desde hace aproximadamente 4 meses. La paciente refiere que la uña se ha vuelto amarillenta, quebradiza y presenta zonas de desprendimiento distal.</a:t>
            </a:r>
            <a:endParaRPr/>
          </a:p>
        </p:txBody>
      </p:sp>
      <p:pic>
        <p:nvPicPr>
          <p:cNvPr id="233" name="Google Shape;233;p14"/>
          <p:cNvPicPr preferRelativeResize="0"/>
          <p:nvPr/>
        </p:nvPicPr>
        <p:blipFill rotWithShape="1">
          <a:blip r:embed="rId4">
            <a:alphaModFix/>
          </a:blip>
          <a:srcRect/>
          <a:stretch/>
        </p:blipFill>
        <p:spPr>
          <a:xfrm rot="5400000">
            <a:off x="6171564" y="3953571"/>
            <a:ext cx="2895526" cy="2171645"/>
          </a:xfrm>
          <a:prstGeom prst="rect">
            <a:avLst/>
          </a:prstGeom>
          <a:noFill/>
          <a:ln>
            <a:noFill/>
          </a:ln>
          <a:effectLst>
            <a:outerShdw blurRad="292100" dist="139700" dir="2700000" algn="tl" rotWithShape="0">
              <a:srgbClr val="333333">
                <a:alpha val="64705"/>
              </a:srgbClr>
            </a:outerShdw>
          </a:effectLst>
        </p:spPr>
      </p:pic>
      <p:pic>
        <p:nvPicPr>
          <p:cNvPr id="234" name="Google Shape;234;p14"/>
          <p:cNvPicPr preferRelativeResize="0"/>
          <p:nvPr/>
        </p:nvPicPr>
        <p:blipFill rotWithShape="1">
          <a:blip r:embed="rId5">
            <a:alphaModFix/>
          </a:blip>
          <a:srcRect l="12760" r="17925"/>
          <a:stretch/>
        </p:blipFill>
        <p:spPr>
          <a:xfrm rot="-5400000">
            <a:off x="9260158" y="3673625"/>
            <a:ext cx="2376835" cy="2571750"/>
          </a:xfrm>
          <a:prstGeom prst="rect">
            <a:avLst/>
          </a:prstGeom>
          <a:noFill/>
          <a:ln>
            <a:noFill/>
          </a:ln>
          <a:effectLst>
            <a:outerShdw blurRad="292100" dist="139700" dir="2700000" algn="tl" rotWithShape="0">
              <a:srgbClr val="333333">
                <a:alpha val="64705"/>
              </a:srgbClr>
            </a:outerShdw>
          </a:effectLst>
        </p:spPr>
      </p:pic>
      <p:sp>
        <p:nvSpPr>
          <p:cNvPr id="235" name="Google Shape;235;p14"/>
          <p:cNvSpPr txBox="1"/>
          <p:nvPr/>
        </p:nvSpPr>
        <p:spPr>
          <a:xfrm>
            <a:off x="1176796" y="3137116"/>
            <a:ext cx="4597839" cy="16004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Exploración física</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Uña del 1º dedo de la mano izquierda: </a:t>
            </a:r>
            <a:r>
              <a:rPr lang="es-ES" sz="1400" b="0" i="0" u="none" strike="noStrike" cap="none">
                <a:solidFill>
                  <a:srgbClr val="000000"/>
                </a:solidFill>
                <a:latin typeface="Montserrat Light"/>
                <a:ea typeface="Montserrat Light"/>
                <a:cs typeface="Montserrat Light"/>
                <a:sym typeface="Montserrat Light"/>
              </a:rPr>
              <a:t>Engrosada, decoloración amarillenta y presencia de hiperqueratosis subungueal. Se observa onicólisis distal. La piel periungueal no presenta signos de inflamación o eritema.</a:t>
            </a:r>
            <a:endParaRPr/>
          </a:p>
        </p:txBody>
      </p:sp>
      <p:sp>
        <p:nvSpPr>
          <p:cNvPr id="236" name="Google Shape;236;p14"/>
          <p:cNvSpPr txBox="1"/>
          <p:nvPr/>
        </p:nvSpPr>
        <p:spPr>
          <a:xfrm>
            <a:off x="1176796" y="4963527"/>
            <a:ext cx="4597839" cy="116955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Diagnóstico</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just" rtl="0">
              <a:lnSpc>
                <a:spcPct val="100000"/>
              </a:lnSpc>
              <a:spcBef>
                <a:spcPts val="0"/>
              </a:spcBef>
              <a:spcAft>
                <a:spcPts val="0"/>
              </a:spcAft>
              <a:buClr>
                <a:srgbClr val="FF9F96"/>
              </a:buClr>
              <a:buSzPts val="1400"/>
              <a:buFont typeface="Montserrat"/>
              <a:buNone/>
            </a:pPr>
            <a:r>
              <a:rPr lang="es-ES" sz="1400" b="0" i="0" u="none" strike="noStrike" cap="none">
                <a:solidFill>
                  <a:srgbClr val="FF9F96"/>
                </a:solidFill>
                <a:latin typeface="Montserrat"/>
                <a:ea typeface="Montserrat"/>
                <a:cs typeface="Montserrat"/>
                <a:sym typeface="Montserrat"/>
              </a:rPr>
              <a:t>Onicomicosis subungueal distal lateral (OSDL) en el primer dedo de la mano izquierda</a:t>
            </a:r>
            <a:r>
              <a:rPr lang="es-ES" sz="1400" b="0" i="0" u="none" strike="noStrike" cap="none">
                <a:solidFill>
                  <a:srgbClr val="FF9F96"/>
                </a:solidFill>
                <a:latin typeface="Calibri"/>
                <a:ea typeface="Calibri"/>
                <a:cs typeface="Calibri"/>
                <a:sym typeface="Calibri"/>
              </a:rPr>
              <a:t>.</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p:txBody>
      </p:sp>
      <p:pic>
        <p:nvPicPr>
          <p:cNvPr id="237" name="Google Shape;237;p14"/>
          <p:cNvPicPr preferRelativeResize="0"/>
          <p:nvPr/>
        </p:nvPicPr>
        <p:blipFill rotWithShape="1">
          <a:blip r:embed="rId6">
            <a:alphaModFix amt="35000"/>
          </a:blip>
          <a:srcRect/>
          <a:stretch/>
        </p:blipFill>
        <p:spPr>
          <a:xfrm>
            <a:off x="10448575" y="939800"/>
            <a:ext cx="1173595" cy="1439994"/>
          </a:xfrm>
          <a:prstGeom prst="rect">
            <a:avLst/>
          </a:prstGeom>
          <a:noFill/>
          <a:ln>
            <a:noFill/>
          </a:ln>
        </p:spPr>
      </p:pic>
      <p:sp>
        <p:nvSpPr>
          <p:cNvPr id="238" name="Google Shape;238;p14"/>
          <p:cNvSpPr txBox="1"/>
          <p:nvPr/>
        </p:nvSpPr>
        <p:spPr>
          <a:xfrm>
            <a:off x="1127984" y="6494024"/>
            <a:ext cx="716459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s-ES" sz="1200" b="0" i="0" u="none" strike="noStrike" cap="none">
                <a:solidFill>
                  <a:srgbClr val="000000"/>
                </a:solidFill>
                <a:latin typeface="Calibri"/>
                <a:ea typeface="Calibri"/>
                <a:cs typeface="Calibri"/>
                <a:sym typeface="Calibri"/>
              </a:rPr>
              <a:t>Todos los pacientes han dado su consentimiento al uso de las imágenes</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4" name="Google Shape;244;p15"/>
          <p:cNvSpPr txBox="1">
            <a:spLocks noGrp="1"/>
          </p:cNvSpPr>
          <p:nvPr>
            <p:ph type="title"/>
          </p:nvPr>
        </p:nvSpPr>
        <p:spPr>
          <a:xfrm>
            <a:off x="1251716" y="641997"/>
            <a:ext cx="10563577" cy="925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4000"/>
              <a:buFont typeface="Montserrat"/>
              <a:buNone/>
            </a:pPr>
            <a:r>
              <a:rPr lang="es-ES" sz="4000">
                <a:solidFill>
                  <a:srgbClr val="1F3864"/>
                </a:solidFill>
                <a:latin typeface="Montserrat"/>
                <a:ea typeface="Montserrat"/>
                <a:cs typeface="Montserrat"/>
                <a:sym typeface="Montserrat"/>
              </a:rPr>
              <a:t>Caso clínico real onicomicosis</a:t>
            </a:r>
            <a:br>
              <a:rPr lang="es-ES" sz="4000">
                <a:solidFill>
                  <a:srgbClr val="1F3864"/>
                </a:solidFill>
                <a:latin typeface="Montserrat"/>
                <a:ea typeface="Montserrat"/>
                <a:cs typeface="Montserrat"/>
                <a:sym typeface="Montserrat"/>
              </a:rPr>
            </a:br>
            <a:endParaRPr sz="4000">
              <a:solidFill>
                <a:srgbClr val="1F3864"/>
              </a:solidFill>
              <a:latin typeface="Montserrat"/>
              <a:ea typeface="Montserrat"/>
              <a:cs typeface="Montserrat"/>
              <a:sym typeface="Montserrat"/>
            </a:endParaRPr>
          </a:p>
        </p:txBody>
      </p:sp>
      <p:sp>
        <p:nvSpPr>
          <p:cNvPr id="245" name="Google Shape;245;p15"/>
          <p:cNvSpPr txBox="1"/>
          <p:nvPr/>
        </p:nvSpPr>
        <p:spPr>
          <a:xfrm>
            <a:off x="1251716" y="1260914"/>
            <a:ext cx="10563576"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Exámenes complementarios</a:t>
            </a:r>
            <a:endParaRPr/>
          </a:p>
          <a:p>
            <a:pPr marL="457200" marR="0" lvl="1"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Examen micológico directo: </a:t>
            </a:r>
            <a:r>
              <a:rPr lang="es-ES" sz="1400" b="0" i="0" u="none" strike="noStrike" cap="none">
                <a:solidFill>
                  <a:srgbClr val="000000"/>
                </a:solidFill>
                <a:latin typeface="Montserrat Light"/>
                <a:ea typeface="Montserrat Light"/>
                <a:cs typeface="Montserrat Light"/>
                <a:sym typeface="Montserrat Light"/>
              </a:rPr>
              <a:t>Positivo para dermatofitos.</a:t>
            </a:r>
            <a:endParaRPr/>
          </a:p>
          <a:p>
            <a:pPr marL="457200" marR="0" lvl="1"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Cultivo de uñas: </a:t>
            </a:r>
            <a:r>
              <a:rPr lang="es-ES" sz="1400" b="0" i="0" u="none" strike="noStrike" cap="none">
                <a:solidFill>
                  <a:srgbClr val="000000"/>
                </a:solidFill>
                <a:latin typeface="Montserrat Light"/>
                <a:ea typeface="Montserrat Light"/>
                <a:cs typeface="Montserrat Light"/>
                <a:sym typeface="Montserrat Light"/>
              </a:rPr>
              <a:t>Positivo para Trichophyton rubrum.</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Tratamiento:</a:t>
            </a:r>
            <a:endParaRPr/>
          </a:p>
          <a:p>
            <a:pPr marL="0" marR="0" lvl="0"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Se establece un tratamiento combinado para optimizar la curación debido a la extensión y cronicidad de la infección:</a:t>
            </a:r>
            <a:endParaRPr/>
          </a:p>
          <a:p>
            <a:pPr marL="457200" marR="0" lvl="1" indent="0" algn="just"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Ciclopirox 80 mg/g hidrosoluble barniz de uñas:</a:t>
            </a:r>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Aplicación tópica en la uña afectada dos veces por semana, tras limar suavemente la superficie de la uña para favorecer la penetración del medicamento.</a:t>
            </a:r>
            <a:endParaRPr/>
          </a:p>
          <a:p>
            <a:pPr marL="0" marR="0" lvl="0" indent="0" algn="l" rtl="0">
              <a:lnSpc>
                <a:spcPct val="100000"/>
              </a:lnSpc>
              <a:spcBef>
                <a:spcPts val="0"/>
              </a:spcBef>
              <a:spcAft>
                <a:spcPts val="0"/>
              </a:spcAft>
              <a:buClr>
                <a:srgbClr val="000000"/>
              </a:buClr>
              <a:buSzPts val="1400"/>
              <a:buFont typeface="Montserrat"/>
              <a:buNone/>
            </a:pPr>
            <a:r>
              <a:rPr lang="es-ES" sz="1400" b="0" i="0" u="none" strike="noStrike" cap="none">
                <a:solidFill>
                  <a:srgbClr val="000000"/>
                </a:solidFill>
                <a:latin typeface="Montserrat"/>
                <a:ea typeface="Montserrat"/>
                <a:cs typeface="Montserrat"/>
                <a:sym typeface="Montserrat"/>
              </a:rPr>
              <a:t>Itraconazol oral:</a:t>
            </a:r>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Dosis de 200 mg dos veces al día durante una semana (pulsoterapia), seguido de tres semanas sin tratamiento. Se repetirá este esquema durante tres ciclos (3 meses en total).</a:t>
            </a:r>
            <a:endParaRPr/>
          </a:p>
        </p:txBody>
      </p:sp>
      <p:sp>
        <p:nvSpPr>
          <p:cNvPr id="246" name="Google Shape;246;p15"/>
          <p:cNvSpPr/>
          <p:nvPr/>
        </p:nvSpPr>
        <p:spPr>
          <a:xfrm>
            <a:off x="1580321" y="1790969"/>
            <a:ext cx="72875"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7" name="Google Shape;247;p15"/>
          <p:cNvSpPr/>
          <p:nvPr/>
        </p:nvSpPr>
        <p:spPr>
          <a:xfrm>
            <a:off x="1577013" y="2024660"/>
            <a:ext cx="72875"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8" name="Google Shape;248;p15"/>
          <p:cNvSpPr txBox="1"/>
          <p:nvPr/>
        </p:nvSpPr>
        <p:spPr>
          <a:xfrm>
            <a:off x="1251717" y="4705808"/>
            <a:ext cx="10317432"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193"/>
              </a:buClr>
              <a:buSzPts val="1400"/>
              <a:buFont typeface="Montserrat"/>
              <a:buNone/>
            </a:pPr>
            <a:r>
              <a:rPr lang="es-ES" sz="1400" b="0" i="0" u="none" strike="noStrike" cap="none">
                <a:solidFill>
                  <a:srgbClr val="009193"/>
                </a:solidFill>
                <a:latin typeface="Montserrat"/>
                <a:ea typeface="Montserrat"/>
                <a:cs typeface="Montserrat"/>
                <a:sym typeface="Montserrat"/>
              </a:rPr>
              <a:t>Recomendaciones</a:t>
            </a:r>
            <a:r>
              <a:rPr lang="es-ES" sz="1400" b="1" i="0" u="none" strike="noStrike" cap="none">
                <a:solidFill>
                  <a:srgbClr val="009193"/>
                </a:solidFill>
                <a:latin typeface="Montserrat"/>
                <a:ea typeface="Montserrat"/>
                <a:cs typeface="Montserrat"/>
                <a:sym typeface="Montserrat"/>
              </a:rPr>
              <a:t>:</a:t>
            </a:r>
            <a:endParaRPr sz="1400" b="0" i="0" u="none" strike="noStrike" cap="none">
              <a:solidFill>
                <a:srgbClr val="000000"/>
              </a:solidFill>
              <a:latin typeface="Montserrat Light"/>
              <a:ea typeface="Montserrat Light"/>
              <a:cs typeface="Montserrat Light"/>
              <a:sym typeface="Montserrat Light"/>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Mantener las uñas limpias y secas.</a:t>
            </a:r>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Evitar el uso de uñas artificiales o esmaltes de uñas cosméticos durante el tratamiento.</a:t>
            </a:r>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Uso de guantes protectores durante las tareas domésticas que impliquen contacto prolongado con agua o productos químicos.</a:t>
            </a:r>
            <a:endParaRPr/>
          </a:p>
          <a:p>
            <a:pPr marL="457200" marR="0" lvl="1" indent="0" algn="l" rtl="0">
              <a:lnSpc>
                <a:spcPct val="100000"/>
              </a:lnSpc>
              <a:spcBef>
                <a:spcPts val="0"/>
              </a:spcBef>
              <a:spcAft>
                <a:spcPts val="0"/>
              </a:spcAft>
              <a:buClr>
                <a:srgbClr val="000000"/>
              </a:buClr>
              <a:buSzPts val="1400"/>
              <a:buFont typeface="Montserrat Light"/>
              <a:buNone/>
            </a:pPr>
            <a:r>
              <a:rPr lang="es-ES" sz="1400" b="0" i="0" u="none" strike="noStrike" cap="none">
                <a:solidFill>
                  <a:srgbClr val="000000"/>
                </a:solidFill>
                <a:latin typeface="Montserrat Light"/>
                <a:ea typeface="Montserrat Light"/>
                <a:cs typeface="Montserrat Light"/>
                <a:sym typeface="Montserrat Light"/>
              </a:rPr>
              <a:t>Seguimiento clínico a los 3 meses para evaluación de la respuesta terapéutica y posible repetición del tratamiento si fuera necesario.</a:t>
            </a:r>
            <a:endParaRPr/>
          </a:p>
        </p:txBody>
      </p:sp>
      <p:sp>
        <p:nvSpPr>
          <p:cNvPr id="249" name="Google Shape;249;p15"/>
          <p:cNvSpPr/>
          <p:nvPr/>
        </p:nvSpPr>
        <p:spPr>
          <a:xfrm>
            <a:off x="1577013" y="5031141"/>
            <a:ext cx="72875"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15"/>
          <p:cNvSpPr/>
          <p:nvPr/>
        </p:nvSpPr>
        <p:spPr>
          <a:xfrm>
            <a:off x="1570392" y="5914530"/>
            <a:ext cx="72875"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1" name="Google Shape;251;p15"/>
          <p:cNvSpPr/>
          <p:nvPr/>
        </p:nvSpPr>
        <p:spPr>
          <a:xfrm>
            <a:off x="1570392" y="5449639"/>
            <a:ext cx="72875"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2" name="Google Shape;252;p15"/>
          <p:cNvSpPr/>
          <p:nvPr/>
        </p:nvSpPr>
        <p:spPr>
          <a:xfrm>
            <a:off x="1570388" y="5231974"/>
            <a:ext cx="72875" cy="72875"/>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3" name="Google Shape;253;p15"/>
          <p:cNvPicPr preferRelativeResize="0"/>
          <p:nvPr/>
        </p:nvPicPr>
        <p:blipFill rotWithShape="1">
          <a:blip r:embed="rId4">
            <a:alphaModFix amt="35000"/>
          </a:blip>
          <a:srcRect/>
          <a:stretch/>
        </p:blipFill>
        <p:spPr>
          <a:xfrm>
            <a:off x="10448575" y="939800"/>
            <a:ext cx="1173595" cy="14399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39"/>
          <p:cNvPicPr preferRelativeResize="0"/>
          <p:nvPr/>
        </p:nvPicPr>
        <p:blipFill rotWithShape="1">
          <a:blip r:embed="rId3">
            <a:alphaModFix/>
          </a:blip>
          <a:srcRect/>
          <a:stretch/>
        </p:blipFill>
        <p:spPr>
          <a:xfrm>
            <a:off x="0" y="-8134"/>
            <a:ext cx="12191999" cy="6882493"/>
          </a:xfrm>
          <a:prstGeom prst="rect">
            <a:avLst/>
          </a:prstGeom>
          <a:noFill/>
          <a:ln>
            <a:noFill/>
          </a:ln>
        </p:spPr>
      </p:pic>
      <p:sp>
        <p:nvSpPr>
          <p:cNvPr id="921" name="Google Shape;921;p39"/>
          <p:cNvSpPr txBox="1">
            <a:spLocks noGrp="1"/>
          </p:cNvSpPr>
          <p:nvPr>
            <p:ph type="title"/>
          </p:nvPr>
        </p:nvSpPr>
        <p:spPr>
          <a:xfrm>
            <a:off x="1184728" y="613429"/>
            <a:ext cx="10223500" cy="2093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Montserrat"/>
              <a:buNone/>
            </a:pPr>
            <a:r>
              <a:rPr lang="es-ES">
                <a:solidFill>
                  <a:srgbClr val="1F3864"/>
                </a:solidFill>
                <a:latin typeface="Montserrat"/>
                <a:ea typeface="Montserrat"/>
                <a:cs typeface="Montserrat"/>
                <a:sym typeface="Montserrat"/>
              </a:rPr>
              <a:t>Definición, incidencia y prevalencia </a:t>
            </a:r>
            <a:br>
              <a:rPr lang="es-ES" sz="4400" b="1"/>
            </a:br>
            <a:br>
              <a:rPr lang="es-ES" sz="4400"/>
            </a:br>
            <a:endParaRPr/>
          </a:p>
        </p:txBody>
      </p:sp>
      <p:sp>
        <p:nvSpPr>
          <p:cNvPr id="922" name="Google Shape;922;p39"/>
          <p:cNvSpPr txBox="1"/>
          <p:nvPr/>
        </p:nvSpPr>
        <p:spPr>
          <a:xfrm>
            <a:off x="1494545" y="1766187"/>
            <a:ext cx="9187544"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2000">
                <a:solidFill>
                  <a:schemeClr val="dk1"/>
                </a:solidFill>
                <a:latin typeface="Montserrat"/>
                <a:ea typeface="Montserrat"/>
                <a:cs typeface="Montserrat"/>
                <a:sym typeface="Montserrat"/>
              </a:rPr>
              <a:t>La psoriasis </a:t>
            </a:r>
            <a:r>
              <a:rPr lang="es-ES" sz="2000">
                <a:solidFill>
                  <a:schemeClr val="dk1"/>
                </a:solidFill>
                <a:latin typeface="Montserrat Light"/>
                <a:ea typeface="Montserrat Light"/>
                <a:cs typeface="Montserrat Light"/>
                <a:sym typeface="Montserrat Light"/>
              </a:rPr>
              <a:t>es una enfermedad inflamatoria crónica de la piel y sistémica, mediada por el sistema inmunológico</a:t>
            </a:r>
            <a:r>
              <a:rPr lang="es-ES" sz="2000" baseline="30000">
                <a:solidFill>
                  <a:schemeClr val="dk1"/>
                </a:solidFill>
                <a:latin typeface="Montserrat"/>
                <a:ea typeface="Montserrat"/>
                <a:cs typeface="Montserrat"/>
                <a:sym typeface="Montserrat"/>
              </a:rPr>
              <a:t>1-3</a:t>
            </a:r>
            <a:r>
              <a:rPr lang="es-ES" sz="2000">
                <a:solidFill>
                  <a:schemeClr val="dk1"/>
                </a:solidFill>
                <a:latin typeface="Montserrat Light"/>
                <a:ea typeface="Montserrat Light"/>
                <a:cs typeface="Montserrat Light"/>
                <a:sym typeface="Montserrat Light"/>
              </a:rPr>
              <a:t>. </a:t>
            </a:r>
            <a:endParaRPr/>
          </a:p>
        </p:txBody>
      </p:sp>
      <p:sp>
        <p:nvSpPr>
          <p:cNvPr id="923" name="Google Shape;923;p39"/>
          <p:cNvSpPr txBox="1"/>
          <p:nvPr/>
        </p:nvSpPr>
        <p:spPr>
          <a:xfrm>
            <a:off x="1494542" y="2767641"/>
            <a:ext cx="188323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chemeClr val="dk1"/>
                </a:solidFill>
                <a:latin typeface="Montserrat"/>
                <a:ea typeface="Montserrat"/>
                <a:cs typeface="Montserrat"/>
                <a:sym typeface="Montserrat"/>
              </a:rPr>
              <a:t>Localización</a:t>
            </a:r>
            <a:r>
              <a:rPr lang="es-ES" sz="2000">
                <a:solidFill>
                  <a:schemeClr val="dk1"/>
                </a:solidFill>
                <a:latin typeface="Montserrat Light"/>
                <a:ea typeface="Montserrat Light"/>
                <a:cs typeface="Montserrat Light"/>
                <a:sym typeface="Montserrat Light"/>
              </a:rPr>
              <a:t> </a:t>
            </a:r>
            <a:endParaRPr/>
          </a:p>
        </p:txBody>
      </p:sp>
      <p:sp>
        <p:nvSpPr>
          <p:cNvPr id="924" name="Google Shape;924;p39"/>
          <p:cNvSpPr txBox="1"/>
          <p:nvPr/>
        </p:nvSpPr>
        <p:spPr>
          <a:xfrm>
            <a:off x="1494544" y="3827699"/>
            <a:ext cx="928551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chemeClr val="dk1"/>
                </a:solidFill>
                <a:latin typeface="Montserrat"/>
                <a:ea typeface="Montserrat"/>
                <a:cs typeface="Montserrat"/>
                <a:sym typeface="Montserrat"/>
              </a:rPr>
              <a:t>Incidencia y prevalencia</a:t>
            </a:r>
            <a:r>
              <a:rPr lang="es-ES" sz="2000" baseline="30000">
                <a:solidFill>
                  <a:schemeClr val="dk1"/>
                </a:solidFill>
                <a:latin typeface="Montserrat"/>
                <a:ea typeface="Montserrat"/>
                <a:cs typeface="Montserrat"/>
                <a:sym typeface="Montserrat"/>
              </a:rPr>
              <a:t>3-7</a:t>
            </a:r>
            <a:endParaRPr sz="2000" baseline="30000">
              <a:solidFill>
                <a:schemeClr val="dk1"/>
              </a:solidFill>
              <a:latin typeface="Montserrat Light"/>
              <a:ea typeface="Montserrat Light"/>
              <a:cs typeface="Montserrat Light"/>
              <a:sym typeface="Montserrat Light"/>
            </a:endParaRPr>
          </a:p>
        </p:txBody>
      </p:sp>
      <p:pic>
        <p:nvPicPr>
          <p:cNvPr id="925" name="Google Shape;925;p39"/>
          <p:cNvPicPr preferRelativeResize="0"/>
          <p:nvPr/>
        </p:nvPicPr>
        <p:blipFill rotWithShape="1">
          <a:blip r:embed="rId4">
            <a:alphaModFix/>
          </a:blip>
          <a:srcRect b="6419"/>
          <a:stretch/>
        </p:blipFill>
        <p:spPr>
          <a:xfrm>
            <a:off x="3584630" y="2373387"/>
            <a:ext cx="1374211" cy="1431491"/>
          </a:xfrm>
          <a:prstGeom prst="rect">
            <a:avLst/>
          </a:prstGeom>
          <a:noFill/>
          <a:ln>
            <a:noFill/>
          </a:ln>
        </p:spPr>
      </p:pic>
      <p:sp>
        <p:nvSpPr>
          <p:cNvPr id="926" name="Google Shape;926;p39"/>
          <p:cNvSpPr txBox="1"/>
          <p:nvPr/>
        </p:nvSpPr>
        <p:spPr>
          <a:xfrm>
            <a:off x="4293685" y="4412078"/>
            <a:ext cx="268788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chemeClr val="dk1"/>
                </a:solidFill>
                <a:latin typeface="Montserrat Light"/>
                <a:ea typeface="Montserrat Light"/>
                <a:cs typeface="Montserrat Light"/>
                <a:sym typeface="Montserrat Light"/>
              </a:rPr>
              <a:t>2 – 4 % de la población mundial</a:t>
            </a:r>
            <a:endParaRPr sz="2000" baseline="30000">
              <a:solidFill>
                <a:schemeClr val="dk1"/>
              </a:solidFill>
              <a:latin typeface="Montserrat Light"/>
              <a:ea typeface="Montserrat Light"/>
              <a:cs typeface="Montserrat Light"/>
              <a:sym typeface="Montserrat Light"/>
            </a:endParaRPr>
          </a:p>
        </p:txBody>
      </p:sp>
      <p:sp>
        <p:nvSpPr>
          <p:cNvPr id="927" name="Google Shape;927;p39"/>
          <p:cNvSpPr/>
          <p:nvPr/>
        </p:nvSpPr>
        <p:spPr>
          <a:xfrm>
            <a:off x="1363913" y="1898686"/>
            <a:ext cx="130629" cy="130629"/>
          </a:xfrm>
          <a:prstGeom prst="ellipse">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E4E79"/>
              </a:solidFill>
              <a:latin typeface="Calibri"/>
              <a:ea typeface="Calibri"/>
              <a:cs typeface="Calibri"/>
              <a:sym typeface="Calibri"/>
            </a:endParaRPr>
          </a:p>
        </p:txBody>
      </p:sp>
      <p:sp>
        <p:nvSpPr>
          <p:cNvPr id="928" name="Google Shape;928;p39"/>
          <p:cNvSpPr/>
          <p:nvPr/>
        </p:nvSpPr>
        <p:spPr>
          <a:xfrm>
            <a:off x="1363913" y="2902381"/>
            <a:ext cx="130629" cy="130629"/>
          </a:xfrm>
          <a:prstGeom prst="ellipse">
            <a:avLst/>
          </a:prstGeom>
          <a:solidFill>
            <a:srgbClr val="0091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39"/>
          <p:cNvSpPr/>
          <p:nvPr/>
        </p:nvSpPr>
        <p:spPr>
          <a:xfrm>
            <a:off x="1363913" y="3974195"/>
            <a:ext cx="130629" cy="130629"/>
          </a:xfrm>
          <a:prstGeom prst="ellipse">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39"/>
          <p:cNvSpPr/>
          <p:nvPr/>
        </p:nvSpPr>
        <p:spPr>
          <a:xfrm>
            <a:off x="4061362" y="4744207"/>
            <a:ext cx="130629" cy="130629"/>
          </a:xfrm>
          <a:prstGeom prst="ellipse">
            <a:avLst/>
          </a:prstGeom>
          <a:solidFill>
            <a:srgbClr val="FF9F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1" name="Google Shape;931;p39"/>
          <p:cNvPicPr preferRelativeResize="0"/>
          <p:nvPr/>
        </p:nvPicPr>
        <p:blipFill rotWithShape="1">
          <a:blip r:embed="rId5">
            <a:alphaModFix/>
          </a:blip>
          <a:srcRect/>
          <a:stretch/>
        </p:blipFill>
        <p:spPr>
          <a:xfrm>
            <a:off x="2822034" y="4333175"/>
            <a:ext cx="999620" cy="999620"/>
          </a:xfrm>
          <a:prstGeom prst="rect">
            <a:avLst/>
          </a:prstGeom>
          <a:noFill/>
          <a:ln>
            <a:noFill/>
          </a:ln>
        </p:spPr>
      </p:pic>
      <p:sp>
        <p:nvSpPr>
          <p:cNvPr id="932" name="Google Shape;932;p39"/>
          <p:cNvSpPr txBox="1"/>
          <p:nvPr/>
        </p:nvSpPr>
        <p:spPr>
          <a:xfrm>
            <a:off x="1051561" y="5752019"/>
            <a:ext cx="10824882"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Calibri"/>
                <a:ea typeface="Calibri"/>
                <a:cs typeface="Calibri"/>
                <a:sym typeface="Calibri"/>
              </a:rPr>
              <a:t>1. Menter A, Strober BE, Kaplan DH, et al. Joint AAD-NPF guidelines of care for the management and treatment of psoriasis with biologics. J Am Acad Dermatol. 2019;80(4):1029-72. doi:10.1016/j.jaad.2018.11.057. 2. Elmets CA, Leonardi CL, Davis DMR, et al. Joint AAD-NPF guidelines of care for the management and treatment of psoriasis with awareness and attention to comorbidities. J Am Acad Dermatol. 2019;80(4):1073-1113. doi:10.1016/j.jaad.2018.11.058. 3. Garner KK, Hoy KDS, Carpenter AM. Psoriasis: recognition and management strategies. Am Fam Physician. 2023;108(6):562-73. 4. Vičić M, Kaštelan M, Brajac I, Sotošek V, Massari LP. Current concepts of psoriasis immunopathogenesis. Int J Mol Sci. 2021;22(21):11574. doi:10.3390/ijms222111574. 5. Parisi R, Iskandar IYK, Kontopantelis E, et al. National, regional, and worldwide epidemiology of psoriasis: systematic analysis and modelling study. BMJ. 2020;369doi:10.1136/bmj.m1590. 6. Eder L, Widdifield J, Rosen CF, et al. Trends in the prevalence and incidence of psoriasis and psoriatic arthritis in Ontario, Canada: a population-based study. Arthritis Care Res (Hoboken). 2019;71(8):1084-91. doi:10.1002/acr.23743. 7. Damiani G, Bragazzi NL, Karimkhani Aksut C, et al. The global, regional, and national burden of psoriasis: results and insights from the Global Burden of Disease 2019 study. Front Med (Lausanne). 2021;8:743180. doi:10.3389/fmed.2021.743180.</a:t>
            </a:r>
            <a:endParaRPr/>
          </a:p>
        </p:txBody>
      </p:sp>
      <p:pic>
        <p:nvPicPr>
          <p:cNvPr id="933" name="Google Shape;933;p39" descr="Qué es la psoriasis? | Clínica Assistens Coruña"/>
          <p:cNvPicPr preferRelativeResize="0"/>
          <p:nvPr/>
        </p:nvPicPr>
        <p:blipFill rotWithShape="1">
          <a:blip r:embed="rId6">
            <a:alphaModFix/>
          </a:blip>
          <a:srcRect/>
          <a:stretch/>
        </p:blipFill>
        <p:spPr>
          <a:xfrm>
            <a:off x="7484085" y="2754145"/>
            <a:ext cx="4001944" cy="267129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82468104-4C69-C8A5-754D-4BAF59A37075}"/>
              </a:ext>
            </a:extLst>
          </p:cNvPr>
          <p:cNvPicPr>
            <a:picLocks noGrp="1" noChangeAspect="1"/>
          </p:cNvPicPr>
          <p:nvPr>
            <p:ph idx="1"/>
          </p:nvPr>
        </p:nvPicPr>
        <p:blipFill>
          <a:blip r:embed="rId3"/>
          <a:stretch>
            <a:fillRect/>
          </a:stretch>
        </p:blipFill>
        <p:spPr>
          <a:xfrm>
            <a:off x="0" y="0"/>
            <a:ext cx="12192000" cy="6858000"/>
          </a:xfrm>
        </p:spPr>
      </p:pic>
      <p:sp>
        <p:nvSpPr>
          <p:cNvPr id="5" name="CuadroTexto 4">
            <a:extLst>
              <a:ext uri="{FF2B5EF4-FFF2-40B4-BE49-F238E27FC236}">
                <a16:creationId xmlns:a16="http://schemas.microsoft.com/office/drawing/2014/main" id="{BD54EE68-047D-BBAA-79DE-B165D3BB3F51}"/>
              </a:ext>
            </a:extLst>
          </p:cNvPr>
          <p:cNvSpPr txBox="1"/>
          <p:nvPr/>
        </p:nvSpPr>
        <p:spPr>
          <a:xfrm>
            <a:off x="1279247" y="2532699"/>
            <a:ext cx="10238497" cy="3293209"/>
          </a:xfrm>
          <a:prstGeom prst="rect">
            <a:avLst/>
          </a:prstGeom>
          <a:noFill/>
        </p:spPr>
        <p:txBody>
          <a:bodyPr wrap="square">
            <a:spAutoFit/>
          </a:bodyPr>
          <a:lstStyle/>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dirty="0">
                <a:latin typeface="Montserrat" panose="02000505000000020004" pitchFamily="2" charset="77"/>
              </a:rPr>
              <a:t>Impacto en la Calidad de Vida: </a:t>
            </a:r>
            <a:r>
              <a:rPr lang="es-ES" altLang="es-ES" sz="1600" dirty="0">
                <a:latin typeface="Montserrat Light" pitchFamily="2" charset="77"/>
              </a:rPr>
              <a:t>La psoriasis, las queratosis actínicas, la onicomicosis y la dermatitis atópica son patologías frecuentes que afectan significativamente la calidad de vida de los pacientes.</a:t>
            </a:r>
          </a:p>
          <a:p>
            <a:pPr marL="285750" lvl="0" indent="-285750" eaLnBrk="0" fontAlgn="base" hangingPunct="0">
              <a:lnSpc>
                <a:spcPct val="100000"/>
              </a:lnSpc>
              <a:spcBef>
                <a:spcPct val="0"/>
              </a:spcBef>
              <a:spcAft>
                <a:spcPct val="0"/>
              </a:spcAft>
              <a:buFont typeface="Wingdings" panose="05000000000000000000" pitchFamily="2" charset="2"/>
              <a:buChar char="ü"/>
            </a:pPr>
            <a:endParaRPr lang="es-ES" altLang="es-ES" sz="1600" dirty="0">
              <a:latin typeface="Montserrat Light" pitchFamily="2" charset="77"/>
            </a:endParaRPr>
          </a:p>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dirty="0">
                <a:latin typeface="Montserrat" panose="02000505000000020004" pitchFamily="2" charset="77"/>
              </a:rPr>
              <a:t>Importancia del Diagnóstico Temprano: </a:t>
            </a:r>
            <a:r>
              <a:rPr lang="es-ES" altLang="es-ES" sz="1600" dirty="0">
                <a:latin typeface="Montserrat Light" pitchFamily="2" charset="77"/>
              </a:rPr>
              <a:t>La detección precoz y un diagnóstico preciso en atención primaria son esenciales para evitar complicaciones graves y mejorar el pronóstico de los pacientes.</a:t>
            </a:r>
          </a:p>
          <a:p>
            <a:pPr marL="285750" lvl="0" indent="-285750" eaLnBrk="0" fontAlgn="base" hangingPunct="0">
              <a:lnSpc>
                <a:spcPct val="100000"/>
              </a:lnSpc>
              <a:spcBef>
                <a:spcPct val="0"/>
              </a:spcBef>
              <a:spcAft>
                <a:spcPct val="0"/>
              </a:spcAft>
              <a:buFont typeface="Wingdings" panose="05000000000000000000" pitchFamily="2" charset="2"/>
              <a:buChar char="ü"/>
            </a:pPr>
            <a:endParaRPr lang="es-ES" altLang="es-ES" sz="1600" dirty="0">
              <a:latin typeface="Montserrat Light" pitchFamily="2" charset="77"/>
            </a:endParaRPr>
          </a:p>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dirty="0">
                <a:latin typeface="Montserrat" panose="02000505000000020004" pitchFamily="2" charset="77"/>
              </a:rPr>
              <a:t>Manejo Integral: </a:t>
            </a:r>
            <a:r>
              <a:rPr lang="es-ES" altLang="es-ES" sz="1600" dirty="0">
                <a:latin typeface="Montserrat Light" pitchFamily="2" charset="77"/>
              </a:rPr>
              <a:t>Un tratamiento adecuado que considere tanto los aspectos clínicos como las comorbilidades asociadas es clave para el éxito terapéutico.</a:t>
            </a:r>
          </a:p>
          <a:p>
            <a:pPr marL="285750" lvl="0" indent="-285750" eaLnBrk="0" fontAlgn="base" hangingPunct="0">
              <a:lnSpc>
                <a:spcPct val="100000"/>
              </a:lnSpc>
              <a:spcBef>
                <a:spcPct val="0"/>
              </a:spcBef>
              <a:spcAft>
                <a:spcPct val="0"/>
              </a:spcAft>
              <a:buFont typeface="Wingdings" panose="05000000000000000000" pitchFamily="2" charset="2"/>
              <a:buChar char="ü"/>
            </a:pPr>
            <a:endParaRPr lang="es-ES" altLang="es-ES" sz="1600" dirty="0">
              <a:latin typeface="Montserrat Light" pitchFamily="2" charset="77"/>
            </a:endParaRPr>
          </a:p>
          <a:p>
            <a:pPr marL="285750" lvl="0" indent="-285750" eaLnBrk="0" fontAlgn="base" hangingPunct="0">
              <a:lnSpc>
                <a:spcPct val="100000"/>
              </a:lnSpc>
              <a:spcBef>
                <a:spcPct val="0"/>
              </a:spcBef>
              <a:spcAft>
                <a:spcPct val="0"/>
              </a:spcAft>
              <a:buFont typeface="Wingdings" panose="05000000000000000000" pitchFamily="2" charset="2"/>
              <a:buChar char="ü"/>
            </a:pPr>
            <a:r>
              <a:rPr lang="es-ES" altLang="es-ES" sz="1600" b="1" dirty="0">
                <a:latin typeface="Montserrat Light" pitchFamily="2" charset="77"/>
              </a:rPr>
              <a:t>Sin adherencia no hay eficacia</a:t>
            </a:r>
            <a:r>
              <a:rPr lang="es-ES" altLang="es-ES" sz="1600" dirty="0">
                <a:latin typeface="Montserrat Light" pitchFamily="2" charset="77"/>
              </a:rPr>
              <a:t>: es importante que los tratamientos tópicos sean fáciles de utilizar, bien tolerados y cosméticamente aceptables para asegurar la adherencia del paciente.</a:t>
            </a:r>
          </a:p>
        </p:txBody>
      </p:sp>
      <p:sp>
        <p:nvSpPr>
          <p:cNvPr id="3" name="CuadroTexto 2">
            <a:extLst>
              <a:ext uri="{FF2B5EF4-FFF2-40B4-BE49-F238E27FC236}">
                <a16:creationId xmlns:a16="http://schemas.microsoft.com/office/drawing/2014/main" id="{E9BBD812-2EE5-859D-1FFE-279DF284ABF1}"/>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4" name="Título 1">
            <a:extLst>
              <a:ext uri="{FF2B5EF4-FFF2-40B4-BE49-F238E27FC236}">
                <a16:creationId xmlns:a16="http://schemas.microsoft.com/office/drawing/2014/main" id="{809401E1-C449-B3DC-46E0-1F6CD9B3BE32}"/>
              </a:ext>
            </a:extLst>
          </p:cNvPr>
          <p:cNvSpPr>
            <a:spLocks noGrp="1"/>
          </p:cNvSpPr>
          <p:nvPr>
            <p:ph type="title"/>
          </p:nvPr>
        </p:nvSpPr>
        <p:spPr>
          <a:xfrm>
            <a:off x="1257300" y="365125"/>
            <a:ext cx="10096500" cy="1325563"/>
          </a:xfrm>
        </p:spPr>
        <p:txBody>
          <a:bodyPr/>
          <a:lstStyle/>
          <a:p>
            <a:r>
              <a:rPr lang="es-ES" dirty="0">
                <a:solidFill>
                  <a:schemeClr val="accent1">
                    <a:lumMod val="50000"/>
                  </a:schemeClr>
                </a:solidFill>
                <a:latin typeface="Montserrat" panose="02000505000000020004" pitchFamily="2" charset="77"/>
              </a:rPr>
              <a:t>DERMATRAINING</a:t>
            </a:r>
          </a:p>
        </p:txBody>
      </p:sp>
      <p:sp>
        <p:nvSpPr>
          <p:cNvPr id="6" name="TextBox 5">
            <a:extLst>
              <a:ext uri="{FF2B5EF4-FFF2-40B4-BE49-F238E27FC236}">
                <a16:creationId xmlns:a16="http://schemas.microsoft.com/office/drawing/2014/main" id="{FF5E2A0A-9109-7F68-0887-942DA23A7357}"/>
              </a:ext>
            </a:extLst>
          </p:cNvPr>
          <p:cNvSpPr txBox="1"/>
          <p:nvPr/>
        </p:nvSpPr>
        <p:spPr>
          <a:xfrm>
            <a:off x="1279248" y="1869363"/>
            <a:ext cx="5391807" cy="400110"/>
          </a:xfrm>
          <a:prstGeom prst="rect">
            <a:avLst/>
          </a:prstGeom>
          <a:noFill/>
        </p:spPr>
        <p:txBody>
          <a:bodyPr wrap="square" rtlCol="0">
            <a:spAutoFit/>
          </a:bodyPr>
          <a:lstStyle/>
          <a:p>
            <a:r>
              <a:rPr lang="es-ES" sz="2000" b="1" dirty="0">
                <a:latin typeface="Montserrat" panose="00000500000000000000" pitchFamily="2" charset="0"/>
              </a:rPr>
              <a:t>CONCLUSIONES</a:t>
            </a:r>
            <a:endParaRPr lang="en-US" sz="2000" b="1" dirty="0">
              <a:latin typeface="Montserrat" panose="00000500000000000000" pitchFamily="2" charset="0"/>
            </a:endParaRPr>
          </a:p>
        </p:txBody>
      </p:sp>
    </p:spTree>
    <p:extLst>
      <p:ext uri="{BB962C8B-B14F-4D97-AF65-F5344CB8AC3E}">
        <p14:creationId xmlns:p14="http://schemas.microsoft.com/office/powerpoint/2010/main" val="3730534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0"/>
            <a:ext cx="12192000" cy="6858000"/>
          </a:xfrm>
        </p:spPr>
      </p:pic>
      <p:pic>
        <p:nvPicPr>
          <p:cNvPr id="6" name="Imagen 5">
            <a:extLst>
              <a:ext uri="{FF2B5EF4-FFF2-40B4-BE49-F238E27FC236}">
                <a16:creationId xmlns:a16="http://schemas.microsoft.com/office/drawing/2014/main" id="{DB039809-B1AA-B408-B667-70358DB3C9A3}"/>
              </a:ext>
            </a:extLst>
          </p:cNvPr>
          <p:cNvPicPr>
            <a:picLocks noChangeAspect="1"/>
          </p:cNvPicPr>
          <p:nvPr/>
        </p:nvPicPr>
        <p:blipFill rotWithShape="1">
          <a:blip r:embed="rId3">
            <a:extLst>
              <a:ext uri="{28A0092B-C50C-407E-A947-70E740481C1C}">
                <a14:useLocalDpi xmlns:a14="http://schemas.microsoft.com/office/drawing/2010/main" val="0"/>
              </a:ext>
            </a:extLst>
          </a:blip>
          <a:srcRect l="21183" r="7553"/>
          <a:stretch/>
        </p:blipFill>
        <p:spPr>
          <a:xfrm>
            <a:off x="1588238" y="678429"/>
            <a:ext cx="2628144" cy="207443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7" name="Imagen 6">
            <a:extLst>
              <a:ext uri="{FF2B5EF4-FFF2-40B4-BE49-F238E27FC236}">
                <a16:creationId xmlns:a16="http://schemas.microsoft.com/office/drawing/2014/main" id="{03586686-5F12-E780-7C36-52AB9085F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35176" y="3743494"/>
            <a:ext cx="2461634" cy="246163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9" name="CuadroTexto 8">
            <a:extLst>
              <a:ext uri="{FF2B5EF4-FFF2-40B4-BE49-F238E27FC236}">
                <a16:creationId xmlns:a16="http://schemas.microsoft.com/office/drawing/2014/main" id="{FDEE245A-77A6-4D12-A825-79ABE8C0BCCC}"/>
              </a:ext>
            </a:extLst>
          </p:cNvPr>
          <p:cNvSpPr txBox="1"/>
          <p:nvPr/>
        </p:nvSpPr>
        <p:spPr>
          <a:xfrm>
            <a:off x="4376703" y="2894782"/>
            <a:ext cx="2628144" cy="369332"/>
          </a:xfrm>
          <a:prstGeom prst="rect">
            <a:avLst/>
          </a:prstGeom>
          <a:noFill/>
        </p:spPr>
        <p:txBody>
          <a:bodyPr wrap="square" rtlCol="0">
            <a:spAutoFit/>
          </a:bodyPr>
          <a:lstStyle/>
          <a:p>
            <a:pPr algn="ctr"/>
            <a:endParaRPr lang="es-ES" dirty="0"/>
          </a:p>
        </p:txBody>
      </p:sp>
      <p:pic>
        <p:nvPicPr>
          <p:cNvPr id="10" name="Imagen 9">
            <a:extLst>
              <a:ext uri="{FF2B5EF4-FFF2-40B4-BE49-F238E27FC236}">
                <a16:creationId xmlns:a16="http://schemas.microsoft.com/office/drawing/2014/main" id="{CA8CCD3C-AAC4-DB1F-B7AE-CE1E082A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012" y="678429"/>
            <a:ext cx="3710888" cy="2473925"/>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2" name="Imagen 11">
            <a:extLst>
              <a:ext uri="{FF2B5EF4-FFF2-40B4-BE49-F238E27FC236}">
                <a16:creationId xmlns:a16="http://schemas.microsoft.com/office/drawing/2014/main" id="{B3B0BE48-75CE-7BC1-92F0-1AD6369DE09B}"/>
              </a:ext>
            </a:extLst>
          </p:cNvPr>
          <p:cNvPicPr>
            <a:picLocks noChangeAspect="1"/>
          </p:cNvPicPr>
          <p:nvPr/>
        </p:nvPicPr>
        <p:blipFill rotWithShape="1">
          <a:blip r:embed="rId6">
            <a:extLst>
              <a:ext uri="{28A0092B-C50C-407E-A947-70E740481C1C}">
                <a14:useLocalDpi xmlns:a14="http://schemas.microsoft.com/office/drawing/2010/main" val="0"/>
              </a:ext>
            </a:extLst>
          </a:blip>
          <a:srcRect b="17219"/>
          <a:stretch/>
        </p:blipFill>
        <p:spPr>
          <a:xfrm rot="5400000">
            <a:off x="4546259" y="3998768"/>
            <a:ext cx="3005547" cy="1866012"/>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13" name="Imagen 12">
            <a:extLst>
              <a:ext uri="{FF2B5EF4-FFF2-40B4-BE49-F238E27FC236}">
                <a16:creationId xmlns:a16="http://schemas.microsoft.com/office/drawing/2014/main" id="{B4C3F543-744C-E1FB-A088-050718232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012" y="3693015"/>
            <a:ext cx="3710888" cy="2087374"/>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2" name="CuadroTexto 1">
            <a:extLst>
              <a:ext uri="{FF2B5EF4-FFF2-40B4-BE49-F238E27FC236}">
                <a16:creationId xmlns:a16="http://schemas.microsoft.com/office/drawing/2014/main" id="{5FDBE870-B789-98B8-56C9-38E037520DC4}"/>
              </a:ext>
            </a:extLst>
          </p:cNvPr>
          <p:cNvSpPr txBox="1"/>
          <p:nvPr/>
        </p:nvSpPr>
        <p:spPr>
          <a:xfrm flipH="1">
            <a:off x="1276204" y="565024"/>
            <a:ext cx="208329" cy="369332"/>
          </a:xfrm>
          <a:prstGeom prst="rect">
            <a:avLst/>
          </a:prstGeom>
          <a:noFill/>
        </p:spPr>
        <p:txBody>
          <a:bodyPr wrap="square" rtlCol="0" anchor="ctr">
            <a:spAutoFit/>
          </a:bodyPr>
          <a:lstStyle/>
          <a:p>
            <a:r>
              <a:rPr lang="es-ES_tradnl" dirty="0"/>
              <a:t>1</a:t>
            </a:r>
          </a:p>
        </p:txBody>
      </p:sp>
      <p:sp>
        <p:nvSpPr>
          <p:cNvPr id="3" name="CuadroTexto 2">
            <a:extLst>
              <a:ext uri="{FF2B5EF4-FFF2-40B4-BE49-F238E27FC236}">
                <a16:creationId xmlns:a16="http://schemas.microsoft.com/office/drawing/2014/main" id="{F5A0E433-720F-14FA-0D0A-62CC59FEA7F5}"/>
              </a:ext>
            </a:extLst>
          </p:cNvPr>
          <p:cNvSpPr txBox="1"/>
          <p:nvPr/>
        </p:nvSpPr>
        <p:spPr>
          <a:xfrm flipH="1">
            <a:off x="4824030" y="621727"/>
            <a:ext cx="131427" cy="369332"/>
          </a:xfrm>
          <a:prstGeom prst="rect">
            <a:avLst/>
          </a:prstGeom>
          <a:noFill/>
        </p:spPr>
        <p:txBody>
          <a:bodyPr wrap="square" rtlCol="0" anchor="ctr">
            <a:spAutoFit/>
          </a:bodyPr>
          <a:lstStyle/>
          <a:p>
            <a:r>
              <a:rPr lang="es-ES_tradnl" dirty="0"/>
              <a:t>2</a:t>
            </a:r>
          </a:p>
        </p:txBody>
      </p:sp>
      <p:sp>
        <p:nvSpPr>
          <p:cNvPr id="4" name="CuadroTexto 3">
            <a:extLst>
              <a:ext uri="{FF2B5EF4-FFF2-40B4-BE49-F238E27FC236}">
                <a16:creationId xmlns:a16="http://schemas.microsoft.com/office/drawing/2014/main" id="{A8E18A8B-9AE0-D7AC-7305-E5117CEA3AA6}"/>
              </a:ext>
            </a:extLst>
          </p:cNvPr>
          <p:cNvSpPr txBox="1"/>
          <p:nvPr/>
        </p:nvSpPr>
        <p:spPr>
          <a:xfrm flipH="1">
            <a:off x="7704529" y="651223"/>
            <a:ext cx="949747" cy="369332"/>
          </a:xfrm>
          <a:prstGeom prst="rect">
            <a:avLst/>
          </a:prstGeom>
          <a:noFill/>
        </p:spPr>
        <p:txBody>
          <a:bodyPr wrap="square" rtlCol="0" anchor="ctr">
            <a:spAutoFit/>
          </a:bodyPr>
          <a:lstStyle/>
          <a:p>
            <a:r>
              <a:rPr lang="es-ES_tradnl" dirty="0"/>
              <a:t>3</a:t>
            </a:r>
          </a:p>
        </p:txBody>
      </p:sp>
      <p:sp>
        <p:nvSpPr>
          <p:cNvPr id="8" name="CuadroTexto 7">
            <a:extLst>
              <a:ext uri="{FF2B5EF4-FFF2-40B4-BE49-F238E27FC236}">
                <a16:creationId xmlns:a16="http://schemas.microsoft.com/office/drawing/2014/main" id="{CD0638B9-C19C-ED02-7552-6E19B4EEC364}"/>
              </a:ext>
            </a:extLst>
          </p:cNvPr>
          <p:cNvSpPr txBox="1"/>
          <p:nvPr/>
        </p:nvSpPr>
        <p:spPr>
          <a:xfrm>
            <a:off x="1248887" y="3877681"/>
            <a:ext cx="353630" cy="369332"/>
          </a:xfrm>
          <a:prstGeom prst="rect">
            <a:avLst/>
          </a:prstGeom>
          <a:noFill/>
        </p:spPr>
        <p:txBody>
          <a:bodyPr wrap="square" rtlCol="0">
            <a:spAutoFit/>
          </a:bodyPr>
          <a:lstStyle/>
          <a:p>
            <a:r>
              <a:rPr lang="es-ES_tradnl" dirty="0"/>
              <a:t>4</a:t>
            </a:r>
          </a:p>
        </p:txBody>
      </p:sp>
      <p:sp>
        <p:nvSpPr>
          <p:cNvPr id="11" name="CuadroTexto 10">
            <a:extLst>
              <a:ext uri="{FF2B5EF4-FFF2-40B4-BE49-F238E27FC236}">
                <a16:creationId xmlns:a16="http://schemas.microsoft.com/office/drawing/2014/main" id="{9BF7DCF3-B628-D1F5-BF7F-944172909228}"/>
              </a:ext>
            </a:extLst>
          </p:cNvPr>
          <p:cNvSpPr txBox="1"/>
          <p:nvPr/>
        </p:nvSpPr>
        <p:spPr>
          <a:xfrm>
            <a:off x="4824030" y="3889519"/>
            <a:ext cx="306300" cy="369332"/>
          </a:xfrm>
          <a:prstGeom prst="rect">
            <a:avLst/>
          </a:prstGeom>
          <a:noFill/>
        </p:spPr>
        <p:txBody>
          <a:bodyPr wrap="square" rtlCol="0">
            <a:spAutoFit/>
          </a:bodyPr>
          <a:lstStyle/>
          <a:p>
            <a:r>
              <a:rPr lang="es-ES_tradnl" dirty="0"/>
              <a:t>5</a:t>
            </a:r>
          </a:p>
        </p:txBody>
      </p:sp>
      <p:pic>
        <p:nvPicPr>
          <p:cNvPr id="15" name="Imagen 14">
            <a:extLst>
              <a:ext uri="{FF2B5EF4-FFF2-40B4-BE49-F238E27FC236}">
                <a16:creationId xmlns:a16="http://schemas.microsoft.com/office/drawing/2014/main" id="{13175D47-D34B-778F-7922-2D20C94DDFDA}"/>
              </a:ext>
            </a:extLst>
          </p:cNvPr>
          <p:cNvPicPr>
            <a:picLocks noChangeAspect="1"/>
          </p:cNvPicPr>
          <p:nvPr/>
        </p:nvPicPr>
        <p:blipFill rotWithShape="1">
          <a:blip r:embed="rId8">
            <a:extLst>
              <a:ext uri="{28A0092B-C50C-407E-A947-70E740481C1C}">
                <a14:useLocalDpi xmlns:a14="http://schemas.microsoft.com/office/drawing/2010/main" val="0"/>
              </a:ext>
            </a:extLst>
          </a:blip>
          <a:srcRect l="17843" t="4926" b="14416"/>
          <a:stretch/>
        </p:blipFill>
        <p:spPr>
          <a:xfrm>
            <a:off x="5130329" y="306927"/>
            <a:ext cx="2296093" cy="3005547"/>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7D7FAC27-4CCC-6965-36A2-F3BF82B949F5}"/>
              </a:ext>
            </a:extLst>
          </p:cNvPr>
          <p:cNvSpPr txBox="1"/>
          <p:nvPr/>
        </p:nvSpPr>
        <p:spPr>
          <a:xfrm>
            <a:off x="7704529" y="3914235"/>
            <a:ext cx="328482" cy="369332"/>
          </a:xfrm>
          <a:prstGeom prst="rect">
            <a:avLst/>
          </a:prstGeom>
          <a:noFill/>
        </p:spPr>
        <p:txBody>
          <a:bodyPr wrap="square" rtlCol="0">
            <a:spAutoFit/>
          </a:bodyPr>
          <a:lstStyle/>
          <a:p>
            <a:r>
              <a:rPr lang="es-ES_tradnl" dirty="0"/>
              <a:t>6</a:t>
            </a:r>
          </a:p>
        </p:txBody>
      </p:sp>
      <p:sp>
        <p:nvSpPr>
          <p:cNvPr id="14" name="CuadroTexto 13">
            <a:extLst>
              <a:ext uri="{FF2B5EF4-FFF2-40B4-BE49-F238E27FC236}">
                <a16:creationId xmlns:a16="http://schemas.microsoft.com/office/drawing/2014/main" id="{BF48EBC5-8173-5DD6-AB7A-3FC2CDE24FDD}"/>
              </a:ext>
            </a:extLst>
          </p:cNvPr>
          <p:cNvSpPr txBox="1"/>
          <p:nvPr/>
        </p:nvSpPr>
        <p:spPr>
          <a:xfrm>
            <a:off x="1602517" y="2349109"/>
            <a:ext cx="2628144" cy="369332"/>
          </a:xfrm>
          <a:prstGeom prst="rect">
            <a:avLst/>
          </a:prstGeom>
          <a:noFill/>
        </p:spPr>
        <p:txBody>
          <a:bodyPr wrap="square" rtlCol="0">
            <a:spAutoFit/>
          </a:bodyPr>
          <a:lstStyle/>
          <a:p>
            <a:r>
              <a:rPr lang="es-ES" dirty="0" err="1">
                <a:solidFill>
                  <a:schemeClr val="bg1"/>
                </a:solidFill>
              </a:rPr>
              <a:t>Onicopatía</a:t>
            </a:r>
            <a:r>
              <a:rPr lang="es-ES" dirty="0">
                <a:solidFill>
                  <a:schemeClr val="bg1"/>
                </a:solidFill>
              </a:rPr>
              <a:t> psoriásica</a:t>
            </a:r>
          </a:p>
        </p:txBody>
      </p:sp>
      <p:sp>
        <p:nvSpPr>
          <p:cNvPr id="17" name="CuadroTexto 16">
            <a:extLst>
              <a:ext uri="{FF2B5EF4-FFF2-40B4-BE49-F238E27FC236}">
                <a16:creationId xmlns:a16="http://schemas.microsoft.com/office/drawing/2014/main" id="{DF015AF4-4BE3-5305-CDD2-511E3F59D05A}"/>
              </a:ext>
            </a:extLst>
          </p:cNvPr>
          <p:cNvSpPr txBox="1"/>
          <p:nvPr/>
        </p:nvSpPr>
        <p:spPr>
          <a:xfrm>
            <a:off x="1588238" y="5780389"/>
            <a:ext cx="2628144" cy="369332"/>
          </a:xfrm>
          <a:prstGeom prst="rect">
            <a:avLst/>
          </a:prstGeom>
          <a:noFill/>
        </p:spPr>
        <p:txBody>
          <a:bodyPr wrap="square" rtlCol="0">
            <a:spAutoFit/>
          </a:bodyPr>
          <a:lstStyle/>
          <a:p>
            <a:r>
              <a:rPr lang="es-ES" dirty="0">
                <a:solidFill>
                  <a:schemeClr val="bg1"/>
                </a:solidFill>
              </a:rPr>
              <a:t>Onicomicosis</a:t>
            </a:r>
          </a:p>
        </p:txBody>
      </p:sp>
      <p:sp>
        <p:nvSpPr>
          <p:cNvPr id="18" name="CuadroTexto 17">
            <a:extLst>
              <a:ext uri="{FF2B5EF4-FFF2-40B4-BE49-F238E27FC236}">
                <a16:creationId xmlns:a16="http://schemas.microsoft.com/office/drawing/2014/main" id="{A4CF2C57-6929-7108-7369-D75E4BB3805E}"/>
              </a:ext>
            </a:extLst>
          </p:cNvPr>
          <p:cNvSpPr txBox="1"/>
          <p:nvPr/>
        </p:nvSpPr>
        <p:spPr>
          <a:xfrm>
            <a:off x="4515757" y="2918962"/>
            <a:ext cx="2628144" cy="369332"/>
          </a:xfrm>
          <a:prstGeom prst="rect">
            <a:avLst/>
          </a:prstGeom>
          <a:noFill/>
        </p:spPr>
        <p:txBody>
          <a:bodyPr wrap="square" rtlCol="0">
            <a:spAutoFit/>
          </a:bodyPr>
          <a:lstStyle/>
          <a:p>
            <a:pPr algn="ctr"/>
            <a:r>
              <a:rPr lang="es-ES" dirty="0">
                <a:solidFill>
                  <a:schemeClr val="bg1"/>
                </a:solidFill>
              </a:rPr>
              <a:t>Psoriasis</a:t>
            </a:r>
          </a:p>
        </p:txBody>
      </p:sp>
      <p:sp>
        <p:nvSpPr>
          <p:cNvPr id="19" name="CuadroTexto 18">
            <a:extLst>
              <a:ext uri="{FF2B5EF4-FFF2-40B4-BE49-F238E27FC236}">
                <a16:creationId xmlns:a16="http://schemas.microsoft.com/office/drawing/2014/main" id="{C8568043-7D7F-B0A5-0A13-3485652DC6F2}"/>
              </a:ext>
            </a:extLst>
          </p:cNvPr>
          <p:cNvSpPr txBox="1"/>
          <p:nvPr/>
        </p:nvSpPr>
        <p:spPr>
          <a:xfrm>
            <a:off x="7862178" y="2710116"/>
            <a:ext cx="2628144" cy="369332"/>
          </a:xfrm>
          <a:prstGeom prst="rect">
            <a:avLst/>
          </a:prstGeom>
          <a:noFill/>
        </p:spPr>
        <p:txBody>
          <a:bodyPr wrap="square" rtlCol="0">
            <a:spAutoFit/>
          </a:bodyPr>
          <a:lstStyle/>
          <a:p>
            <a:pPr algn="ctr"/>
            <a:r>
              <a:rPr lang="es-ES" dirty="0">
                <a:solidFill>
                  <a:schemeClr val="bg1"/>
                </a:solidFill>
              </a:rPr>
              <a:t>Dermatitis atópica</a:t>
            </a:r>
          </a:p>
        </p:txBody>
      </p:sp>
      <p:sp>
        <p:nvSpPr>
          <p:cNvPr id="20" name="CuadroTexto 19">
            <a:extLst>
              <a:ext uri="{FF2B5EF4-FFF2-40B4-BE49-F238E27FC236}">
                <a16:creationId xmlns:a16="http://schemas.microsoft.com/office/drawing/2014/main" id="{FB74F924-DD36-E669-A020-DA50A431CC74}"/>
              </a:ext>
            </a:extLst>
          </p:cNvPr>
          <p:cNvSpPr txBox="1"/>
          <p:nvPr/>
        </p:nvSpPr>
        <p:spPr>
          <a:xfrm>
            <a:off x="4734960" y="6082635"/>
            <a:ext cx="2628144" cy="369332"/>
          </a:xfrm>
          <a:prstGeom prst="rect">
            <a:avLst/>
          </a:prstGeom>
          <a:noFill/>
        </p:spPr>
        <p:txBody>
          <a:bodyPr wrap="square" rtlCol="0">
            <a:spAutoFit/>
          </a:bodyPr>
          <a:lstStyle/>
          <a:p>
            <a:pPr algn="ctr"/>
            <a:r>
              <a:rPr lang="es-ES" dirty="0">
                <a:solidFill>
                  <a:schemeClr val="bg1"/>
                </a:solidFill>
              </a:rPr>
              <a:t>Queratosis actínica</a:t>
            </a:r>
          </a:p>
        </p:txBody>
      </p:sp>
      <p:sp>
        <p:nvSpPr>
          <p:cNvPr id="21" name="CuadroTexto 20">
            <a:extLst>
              <a:ext uri="{FF2B5EF4-FFF2-40B4-BE49-F238E27FC236}">
                <a16:creationId xmlns:a16="http://schemas.microsoft.com/office/drawing/2014/main" id="{8ECCA39E-4349-9161-029C-E53E4A1EC845}"/>
              </a:ext>
            </a:extLst>
          </p:cNvPr>
          <p:cNvSpPr txBox="1"/>
          <p:nvPr/>
        </p:nvSpPr>
        <p:spPr>
          <a:xfrm>
            <a:off x="7260312" y="5345470"/>
            <a:ext cx="2628144" cy="369332"/>
          </a:xfrm>
          <a:prstGeom prst="rect">
            <a:avLst/>
          </a:prstGeom>
          <a:noFill/>
        </p:spPr>
        <p:txBody>
          <a:bodyPr wrap="square" rtlCol="0">
            <a:spAutoFit/>
          </a:bodyPr>
          <a:lstStyle/>
          <a:p>
            <a:pPr algn="ctr"/>
            <a:r>
              <a:rPr lang="es-ES" dirty="0">
                <a:solidFill>
                  <a:schemeClr val="bg1"/>
                </a:solidFill>
              </a:rPr>
              <a:t>Psoriasis</a:t>
            </a:r>
          </a:p>
        </p:txBody>
      </p:sp>
      <p:sp>
        <p:nvSpPr>
          <p:cNvPr id="22" name="CuadroTexto 21">
            <a:extLst>
              <a:ext uri="{FF2B5EF4-FFF2-40B4-BE49-F238E27FC236}">
                <a16:creationId xmlns:a16="http://schemas.microsoft.com/office/drawing/2014/main" id="{13DC18B6-C0E5-7D7E-3E5B-13EA02292B10}"/>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23" name="TextBox 22">
            <a:extLst>
              <a:ext uri="{FF2B5EF4-FFF2-40B4-BE49-F238E27FC236}">
                <a16:creationId xmlns:a16="http://schemas.microsoft.com/office/drawing/2014/main" id="{4D31DCB7-7E60-B9D1-D4E0-8348196F217D}"/>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
        <p:nvSpPr>
          <p:cNvPr id="24" name="Rectangle: Rounded Corners 23">
            <a:extLst>
              <a:ext uri="{FF2B5EF4-FFF2-40B4-BE49-F238E27FC236}">
                <a16:creationId xmlns:a16="http://schemas.microsoft.com/office/drawing/2014/main" id="{4FA73E50-080F-3E86-C919-1DD42331089A}"/>
              </a:ext>
            </a:extLst>
          </p:cNvPr>
          <p:cNvSpPr/>
          <p:nvPr/>
        </p:nvSpPr>
        <p:spPr>
          <a:xfrm>
            <a:off x="5034224" y="4146737"/>
            <a:ext cx="1708220" cy="27699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9243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7DCC039-8961-F2DB-E2EF-489B2BC91651}"/>
              </a:ext>
            </a:extLst>
          </p:cNvPr>
          <p:cNvPicPr>
            <a:picLocks noGrp="1" noChangeAspect="1"/>
          </p:cNvPicPr>
          <p:nvPr>
            <p:ph idx="1"/>
          </p:nvPr>
        </p:nvPicPr>
        <p:blipFill>
          <a:blip r:embed="rId2"/>
          <a:stretch>
            <a:fillRect/>
          </a:stretch>
        </p:blipFill>
        <p:spPr>
          <a:xfrm>
            <a:off x="0" y="3392"/>
            <a:ext cx="12192000" cy="6858000"/>
          </a:xfrm>
        </p:spPr>
      </p:pic>
      <p:pic>
        <p:nvPicPr>
          <p:cNvPr id="8" name="Imagen 7">
            <a:extLst>
              <a:ext uri="{FF2B5EF4-FFF2-40B4-BE49-F238E27FC236}">
                <a16:creationId xmlns:a16="http://schemas.microsoft.com/office/drawing/2014/main" id="{60078EF6-1D24-10C9-D126-720E01EE3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222" y="3582857"/>
            <a:ext cx="3511138" cy="1975015"/>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26FC901-348B-E38D-A588-3F0B36519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85" y="3548581"/>
            <a:ext cx="1931069" cy="2574758"/>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EEDE135E-7AFA-EE5A-754C-A1132F2F9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64846" y="3979953"/>
            <a:ext cx="2588226" cy="1725484"/>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47BE5F70-982A-C3C7-E7F9-03E8FB027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276855" y="481709"/>
            <a:ext cx="2386092" cy="2386092"/>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5664A70F-D62A-D9FF-55DB-D6362527DA77}"/>
              </a:ext>
            </a:extLst>
          </p:cNvPr>
          <p:cNvSpPr txBox="1"/>
          <p:nvPr/>
        </p:nvSpPr>
        <p:spPr>
          <a:xfrm>
            <a:off x="1213575" y="615754"/>
            <a:ext cx="360639" cy="369332"/>
          </a:xfrm>
          <a:prstGeom prst="rect">
            <a:avLst/>
          </a:prstGeom>
          <a:noFill/>
        </p:spPr>
        <p:txBody>
          <a:bodyPr wrap="square" rtlCol="0">
            <a:spAutoFit/>
          </a:bodyPr>
          <a:lstStyle/>
          <a:p>
            <a:r>
              <a:rPr lang="es-ES_tradnl" dirty="0"/>
              <a:t>7</a:t>
            </a:r>
          </a:p>
        </p:txBody>
      </p:sp>
      <p:pic>
        <p:nvPicPr>
          <p:cNvPr id="4" name="Imagen 3">
            <a:extLst>
              <a:ext uri="{FF2B5EF4-FFF2-40B4-BE49-F238E27FC236}">
                <a16:creationId xmlns:a16="http://schemas.microsoft.com/office/drawing/2014/main" id="{74605423-E74D-48F9-ACB8-BCC3FCB63FE1}"/>
              </a:ext>
            </a:extLst>
          </p:cNvPr>
          <p:cNvPicPr>
            <a:picLocks noChangeAspect="1"/>
          </p:cNvPicPr>
          <p:nvPr/>
        </p:nvPicPr>
        <p:blipFill rotWithShape="1">
          <a:blip r:embed="rId7">
            <a:extLst>
              <a:ext uri="{28A0092B-C50C-407E-A947-70E740481C1C}">
                <a14:useLocalDpi xmlns:a14="http://schemas.microsoft.com/office/drawing/2010/main" val="0"/>
              </a:ext>
            </a:extLst>
          </a:blip>
          <a:srcRect l="18107" r="18824"/>
          <a:stretch/>
        </p:blipFill>
        <p:spPr>
          <a:xfrm>
            <a:off x="1529053" y="481712"/>
            <a:ext cx="2936980" cy="261943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3D73169A-3553-884A-E8D9-58A351147F9F}"/>
              </a:ext>
            </a:extLst>
          </p:cNvPr>
          <p:cNvPicPr>
            <a:picLocks noChangeAspect="1"/>
          </p:cNvPicPr>
          <p:nvPr/>
        </p:nvPicPr>
        <p:blipFill rotWithShape="1">
          <a:blip r:embed="rId8">
            <a:extLst>
              <a:ext uri="{28A0092B-C50C-407E-A947-70E740481C1C}">
                <a14:useLocalDpi xmlns:a14="http://schemas.microsoft.com/office/drawing/2010/main" val="0"/>
              </a:ext>
            </a:extLst>
          </a:blip>
          <a:srcRect r="28830"/>
          <a:stretch/>
        </p:blipFill>
        <p:spPr>
          <a:xfrm rot="5400000">
            <a:off x="5040121" y="756277"/>
            <a:ext cx="2619437" cy="2070302"/>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55AE1F5F-6846-3FD5-0437-F684A9824A67}"/>
              </a:ext>
            </a:extLst>
          </p:cNvPr>
          <p:cNvSpPr txBox="1"/>
          <p:nvPr/>
        </p:nvSpPr>
        <p:spPr>
          <a:xfrm>
            <a:off x="4984950" y="648928"/>
            <a:ext cx="506714" cy="368710"/>
          </a:xfrm>
          <a:prstGeom prst="rect">
            <a:avLst/>
          </a:prstGeom>
          <a:noFill/>
        </p:spPr>
        <p:txBody>
          <a:bodyPr wrap="square" rtlCol="0">
            <a:spAutoFit/>
          </a:bodyPr>
          <a:lstStyle/>
          <a:p>
            <a:r>
              <a:rPr lang="es-ES_tradnl" dirty="0"/>
              <a:t>8</a:t>
            </a:r>
          </a:p>
        </p:txBody>
      </p:sp>
      <p:sp>
        <p:nvSpPr>
          <p:cNvPr id="9" name="CuadroTexto 8">
            <a:extLst>
              <a:ext uri="{FF2B5EF4-FFF2-40B4-BE49-F238E27FC236}">
                <a16:creationId xmlns:a16="http://schemas.microsoft.com/office/drawing/2014/main" id="{2674014D-F5E4-3F6A-A7BA-793C0B7FEC66}"/>
              </a:ext>
            </a:extLst>
          </p:cNvPr>
          <p:cNvSpPr txBox="1"/>
          <p:nvPr/>
        </p:nvSpPr>
        <p:spPr>
          <a:xfrm>
            <a:off x="7961937" y="652940"/>
            <a:ext cx="356147" cy="369332"/>
          </a:xfrm>
          <a:prstGeom prst="rect">
            <a:avLst/>
          </a:prstGeom>
          <a:noFill/>
        </p:spPr>
        <p:txBody>
          <a:bodyPr wrap="square" rtlCol="0">
            <a:spAutoFit/>
          </a:bodyPr>
          <a:lstStyle/>
          <a:p>
            <a:r>
              <a:rPr lang="es-ES_tradnl" dirty="0"/>
              <a:t>9</a:t>
            </a:r>
          </a:p>
        </p:txBody>
      </p:sp>
      <p:sp>
        <p:nvSpPr>
          <p:cNvPr id="10" name="CuadroTexto 9">
            <a:extLst>
              <a:ext uri="{FF2B5EF4-FFF2-40B4-BE49-F238E27FC236}">
                <a16:creationId xmlns:a16="http://schemas.microsoft.com/office/drawing/2014/main" id="{B713E292-9F64-1851-1B80-A26FE7783F00}"/>
              </a:ext>
            </a:extLst>
          </p:cNvPr>
          <p:cNvSpPr txBox="1"/>
          <p:nvPr/>
        </p:nvSpPr>
        <p:spPr>
          <a:xfrm>
            <a:off x="1090005" y="3701848"/>
            <a:ext cx="459151" cy="369332"/>
          </a:xfrm>
          <a:prstGeom prst="rect">
            <a:avLst/>
          </a:prstGeom>
          <a:noFill/>
        </p:spPr>
        <p:txBody>
          <a:bodyPr wrap="square" rtlCol="0">
            <a:spAutoFit/>
          </a:bodyPr>
          <a:lstStyle/>
          <a:p>
            <a:r>
              <a:rPr lang="es-ES_tradnl" dirty="0"/>
              <a:t>10</a:t>
            </a:r>
          </a:p>
        </p:txBody>
      </p:sp>
      <p:sp>
        <p:nvSpPr>
          <p:cNvPr id="11" name="CuadroTexto 10">
            <a:extLst>
              <a:ext uri="{FF2B5EF4-FFF2-40B4-BE49-F238E27FC236}">
                <a16:creationId xmlns:a16="http://schemas.microsoft.com/office/drawing/2014/main" id="{82C3B8F9-2A12-267B-A8BF-B2065056D88F}"/>
              </a:ext>
            </a:extLst>
          </p:cNvPr>
          <p:cNvSpPr txBox="1"/>
          <p:nvPr/>
        </p:nvSpPr>
        <p:spPr>
          <a:xfrm>
            <a:off x="5492669" y="3742106"/>
            <a:ext cx="623135" cy="369332"/>
          </a:xfrm>
          <a:prstGeom prst="rect">
            <a:avLst/>
          </a:prstGeom>
          <a:noFill/>
        </p:spPr>
        <p:txBody>
          <a:bodyPr wrap="square" rtlCol="0">
            <a:spAutoFit/>
          </a:bodyPr>
          <a:lstStyle/>
          <a:p>
            <a:r>
              <a:rPr lang="es-ES_tradnl" dirty="0"/>
              <a:t>11</a:t>
            </a:r>
          </a:p>
        </p:txBody>
      </p:sp>
      <p:sp>
        <p:nvSpPr>
          <p:cNvPr id="12" name="CuadroTexto 11">
            <a:extLst>
              <a:ext uri="{FF2B5EF4-FFF2-40B4-BE49-F238E27FC236}">
                <a16:creationId xmlns:a16="http://schemas.microsoft.com/office/drawing/2014/main" id="{CDB60287-AA5F-42F7-9163-C697FA18109A}"/>
              </a:ext>
            </a:extLst>
          </p:cNvPr>
          <p:cNvSpPr txBox="1"/>
          <p:nvPr/>
        </p:nvSpPr>
        <p:spPr>
          <a:xfrm>
            <a:off x="8203114" y="3582857"/>
            <a:ext cx="532579" cy="369332"/>
          </a:xfrm>
          <a:prstGeom prst="rect">
            <a:avLst/>
          </a:prstGeom>
          <a:noFill/>
        </p:spPr>
        <p:txBody>
          <a:bodyPr wrap="square" rtlCol="0">
            <a:spAutoFit/>
          </a:bodyPr>
          <a:lstStyle/>
          <a:p>
            <a:r>
              <a:rPr lang="es-ES_tradnl" dirty="0"/>
              <a:t>12</a:t>
            </a:r>
          </a:p>
        </p:txBody>
      </p:sp>
      <p:sp>
        <p:nvSpPr>
          <p:cNvPr id="2" name="CuadroTexto 1">
            <a:extLst>
              <a:ext uri="{FF2B5EF4-FFF2-40B4-BE49-F238E27FC236}">
                <a16:creationId xmlns:a16="http://schemas.microsoft.com/office/drawing/2014/main" id="{C768C840-098C-E20A-33E4-BC0E940D3D28}"/>
              </a:ext>
            </a:extLst>
          </p:cNvPr>
          <p:cNvSpPr txBox="1"/>
          <p:nvPr/>
        </p:nvSpPr>
        <p:spPr>
          <a:xfrm>
            <a:off x="8203114" y="2414455"/>
            <a:ext cx="2628144" cy="369332"/>
          </a:xfrm>
          <a:prstGeom prst="rect">
            <a:avLst/>
          </a:prstGeom>
          <a:noFill/>
        </p:spPr>
        <p:txBody>
          <a:bodyPr wrap="square" rtlCol="0">
            <a:spAutoFit/>
          </a:bodyPr>
          <a:lstStyle/>
          <a:p>
            <a:pPr algn="ctr"/>
            <a:r>
              <a:rPr lang="es-ES" dirty="0">
                <a:solidFill>
                  <a:schemeClr val="bg1"/>
                </a:solidFill>
              </a:rPr>
              <a:t>Carcinoma espinocelular</a:t>
            </a:r>
          </a:p>
        </p:txBody>
      </p:sp>
      <p:sp>
        <p:nvSpPr>
          <p:cNvPr id="13" name="CuadroTexto 12">
            <a:extLst>
              <a:ext uri="{FF2B5EF4-FFF2-40B4-BE49-F238E27FC236}">
                <a16:creationId xmlns:a16="http://schemas.microsoft.com/office/drawing/2014/main" id="{962C04AC-1E74-7024-66AB-AF19CA2DBF8E}"/>
              </a:ext>
            </a:extLst>
          </p:cNvPr>
          <p:cNvSpPr txBox="1"/>
          <p:nvPr/>
        </p:nvSpPr>
        <p:spPr>
          <a:xfrm>
            <a:off x="1201495" y="528476"/>
            <a:ext cx="2628144" cy="369332"/>
          </a:xfrm>
          <a:prstGeom prst="rect">
            <a:avLst/>
          </a:prstGeom>
          <a:noFill/>
        </p:spPr>
        <p:txBody>
          <a:bodyPr wrap="square" rtlCol="0">
            <a:spAutoFit/>
          </a:bodyPr>
          <a:lstStyle/>
          <a:p>
            <a:pPr algn="ctr"/>
            <a:r>
              <a:rPr lang="es-ES" dirty="0">
                <a:solidFill>
                  <a:schemeClr val="bg1"/>
                </a:solidFill>
              </a:rPr>
              <a:t>Prurigo nodular</a:t>
            </a:r>
          </a:p>
        </p:txBody>
      </p:sp>
      <p:sp>
        <p:nvSpPr>
          <p:cNvPr id="15" name="CuadroTexto 14">
            <a:extLst>
              <a:ext uri="{FF2B5EF4-FFF2-40B4-BE49-F238E27FC236}">
                <a16:creationId xmlns:a16="http://schemas.microsoft.com/office/drawing/2014/main" id="{4DB582DB-B4A0-50EA-3DA3-B27F9D90962A}"/>
              </a:ext>
            </a:extLst>
          </p:cNvPr>
          <p:cNvSpPr txBox="1"/>
          <p:nvPr/>
        </p:nvSpPr>
        <p:spPr>
          <a:xfrm>
            <a:off x="5433730" y="574642"/>
            <a:ext cx="2628144" cy="646331"/>
          </a:xfrm>
          <a:prstGeom prst="rect">
            <a:avLst/>
          </a:prstGeom>
          <a:noFill/>
        </p:spPr>
        <p:txBody>
          <a:bodyPr wrap="square" rtlCol="0">
            <a:spAutoFit/>
          </a:bodyPr>
          <a:lstStyle/>
          <a:p>
            <a:r>
              <a:rPr lang="es-ES" dirty="0">
                <a:solidFill>
                  <a:schemeClr val="bg1"/>
                </a:solidFill>
              </a:rPr>
              <a:t>Dermatitis </a:t>
            </a:r>
          </a:p>
          <a:p>
            <a:r>
              <a:rPr lang="es-ES" dirty="0">
                <a:solidFill>
                  <a:schemeClr val="bg1"/>
                </a:solidFill>
              </a:rPr>
              <a:t>de contacto</a:t>
            </a:r>
          </a:p>
        </p:txBody>
      </p:sp>
      <p:sp>
        <p:nvSpPr>
          <p:cNvPr id="18" name="CuadroTexto 17">
            <a:extLst>
              <a:ext uri="{FF2B5EF4-FFF2-40B4-BE49-F238E27FC236}">
                <a16:creationId xmlns:a16="http://schemas.microsoft.com/office/drawing/2014/main" id="{A5E20B26-DE13-5A19-D5C9-C20B730974C2}"/>
              </a:ext>
            </a:extLst>
          </p:cNvPr>
          <p:cNvSpPr txBox="1"/>
          <p:nvPr/>
        </p:nvSpPr>
        <p:spPr>
          <a:xfrm>
            <a:off x="2515567" y="5144977"/>
            <a:ext cx="2628144" cy="369332"/>
          </a:xfrm>
          <a:prstGeom prst="rect">
            <a:avLst/>
          </a:prstGeom>
          <a:noFill/>
        </p:spPr>
        <p:txBody>
          <a:bodyPr wrap="square" rtlCol="0">
            <a:spAutoFit/>
          </a:bodyPr>
          <a:lstStyle/>
          <a:p>
            <a:pPr algn="ctr"/>
            <a:r>
              <a:rPr lang="es-ES" dirty="0">
                <a:solidFill>
                  <a:schemeClr val="bg1"/>
                </a:solidFill>
              </a:rPr>
              <a:t>Hematoma subungueal</a:t>
            </a:r>
          </a:p>
        </p:txBody>
      </p:sp>
      <p:sp>
        <p:nvSpPr>
          <p:cNvPr id="19" name="CuadroTexto 18">
            <a:extLst>
              <a:ext uri="{FF2B5EF4-FFF2-40B4-BE49-F238E27FC236}">
                <a16:creationId xmlns:a16="http://schemas.microsoft.com/office/drawing/2014/main" id="{BA67F1FD-C987-FCB9-7520-B736F0188D4F}"/>
              </a:ext>
            </a:extLst>
          </p:cNvPr>
          <p:cNvSpPr txBox="1"/>
          <p:nvPr/>
        </p:nvSpPr>
        <p:spPr>
          <a:xfrm>
            <a:off x="5155982" y="5760760"/>
            <a:ext cx="2628144" cy="369332"/>
          </a:xfrm>
          <a:prstGeom prst="rect">
            <a:avLst/>
          </a:prstGeom>
          <a:noFill/>
        </p:spPr>
        <p:txBody>
          <a:bodyPr wrap="square" rtlCol="0">
            <a:spAutoFit/>
          </a:bodyPr>
          <a:lstStyle/>
          <a:p>
            <a:pPr algn="ctr"/>
            <a:r>
              <a:rPr lang="es-ES" dirty="0">
                <a:solidFill>
                  <a:schemeClr val="bg1"/>
                </a:solidFill>
              </a:rPr>
              <a:t>Urticaria</a:t>
            </a:r>
          </a:p>
        </p:txBody>
      </p:sp>
      <p:sp>
        <p:nvSpPr>
          <p:cNvPr id="20" name="CuadroTexto 19">
            <a:extLst>
              <a:ext uri="{FF2B5EF4-FFF2-40B4-BE49-F238E27FC236}">
                <a16:creationId xmlns:a16="http://schemas.microsoft.com/office/drawing/2014/main" id="{8B646423-173D-8784-3C10-E05C977C2541}"/>
              </a:ext>
            </a:extLst>
          </p:cNvPr>
          <p:cNvSpPr txBox="1"/>
          <p:nvPr/>
        </p:nvSpPr>
        <p:spPr>
          <a:xfrm>
            <a:off x="8362359" y="5719189"/>
            <a:ext cx="2628144" cy="369332"/>
          </a:xfrm>
          <a:prstGeom prst="rect">
            <a:avLst/>
          </a:prstGeom>
          <a:noFill/>
        </p:spPr>
        <p:txBody>
          <a:bodyPr wrap="square" rtlCol="0">
            <a:spAutoFit/>
          </a:bodyPr>
          <a:lstStyle/>
          <a:p>
            <a:pPr algn="ctr"/>
            <a:r>
              <a:rPr lang="es-ES" dirty="0" err="1">
                <a:solidFill>
                  <a:schemeClr val="bg1"/>
                </a:solidFill>
              </a:rPr>
              <a:t>Tinea</a:t>
            </a:r>
            <a:r>
              <a:rPr lang="es-ES" dirty="0">
                <a:solidFill>
                  <a:schemeClr val="bg1"/>
                </a:solidFill>
              </a:rPr>
              <a:t> </a:t>
            </a:r>
            <a:r>
              <a:rPr lang="es-ES" dirty="0" err="1">
                <a:solidFill>
                  <a:schemeClr val="bg1"/>
                </a:solidFill>
              </a:rPr>
              <a:t>pedis</a:t>
            </a:r>
            <a:endParaRPr lang="es-ES" dirty="0">
              <a:solidFill>
                <a:schemeClr val="bg1"/>
              </a:solidFill>
            </a:endParaRPr>
          </a:p>
        </p:txBody>
      </p:sp>
      <p:sp>
        <p:nvSpPr>
          <p:cNvPr id="21" name="CuadroTexto 20">
            <a:extLst>
              <a:ext uri="{FF2B5EF4-FFF2-40B4-BE49-F238E27FC236}">
                <a16:creationId xmlns:a16="http://schemas.microsoft.com/office/drawing/2014/main" id="{B4F3C708-5323-897D-3ECB-6855C0485791}"/>
              </a:ext>
            </a:extLst>
          </p:cNvPr>
          <p:cNvSpPr txBox="1"/>
          <p:nvPr/>
        </p:nvSpPr>
        <p:spPr>
          <a:xfrm rot="16200000">
            <a:off x="-1689653" y="4491527"/>
            <a:ext cx="4015409" cy="461665"/>
          </a:xfrm>
          <a:prstGeom prst="rect">
            <a:avLst/>
          </a:prstGeom>
          <a:noFill/>
        </p:spPr>
        <p:txBody>
          <a:bodyPr wrap="square" rtlCol="0">
            <a:spAutoFit/>
          </a:bodyPr>
          <a:lstStyle/>
          <a:p>
            <a:r>
              <a:rPr lang="es-ES" sz="2400" dirty="0">
                <a:solidFill>
                  <a:schemeClr val="bg1"/>
                </a:solidFill>
                <a:latin typeface="Montserrat Light" pitchFamily="2" charset="77"/>
              </a:rPr>
              <a:t>DERMATRAINING</a:t>
            </a:r>
          </a:p>
        </p:txBody>
      </p:sp>
      <p:sp>
        <p:nvSpPr>
          <p:cNvPr id="22" name="TextBox 21">
            <a:extLst>
              <a:ext uri="{FF2B5EF4-FFF2-40B4-BE49-F238E27FC236}">
                <a16:creationId xmlns:a16="http://schemas.microsoft.com/office/drawing/2014/main" id="{DA444B32-60C0-1FCF-55C0-83724F1041CA}"/>
              </a:ext>
            </a:extLst>
          </p:cNvPr>
          <p:cNvSpPr txBox="1"/>
          <p:nvPr/>
        </p:nvSpPr>
        <p:spPr>
          <a:xfrm>
            <a:off x="1127984" y="6494024"/>
            <a:ext cx="7164593" cy="276999"/>
          </a:xfrm>
          <a:prstGeom prst="rect">
            <a:avLst/>
          </a:prstGeom>
          <a:noFill/>
        </p:spPr>
        <p:txBody>
          <a:bodyPr wrap="square" rtlCol="0">
            <a:spAutoFit/>
          </a:bodyPr>
          <a:lstStyle/>
          <a:p>
            <a:r>
              <a:rPr lang="es-ES" sz="1200" dirty="0"/>
              <a:t>Todos los pacientes han dado su consentimiento al uso de las imágenes</a:t>
            </a:r>
            <a:endParaRPr lang="en-US" sz="1200" dirty="0"/>
          </a:p>
        </p:txBody>
      </p:sp>
    </p:spTree>
    <p:extLst>
      <p:ext uri="{BB962C8B-B14F-4D97-AF65-F5344CB8AC3E}">
        <p14:creationId xmlns:p14="http://schemas.microsoft.com/office/powerpoint/2010/main" val="23296888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3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7" name="Google Shape;907;p37"/>
          <p:cNvSpPr txBox="1"/>
          <p:nvPr/>
        </p:nvSpPr>
        <p:spPr>
          <a:xfrm rot="-5400000">
            <a:off x="10614970" y="3414412"/>
            <a:ext cx="226541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D1D1D"/>
              </a:buClr>
              <a:buSzPts val="1050"/>
              <a:buFont typeface="Arial"/>
              <a:buNone/>
            </a:pPr>
            <a:r>
              <a:rPr lang="es-ES" sz="1050" b="0" i="0" u="none" strike="noStrike" cap="none">
                <a:solidFill>
                  <a:srgbClr val="1D1D1D"/>
                </a:solidFill>
                <a:latin typeface="Arial"/>
                <a:ea typeface="Arial"/>
                <a:cs typeface="Arial"/>
                <a:sym typeface="Arial"/>
              </a:rPr>
              <a:t>ES-MTP-2400089 Enero 2025</a:t>
            </a:r>
            <a:endParaRPr sz="1050" b="0" i="0" u="none" strike="noStrike" cap="none">
              <a:solidFill>
                <a:srgbClr val="00000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664071-8825-26A0-F0F0-786637C4D3A0}"/>
              </a:ext>
            </a:extLst>
          </p:cNvPr>
          <p:cNvPicPr>
            <a:picLocks noChangeAspect="1"/>
          </p:cNvPicPr>
          <p:nvPr/>
        </p:nvPicPr>
        <p:blipFill>
          <a:blip r:embed="rId2"/>
          <a:srcRect l="59539"/>
          <a:stretch/>
        </p:blipFill>
        <p:spPr>
          <a:xfrm>
            <a:off x="8768886" y="1375366"/>
            <a:ext cx="2130379" cy="2190896"/>
          </a:xfrm>
          <a:prstGeom prst="rect">
            <a:avLst/>
          </a:prstGeom>
        </p:spPr>
      </p:pic>
      <p:sp>
        <p:nvSpPr>
          <p:cNvPr id="6" name="TextBox 5">
            <a:extLst>
              <a:ext uri="{FF2B5EF4-FFF2-40B4-BE49-F238E27FC236}">
                <a16:creationId xmlns:a16="http://schemas.microsoft.com/office/drawing/2014/main" id="{34A724BC-CAF1-6C26-7879-9449B566606F}"/>
              </a:ext>
            </a:extLst>
          </p:cNvPr>
          <p:cNvSpPr txBox="1"/>
          <p:nvPr/>
        </p:nvSpPr>
        <p:spPr>
          <a:xfrm>
            <a:off x="4694670" y="3942254"/>
            <a:ext cx="3430615" cy="1323439"/>
          </a:xfrm>
          <a:prstGeom prst="rect">
            <a:avLst/>
          </a:prstGeom>
          <a:noFill/>
        </p:spPr>
        <p:txBody>
          <a:bodyPr wrap="square">
            <a:spAutoFit/>
          </a:bodyPr>
          <a:lstStyle/>
          <a:p>
            <a:r>
              <a:rPr lang="en-US" sz="1600" dirty="0" err="1"/>
              <a:t>Presentación</a:t>
            </a:r>
            <a:r>
              <a:rPr lang="en-US" sz="1600" dirty="0"/>
              <a:t> 5 </a:t>
            </a:r>
            <a:r>
              <a:rPr lang="en-US" sz="1600" dirty="0" err="1"/>
              <a:t>sobres</a:t>
            </a:r>
            <a:r>
              <a:rPr lang="en-US" sz="1600" dirty="0"/>
              <a:t> de 250 mg y PVP (IVA): 75,95 €. Con </a:t>
            </a:r>
            <a:r>
              <a:rPr lang="en-US" sz="1600" dirty="0" err="1"/>
              <a:t>receta</a:t>
            </a:r>
            <a:r>
              <a:rPr lang="en-US" sz="1600" dirty="0"/>
              <a:t> </a:t>
            </a:r>
            <a:r>
              <a:rPr lang="en-US" sz="1600" dirty="0" err="1"/>
              <a:t>médica</a:t>
            </a:r>
            <a:r>
              <a:rPr lang="en-US" sz="1600" dirty="0"/>
              <a:t>. </a:t>
            </a:r>
            <a:r>
              <a:rPr lang="en-US" sz="1600" dirty="0" err="1"/>
              <a:t>Dispensación</a:t>
            </a:r>
            <a:r>
              <a:rPr lang="en-US" sz="1600" dirty="0"/>
              <a:t> en </a:t>
            </a:r>
            <a:r>
              <a:rPr lang="en-US" sz="1600" dirty="0" err="1"/>
              <a:t>farmacias</a:t>
            </a:r>
            <a:r>
              <a:rPr lang="en-US" sz="1600" dirty="0"/>
              <a:t>. </a:t>
            </a:r>
            <a:r>
              <a:rPr lang="en-US" sz="1600" dirty="0" err="1"/>
              <a:t>Incluido</a:t>
            </a:r>
            <a:r>
              <a:rPr lang="en-US" sz="1600" dirty="0"/>
              <a:t> en la </a:t>
            </a:r>
            <a:r>
              <a:rPr lang="en-US" sz="1600" dirty="0" err="1"/>
              <a:t>prestación</a:t>
            </a:r>
            <a:r>
              <a:rPr lang="en-US" sz="1600" dirty="0"/>
              <a:t> </a:t>
            </a:r>
            <a:r>
              <a:rPr lang="en-US" sz="1600" dirty="0" err="1"/>
              <a:t>farmacéutica</a:t>
            </a:r>
            <a:r>
              <a:rPr lang="en-US" sz="1600" dirty="0"/>
              <a:t> del S.N.S. con </a:t>
            </a:r>
            <a:r>
              <a:rPr lang="en-US" sz="1600" dirty="0" err="1"/>
              <a:t>visado</a:t>
            </a:r>
            <a:r>
              <a:rPr lang="en-US" sz="1600" dirty="0"/>
              <a:t> de  </a:t>
            </a:r>
            <a:r>
              <a:rPr lang="en-US" sz="1600" dirty="0" err="1"/>
              <a:t>inspección</a:t>
            </a:r>
            <a:r>
              <a:rPr lang="en-US" sz="1600" dirty="0"/>
              <a:t>.</a:t>
            </a:r>
          </a:p>
        </p:txBody>
      </p:sp>
      <p:pic>
        <p:nvPicPr>
          <p:cNvPr id="7" name="Picture 6">
            <a:extLst>
              <a:ext uri="{FF2B5EF4-FFF2-40B4-BE49-F238E27FC236}">
                <a16:creationId xmlns:a16="http://schemas.microsoft.com/office/drawing/2014/main" id="{5FBE4E0A-9257-B258-47EB-B69BDDAC7566}"/>
              </a:ext>
            </a:extLst>
          </p:cNvPr>
          <p:cNvPicPr>
            <a:picLocks noChangeAspect="1"/>
          </p:cNvPicPr>
          <p:nvPr/>
        </p:nvPicPr>
        <p:blipFill>
          <a:blip r:embed="rId3"/>
          <a:srcRect/>
          <a:stretch/>
        </p:blipFill>
        <p:spPr>
          <a:xfrm>
            <a:off x="5494077" y="1660356"/>
            <a:ext cx="1743065" cy="1738263"/>
          </a:xfrm>
          <a:prstGeom prst="rect">
            <a:avLst/>
          </a:prstGeom>
        </p:spPr>
      </p:pic>
      <p:pic>
        <p:nvPicPr>
          <p:cNvPr id="9" name="Picture 8">
            <a:extLst>
              <a:ext uri="{FF2B5EF4-FFF2-40B4-BE49-F238E27FC236}">
                <a16:creationId xmlns:a16="http://schemas.microsoft.com/office/drawing/2014/main" id="{F9103345-AF2E-2791-B2EB-43A54E4953B4}"/>
              </a:ext>
            </a:extLst>
          </p:cNvPr>
          <p:cNvPicPr>
            <a:picLocks noChangeAspect="1"/>
          </p:cNvPicPr>
          <p:nvPr/>
        </p:nvPicPr>
        <p:blipFill>
          <a:blip r:embed="rId4"/>
          <a:srcRect t="17305" r="69478"/>
          <a:stretch/>
        </p:blipFill>
        <p:spPr>
          <a:xfrm>
            <a:off x="1495309" y="1660356"/>
            <a:ext cx="1916965" cy="1905906"/>
          </a:xfrm>
          <a:prstGeom prst="rect">
            <a:avLst/>
          </a:prstGeom>
        </p:spPr>
      </p:pic>
      <p:pic>
        <p:nvPicPr>
          <p:cNvPr id="10" name="Picture 9">
            <a:extLst>
              <a:ext uri="{FF2B5EF4-FFF2-40B4-BE49-F238E27FC236}">
                <a16:creationId xmlns:a16="http://schemas.microsoft.com/office/drawing/2014/main" id="{98936686-3178-8EDD-055B-3AE2322054FC}"/>
              </a:ext>
            </a:extLst>
          </p:cNvPr>
          <p:cNvPicPr>
            <a:picLocks noChangeAspect="1"/>
          </p:cNvPicPr>
          <p:nvPr/>
        </p:nvPicPr>
        <p:blipFill>
          <a:blip r:embed="rId2"/>
          <a:srcRect l="-250" t="35673" r="39866" b="2409"/>
          <a:stretch/>
        </p:blipFill>
        <p:spPr>
          <a:xfrm>
            <a:off x="8091832" y="3942855"/>
            <a:ext cx="3267337" cy="1394090"/>
          </a:xfrm>
          <a:prstGeom prst="rect">
            <a:avLst/>
          </a:prstGeom>
        </p:spPr>
      </p:pic>
      <p:pic>
        <p:nvPicPr>
          <p:cNvPr id="11" name="Picture 10">
            <a:extLst>
              <a:ext uri="{FF2B5EF4-FFF2-40B4-BE49-F238E27FC236}">
                <a16:creationId xmlns:a16="http://schemas.microsoft.com/office/drawing/2014/main" id="{23674225-2872-6059-59B0-EEEEFBF2B720}"/>
              </a:ext>
            </a:extLst>
          </p:cNvPr>
          <p:cNvPicPr>
            <a:picLocks noChangeAspect="1"/>
          </p:cNvPicPr>
          <p:nvPr/>
        </p:nvPicPr>
        <p:blipFill>
          <a:blip r:embed="rId4"/>
          <a:srcRect l="29622" t="15265" r="913" b="2040"/>
          <a:stretch/>
        </p:blipFill>
        <p:spPr>
          <a:xfrm>
            <a:off x="712320" y="3942254"/>
            <a:ext cx="3669242" cy="1494552"/>
          </a:xfrm>
          <a:prstGeom prst="rect">
            <a:avLst/>
          </a:prstGeom>
        </p:spPr>
      </p:pic>
      <p:pic>
        <p:nvPicPr>
          <p:cNvPr id="12" name="Marcador de contenido 4">
            <a:extLst>
              <a:ext uri="{FF2B5EF4-FFF2-40B4-BE49-F238E27FC236}">
                <a16:creationId xmlns:a16="http://schemas.microsoft.com/office/drawing/2014/main" id="{514CD46B-A6C4-290D-8034-424D94822187}"/>
              </a:ext>
            </a:extLst>
          </p:cNvPr>
          <p:cNvPicPr>
            <a:picLocks noGrp="1" noChangeAspect="1"/>
          </p:cNvPicPr>
          <p:nvPr>
            <p:ph idx="1"/>
          </p:nvPr>
        </p:nvPicPr>
        <p:blipFill>
          <a:blip r:embed="rId5"/>
          <a:stretch>
            <a:fillRect/>
          </a:stretch>
        </p:blipFill>
        <p:spPr>
          <a:xfrm>
            <a:off x="0" y="15075"/>
            <a:ext cx="12192000" cy="6858000"/>
          </a:xfrm>
        </p:spPr>
      </p:pic>
      <p:sp>
        <p:nvSpPr>
          <p:cNvPr id="13" name="TextBox 12">
            <a:extLst>
              <a:ext uri="{FF2B5EF4-FFF2-40B4-BE49-F238E27FC236}">
                <a16:creationId xmlns:a16="http://schemas.microsoft.com/office/drawing/2014/main" id="{7D217937-C605-40CF-0FD7-13D61D089E4C}"/>
              </a:ext>
            </a:extLst>
          </p:cNvPr>
          <p:cNvSpPr txBox="1"/>
          <p:nvPr/>
        </p:nvSpPr>
        <p:spPr>
          <a:xfrm>
            <a:off x="619170" y="1006034"/>
            <a:ext cx="3669242" cy="369332"/>
          </a:xfrm>
          <a:prstGeom prst="rect">
            <a:avLst/>
          </a:prstGeom>
          <a:noFill/>
        </p:spPr>
        <p:txBody>
          <a:bodyPr wrap="square" rtlCol="0">
            <a:spAutoFit/>
          </a:bodyPr>
          <a:lstStyle/>
          <a:p>
            <a:pPr algn="ctr"/>
            <a:r>
              <a:rPr lang="es-ES" b="1" dirty="0"/>
              <a:t>Ficha Técnica de Wynzora®</a:t>
            </a:r>
            <a:endParaRPr lang="en-US" b="1" dirty="0"/>
          </a:p>
        </p:txBody>
      </p:sp>
      <p:sp>
        <p:nvSpPr>
          <p:cNvPr id="14" name="TextBox 13">
            <a:extLst>
              <a:ext uri="{FF2B5EF4-FFF2-40B4-BE49-F238E27FC236}">
                <a16:creationId xmlns:a16="http://schemas.microsoft.com/office/drawing/2014/main" id="{0411CC4E-28AF-5121-F96C-0A119D802C66}"/>
              </a:ext>
            </a:extLst>
          </p:cNvPr>
          <p:cNvSpPr txBox="1"/>
          <p:nvPr/>
        </p:nvSpPr>
        <p:spPr>
          <a:xfrm>
            <a:off x="4570964" y="1006034"/>
            <a:ext cx="3669242" cy="369332"/>
          </a:xfrm>
          <a:prstGeom prst="rect">
            <a:avLst/>
          </a:prstGeom>
          <a:noFill/>
        </p:spPr>
        <p:txBody>
          <a:bodyPr wrap="square" rtlCol="0">
            <a:spAutoFit/>
          </a:bodyPr>
          <a:lstStyle/>
          <a:p>
            <a:pPr algn="ctr"/>
            <a:r>
              <a:rPr lang="es-ES" b="1" dirty="0"/>
              <a:t>Ficha Técnica de Klisyri®</a:t>
            </a:r>
            <a:endParaRPr lang="en-US" b="1" dirty="0"/>
          </a:p>
        </p:txBody>
      </p:sp>
      <p:sp>
        <p:nvSpPr>
          <p:cNvPr id="15" name="TextBox 14">
            <a:extLst>
              <a:ext uri="{FF2B5EF4-FFF2-40B4-BE49-F238E27FC236}">
                <a16:creationId xmlns:a16="http://schemas.microsoft.com/office/drawing/2014/main" id="{0FF1AB92-4002-F13F-4F8A-35C57E1F4051}"/>
              </a:ext>
            </a:extLst>
          </p:cNvPr>
          <p:cNvSpPr txBox="1"/>
          <p:nvPr/>
        </p:nvSpPr>
        <p:spPr>
          <a:xfrm>
            <a:off x="7924332" y="1010523"/>
            <a:ext cx="3669242" cy="369332"/>
          </a:xfrm>
          <a:prstGeom prst="rect">
            <a:avLst/>
          </a:prstGeom>
          <a:noFill/>
        </p:spPr>
        <p:txBody>
          <a:bodyPr wrap="square" rtlCol="0">
            <a:spAutoFit/>
          </a:bodyPr>
          <a:lstStyle/>
          <a:p>
            <a:pPr algn="ctr"/>
            <a:r>
              <a:rPr lang="es-ES" b="1" dirty="0"/>
              <a:t>Ficha Técnica de </a:t>
            </a:r>
            <a:r>
              <a:rPr lang="es-ES" b="1" dirty="0" err="1"/>
              <a:t>Ony-Tec</a:t>
            </a:r>
            <a:r>
              <a:rPr lang="es-ES" b="1" dirty="0"/>
              <a:t>®</a:t>
            </a:r>
            <a:endParaRPr lang="en-US" b="1" dirty="0"/>
          </a:p>
        </p:txBody>
      </p:sp>
    </p:spTree>
    <p:extLst>
      <p:ext uri="{BB962C8B-B14F-4D97-AF65-F5344CB8AC3E}">
        <p14:creationId xmlns:p14="http://schemas.microsoft.com/office/powerpoint/2010/main" val="74791967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24058</Words>
  <Application>Microsoft Office PowerPoint</Application>
  <PresentationFormat>Widescreen</PresentationFormat>
  <Paragraphs>1571</Paragraphs>
  <Slides>94</Slides>
  <Notes>87</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94</vt:i4>
      </vt:variant>
    </vt:vector>
  </HeadingPairs>
  <TitlesOfParts>
    <vt:vector size="107" baseType="lpstr">
      <vt:lpstr>Montserrat</vt:lpstr>
      <vt:lpstr>Roboto</vt:lpstr>
      <vt:lpstr>Calibri</vt:lpstr>
      <vt:lpstr>Century Gothic</vt:lpstr>
      <vt:lpstr>Montserrat Medium</vt:lpstr>
      <vt:lpstr>Candara</vt:lpstr>
      <vt:lpstr>Montserrat SemiBold</vt:lpstr>
      <vt:lpstr>Signika Light</vt:lpstr>
      <vt:lpstr>Arial</vt:lpstr>
      <vt:lpstr>Montserrat Light</vt:lpstr>
      <vt:lpstr>Noto Sans Symbols</vt:lpstr>
      <vt:lpstr>Wingdings</vt:lpstr>
      <vt:lpstr>Tema de Office</vt:lpstr>
      <vt:lpstr>PowerPoint Presentation</vt:lpstr>
      <vt:lpstr>Exoneración de la responsabilidad y uso de la presentación</vt:lpstr>
      <vt:lpstr>Conflictos de interés</vt:lpstr>
      <vt:lpstr>DERMATRAINING</vt:lpstr>
      <vt:lpstr>PowerPoint Presentation</vt:lpstr>
      <vt:lpstr>PowerPoint Presentation</vt:lpstr>
      <vt:lpstr>PowerPoint Presentation</vt:lpstr>
      <vt:lpstr>PowerPoint Presentation</vt:lpstr>
      <vt:lpstr>Definición, incidencia y prevalencia   </vt:lpstr>
      <vt:lpstr>Diagnostico diferencial de la psoriasis</vt:lpstr>
      <vt:lpstr>MORFOLOGÍA EN LA PLACA DE PSORIASIS</vt:lpstr>
      <vt:lpstr>PATOGÉNESIS DE LA PSORIASIS</vt:lpstr>
      <vt:lpstr>Tipos de psoriasis</vt:lpstr>
      <vt:lpstr>PSORIASIS EN PLACAS</vt:lpstr>
      <vt:lpstr>Localización de la psoriasis </vt:lpstr>
      <vt:lpstr>Evaluación de la Gravedad</vt:lpstr>
      <vt:lpstr>Evaluación de la Gravedad</vt:lpstr>
      <vt:lpstr>Tratamiento</vt:lpstr>
      <vt:lpstr>CAL/BDP vs monoterapia</vt:lpstr>
      <vt:lpstr>Tecnología PAD </vt:lpstr>
      <vt:lpstr>Tecnología PAD </vt:lpstr>
      <vt:lpstr>Tecnología PAD </vt:lpstr>
      <vt:lpstr>Taller de texturas </vt:lpstr>
      <vt:lpstr>Taller de texturas </vt:lpstr>
      <vt:lpstr>Taller de texturas </vt:lpstr>
      <vt:lpstr>Taller de texturas </vt:lpstr>
      <vt:lpstr>Impacto del vehículo en la adherencia</vt:lpstr>
      <vt:lpstr>Excipientes de las combinaciones CAL/BDP</vt:lpstr>
      <vt:lpstr>Wynzora® vs CAL/BDP espuma</vt:lpstr>
      <vt:lpstr>Psoriasis en cuero cabelludo </vt:lpstr>
      <vt:lpstr>Psoriasis en cuero cabelludo </vt:lpstr>
      <vt:lpstr>Wynzora® en cuero cabelludo </vt:lpstr>
      <vt:lpstr>Caso clínico 1: Cuero Cabelludo </vt:lpstr>
      <vt:lpstr>Caso clínico 1: Cuero Cabelludo </vt:lpstr>
      <vt:lpstr>Caso clínico 1: Cuero Cabelludo </vt:lpstr>
      <vt:lpstr>Caso clínico 1: Cuero Cabelludo </vt:lpstr>
      <vt:lpstr>Caso clínico 2: Paciente Oncológico </vt:lpstr>
      <vt:lpstr>Caso clínico 2: Paciente Oncológico </vt:lpstr>
      <vt:lpstr>Caso clínico 2: Paciente Oncológico </vt:lpstr>
      <vt:lpstr>Caso clínico 2: Paciente Oncológico </vt:lpstr>
      <vt:lpstr>Caso clínico 3: Paciente con psoriasis moderada </vt:lpstr>
      <vt:lpstr>Caso clínico 3: Paciente con psoriasis moderada </vt:lpstr>
      <vt:lpstr>Caso clínico 3: Paciente con psoriasis moderada</vt:lpstr>
      <vt:lpstr>Caso clínico 3: Paciente con psoriasis moderada</vt:lpstr>
      <vt:lpstr>Caso clínico 4: Psoriasis Palmoplantar </vt:lpstr>
      <vt:lpstr>Caso clínico 4: Psoriasis Palmoplantar </vt:lpstr>
      <vt:lpstr>Caso clínico 4: Psoriasis Palmoplantar </vt:lpstr>
      <vt:lpstr>Caso clínico 4: Psoriasis Palmoplantar</vt:lpstr>
      <vt:lpstr>Caso clínico 4: Psoriasis Palmoplantar </vt:lpstr>
      <vt:lpstr>Caso clínico 4: Psoriasis Palmoplantar </vt:lpstr>
      <vt:lpstr>PowerPoint Presentation</vt:lpstr>
      <vt:lpstr>Prevalencia </vt:lpstr>
      <vt:lpstr>Diagnóstico diferencial vs psoriasis </vt:lpstr>
      <vt:lpstr>Diagnóstico diferencial vs psoriasis </vt:lpstr>
      <vt:lpstr>Caso clínico real dermatitis atópica </vt:lpstr>
      <vt:lpstr>Caso clínico real dermatitis atópica </vt:lpstr>
      <vt:lpstr>PowerPoint Presentation</vt:lpstr>
      <vt:lpstr>Definición</vt:lpstr>
      <vt:lpstr>Prevalencia España y grupos riesgo</vt:lpstr>
      <vt:lpstr>Queratosis actínica:  clasificación clínica y morfológica </vt:lpstr>
      <vt:lpstr>Queratosis actínica: clínica</vt:lpstr>
      <vt:lpstr>Queratosis actínica: Campo de cancerización (CC) </vt:lpstr>
      <vt:lpstr>Diagnóstico diferencial </vt:lpstr>
      <vt:lpstr>Diagnóstico diferencial </vt:lpstr>
      <vt:lpstr>Tratamiento queratosis actínicas incipientes</vt:lpstr>
      <vt:lpstr>Tratamientos tópicos</vt:lpstr>
      <vt:lpstr>Tratamientos tópicos 5-Fluorouracilo (5-FU)</vt:lpstr>
      <vt:lpstr>Tratamientos tópicos IMIQUIMOD (crema 5%, 2.5%, 3.75%)</vt:lpstr>
      <vt:lpstr>Tratamientos tópicos Diclofenaco sódico</vt:lpstr>
      <vt:lpstr>Tratamientos tópicos Tirbanibulina 1%</vt:lpstr>
      <vt:lpstr>Klisyri® (Tirbanibulina 1%): Posología 5 días y tolerancia</vt:lpstr>
      <vt:lpstr>Posología tratamientos tópicos QA</vt:lpstr>
      <vt:lpstr>Impacto de los efectos adversos en la conveniencia del paciente</vt:lpstr>
      <vt:lpstr>PowerPoint Presentation</vt:lpstr>
      <vt:lpstr>Caso clínico real queratosis actínica</vt:lpstr>
      <vt:lpstr>Caso clínico real queratosis actínica </vt:lpstr>
      <vt:lpstr>Caso clínico real queratosis actínica </vt:lpstr>
      <vt:lpstr>PowerPoint Presentation</vt:lpstr>
      <vt:lpstr>Prevalencia</vt:lpstr>
      <vt:lpstr>Diagnóstico diferencial</vt:lpstr>
      <vt:lpstr>Diagnóstico diferencial</vt:lpstr>
      <vt:lpstr>Diagnóstico diferencial</vt:lpstr>
      <vt:lpstr>Otros diagnósticos diferenciales</vt:lpstr>
      <vt:lpstr>Tratamiento tópico</vt:lpstr>
      <vt:lpstr>Ony-Tec® laca </vt:lpstr>
      <vt:lpstr>Penetración del activo</vt:lpstr>
      <vt:lpstr>Combinación tópicos y orales</vt:lpstr>
      <vt:lpstr>PowerPoint Presentation</vt:lpstr>
      <vt:lpstr>Caso clínico real onicomicosis </vt:lpstr>
      <vt:lpstr>DERMATRAINING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Marta Clariana Colet</cp:lastModifiedBy>
  <cp:revision>83</cp:revision>
  <dcterms:created xsi:type="dcterms:W3CDTF">2024-10-30T11:14:33Z</dcterms:created>
  <dcterms:modified xsi:type="dcterms:W3CDTF">2025-04-30T09:58:21Z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2025-02-04T11:53:48Z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136eb77a-92fe-4929-b7e5-09dcba66d9b3</vt:lpwstr>
  </property>
  <property fmtid="{D5CDD505-2E9C-101B-9397-08002B2CF9AE}" pid="8" name="MSIP_Label_533616b6-00a5-4cd1-b577-93208fa93eb1_ContentBits">
    <vt:lpwstr>1</vt:lpwstr>
  </property>
  <property fmtid="{D5CDD505-2E9C-101B-9397-08002B2CF9AE}" pid="9" name="ClassificationContentMarkingHeaderLocations">
    <vt:lpwstr>Tema de Office:8</vt:lpwstr>
  </property>
  <property fmtid="{D5CDD505-2E9C-101B-9397-08002B2CF9AE}" pid="10" name="ClassificationContentMarkingHeaderText">
    <vt:lpwstr>INTERNAL USE</vt:lpwstr>
  </property>
  <property fmtid="{D5CDD505-2E9C-101B-9397-08002B2CF9AE}" pid="11" name="ContentTypeId">
    <vt:lpwstr>0x010100C408A843CD9D1B48AA846DC2D38B740F</vt:lpwstr>
  </property>
</Properties>
</file>