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2147479072" r:id="rId3"/>
    <p:sldId id="257" r:id="rId4"/>
    <p:sldId id="2147479065" r:id="rId5"/>
    <p:sldId id="258" r:id="rId6"/>
    <p:sldId id="259" r:id="rId7"/>
    <p:sldId id="263" r:id="rId8"/>
    <p:sldId id="260" r:id="rId9"/>
    <p:sldId id="261" r:id="rId10"/>
    <p:sldId id="262" r:id="rId11"/>
    <p:sldId id="265" r:id="rId12"/>
    <p:sldId id="266" r:id="rId13"/>
    <p:sldId id="268" r:id="rId14"/>
    <p:sldId id="267" r:id="rId15"/>
    <p:sldId id="269" r:id="rId16"/>
    <p:sldId id="272" r:id="rId17"/>
    <p:sldId id="2147479063" r:id="rId18"/>
    <p:sldId id="2147479064" r:id="rId19"/>
    <p:sldId id="271" r:id="rId20"/>
    <p:sldId id="270" r:id="rId21"/>
    <p:sldId id="273" r:id="rId22"/>
    <p:sldId id="274" r:id="rId23"/>
    <p:sldId id="275" r:id="rId24"/>
    <p:sldId id="277" r:id="rId25"/>
    <p:sldId id="276" r:id="rId26"/>
    <p:sldId id="278" r:id="rId27"/>
    <p:sldId id="279" r:id="rId28"/>
    <p:sldId id="281" r:id="rId29"/>
    <p:sldId id="282" r:id="rId30"/>
    <p:sldId id="283" r:id="rId31"/>
    <p:sldId id="284" r:id="rId32"/>
    <p:sldId id="285" r:id="rId33"/>
    <p:sldId id="286" r:id="rId34"/>
    <p:sldId id="287" r:id="rId35"/>
    <p:sldId id="288" r:id="rId36"/>
    <p:sldId id="289" r:id="rId37"/>
    <p:sldId id="291" r:id="rId38"/>
    <p:sldId id="292" r:id="rId39"/>
    <p:sldId id="293" r:id="rId40"/>
    <p:sldId id="2147479068" r:id="rId41"/>
    <p:sldId id="294" r:id="rId42"/>
    <p:sldId id="2147479067" r:id="rId43"/>
    <p:sldId id="297" r:id="rId44"/>
    <p:sldId id="298" r:id="rId45"/>
    <p:sldId id="299" r:id="rId46"/>
    <p:sldId id="300" r:id="rId47"/>
    <p:sldId id="301" r:id="rId48"/>
    <p:sldId id="2147479069" r:id="rId49"/>
    <p:sldId id="302" r:id="rId50"/>
    <p:sldId id="2147479070" r:id="rId51"/>
    <p:sldId id="303" r:id="rId52"/>
    <p:sldId id="305" r:id="rId53"/>
    <p:sldId id="2147479071" r:id="rId54"/>
    <p:sldId id="306" r:id="rId55"/>
    <p:sldId id="307" r:id="rId56"/>
    <p:sldId id="308" r:id="rId57"/>
    <p:sldId id="309" r:id="rId58"/>
    <p:sldId id="313" r:id="rId59"/>
    <p:sldId id="314" r:id="rId60"/>
    <p:sldId id="312" r:id="rId61"/>
    <p:sldId id="310" r:id="rId62"/>
    <p:sldId id="311" r:id="rId63"/>
    <p:sldId id="315" r:id="rId6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4647EF-19D8-D4C5-10DD-36B68632685C}" name="Ismael Gómez Muñoz" initials="IG" userId="S::igomezmunoz@almirall.com::29bdf2ba-c5f6-4a5a-b6fd-71bc9d1434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C94"/>
    <a:srgbClr val="ABD1B5"/>
    <a:srgbClr val="5CBDAF"/>
    <a:srgbClr val="28535C"/>
    <a:srgbClr val="FF9F96"/>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B49EB-FDA7-4BF3-92C4-281EC4790B76}" v="45" dt="2025-02-04T14:12:03.228"/>
  </p1510:revLst>
</p1510:revInfo>
</file>

<file path=ppt/tableStyles.xml><?xml version="1.0" encoding="utf-8"?>
<a:tblStyleLst xmlns:a="http://schemas.openxmlformats.org/drawingml/2006/main" def="{5C22544A-7EE6-4342-B048-85BDC9FD1C3A}">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5"/>
    <p:restoredTop sz="78777" autoAdjust="0"/>
  </p:normalViewPr>
  <p:slideViewPr>
    <p:cSldViewPr snapToGrid="0">
      <p:cViewPr varScale="1">
        <p:scale>
          <a:sx n="41" d="100"/>
          <a:sy n="41" d="100"/>
        </p:scale>
        <p:origin x="1732"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078F3-6FEA-5744-9228-DB61216DE262}" type="datetimeFigureOut">
              <a:rPr lang="es-ES" smtClean="0"/>
              <a:t>27/02/2025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98770-5A0E-2247-B18F-F0C2DE026C75}" type="slidenum">
              <a:rPr lang="es-ES" smtClean="0"/>
              <a:t>‹Nº›</a:t>
            </a:fld>
            <a:endParaRPr lang="es-ES"/>
          </a:p>
        </p:txBody>
      </p:sp>
    </p:spTree>
    <p:extLst>
      <p:ext uri="{BB962C8B-B14F-4D97-AF65-F5344CB8AC3E}">
        <p14:creationId xmlns:p14="http://schemas.microsoft.com/office/powerpoint/2010/main" val="353202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a:t>
            </a:fld>
            <a:endParaRPr lang="es-ES"/>
          </a:p>
        </p:txBody>
      </p:sp>
    </p:spTree>
    <p:extLst>
      <p:ext uri="{BB962C8B-B14F-4D97-AF65-F5344CB8AC3E}">
        <p14:creationId xmlns:p14="http://schemas.microsoft.com/office/powerpoint/2010/main" val="133740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13</a:t>
            </a:fld>
            <a:endParaRPr lang="es-ES"/>
          </a:p>
        </p:txBody>
      </p:sp>
    </p:spTree>
    <p:extLst>
      <p:ext uri="{BB962C8B-B14F-4D97-AF65-F5344CB8AC3E}">
        <p14:creationId xmlns:p14="http://schemas.microsoft.com/office/powerpoint/2010/main" val="288321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CAL/BDP vs BDP en monoterapia</a:t>
            </a:r>
          </a:p>
          <a:p>
            <a:pPr marL="0" indent="0">
              <a:buNone/>
            </a:pPr>
            <a:endParaRPr lang="es-ES" dirty="0"/>
          </a:p>
          <a:p>
            <a:pPr marL="0" indent="0">
              <a:buNone/>
            </a:pPr>
            <a:r>
              <a:rPr lang="es-ES" dirty="0"/>
              <a:t>El uso de la combinación de calcipotriol/betametasona dipropionato en el tratamiento de la psoriasis presenta varias ventajas en comparación con la monoterapia con betametasona, en términos de dosificación, eficacia y seguridad.</a:t>
            </a:r>
          </a:p>
          <a:p>
            <a:r>
              <a:rPr lang="es-ES" b="1" dirty="0"/>
              <a:t>Dosificación</a:t>
            </a:r>
            <a:r>
              <a:rPr lang="es-ES" dirty="0"/>
              <a:t>: La combinación de calcipotriol/betametasona dipropionato se administra típicamente una vez al día, lo que simplifica el régimen de tratamiento y puede mejorar la adherencia del paciente. En comparación, la betametasona en monoterapia puede requerir aplicaciones más frecuentes para mantener la eficacia.</a:t>
            </a:r>
            <a:r>
              <a:rPr lang="es-ES" b="1" baseline="30000" dirty="0"/>
              <a:t>[1-3]</a:t>
            </a:r>
            <a:endParaRPr lang="es-ES" dirty="0"/>
          </a:p>
          <a:p>
            <a:r>
              <a:rPr lang="es-ES" b="1" dirty="0"/>
              <a:t>Eficacia</a:t>
            </a:r>
            <a:r>
              <a:rPr lang="es-ES" dirty="0"/>
              <a:t>: La combinación de calcipotriol y betametasona dipropionato ha demostrado ser más eficaz que la betametasona sola. En estudios clínicos, los pacientes tratados con la combinación mostraron una mayor reducción en el índice de severidad y área de psoriasis (PASI) y una mayor proporción de pacientes alcanzaron un estado de "claro" o "casi claro" en la evaluación global del investigador (IGA). Por ejemplo, en un estudio de 52 semanas, entre el 69% y el 74% de los pacientes tratados con la combinación lograron un estado de "claro" o "casi claro", en comparación con solo el 27% de los pacientes tratados con el vehículo de control.</a:t>
            </a:r>
            <a:r>
              <a:rPr lang="es-ES" b="1" baseline="30000" dirty="0"/>
              <a:t>[2-4]</a:t>
            </a:r>
            <a:endParaRPr lang="es-ES" dirty="0"/>
          </a:p>
          <a:p>
            <a:r>
              <a:rPr lang="es-ES" b="1" dirty="0"/>
              <a:t>Seguridad</a:t>
            </a:r>
            <a:r>
              <a:rPr lang="es-ES" dirty="0"/>
              <a:t>: La combinación de calcipotriol/betametasona dipropionato tiene un perfil de seguridad favorable. No se observaron eventos adversos graves, como estrías o supresión del eje hipotálamo-hipófisis-adrenal, durante un período de tratamiento de 52 semanas. Además, la combinación tiende a tener menos efectos adversos locales en comparación con la monoterapia con betametasona, como atrofia cutánea y telangiectasias.</a:t>
            </a:r>
            <a:r>
              <a:rPr lang="es-ES" b="1" baseline="30000" dirty="0"/>
              <a:t>[2-4]</a:t>
            </a:r>
            <a:endParaRPr lang="es-ES" dirty="0"/>
          </a:p>
          <a:p>
            <a:pPr marL="0" indent="0">
              <a:buNone/>
            </a:pPr>
            <a:endParaRPr lang="es-ES" dirty="0"/>
          </a:p>
          <a:p>
            <a:pPr marL="0" indent="0">
              <a:buNone/>
            </a:pPr>
            <a:r>
              <a:rPr lang="es-ES" dirty="0"/>
              <a:t>En resumen, </a:t>
            </a:r>
            <a:r>
              <a:rPr lang="es-ES" b="1" dirty="0"/>
              <a:t>la combinación de calcipotriol/betametasona dipropionato ofrece ventajas significativas en términos de satisfacción del paciente y eficacia </a:t>
            </a:r>
            <a:r>
              <a:rPr lang="es-ES" dirty="0"/>
              <a:t> en comparación con la monoterapia con betametasona, lo que la convierte en una opción preferida para el tratamiento de la psoriasis.</a:t>
            </a:r>
          </a:p>
          <a:p>
            <a:endParaRPr lang="es-ES" dirty="0"/>
          </a:p>
          <a:p>
            <a:r>
              <a:rPr lang="es-ES" sz="1200" b="0" i="0" kern="1200" dirty="0">
                <a:solidFill>
                  <a:schemeClr val="tx1"/>
                </a:solidFill>
                <a:effectLst/>
                <a:latin typeface="+mn-lt"/>
                <a:ea typeface="+mn-ea"/>
                <a:cs typeface="+mn-cs"/>
              </a:rPr>
              <a:t>Referencias bibliográficas </a:t>
            </a:r>
            <a:endParaRPr lang="es-ES" dirty="0"/>
          </a:p>
          <a:p>
            <a:endParaRPr lang="es-ES" dirty="0"/>
          </a:p>
          <a:p>
            <a:r>
              <a:rPr lang="es-ES" sz="1200" b="0" i="0" kern="1200" dirty="0">
                <a:solidFill>
                  <a:schemeClr val="tx1"/>
                </a:solidFill>
                <a:effectLst/>
                <a:latin typeface="+mn-lt"/>
                <a:ea typeface="+mn-ea"/>
                <a:cs typeface="+mn-cs"/>
              </a:rPr>
              <a:t>1. Fenton C, </a:t>
            </a:r>
            <a:r>
              <a:rPr lang="es-ES" sz="1200" b="0" i="0" kern="1200" dirty="0" err="1">
                <a:solidFill>
                  <a:schemeClr val="tx1"/>
                </a:solidFill>
                <a:effectLst/>
                <a:latin typeface="+mn-lt"/>
                <a:ea typeface="+mn-ea"/>
                <a:cs typeface="+mn-cs"/>
              </a:rPr>
              <a:t>Plosker</a:t>
            </a:r>
            <a:r>
              <a:rPr lang="es-ES" sz="1200" b="0" i="0" kern="1200" dirty="0">
                <a:solidFill>
                  <a:schemeClr val="tx1"/>
                </a:solidFill>
                <a:effectLst/>
                <a:latin typeface="+mn-lt"/>
                <a:ea typeface="+mn-ea"/>
                <a:cs typeface="+mn-cs"/>
              </a:rPr>
              <a:t> GL. Calcipotriol/</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Review</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Use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Psoriasis </a:t>
            </a:r>
            <a:r>
              <a:rPr lang="es-ES" sz="1200" b="0" i="0" kern="1200" dirty="0" err="1">
                <a:solidFill>
                  <a:schemeClr val="tx1"/>
                </a:solidFill>
                <a:effectLst/>
                <a:latin typeface="+mn-lt"/>
                <a:ea typeface="+mn-ea"/>
                <a:cs typeface="+mn-cs"/>
              </a:rPr>
              <a:t>Vulgaris</a:t>
            </a:r>
            <a:r>
              <a:rPr lang="es-ES" sz="1200" b="0" i="0" kern="1200" dirty="0">
                <a:solidFill>
                  <a:schemeClr val="tx1"/>
                </a:solidFill>
                <a:effectLst/>
                <a:latin typeface="+mn-lt"/>
                <a:ea typeface="+mn-ea"/>
                <a:cs typeface="+mn-cs"/>
              </a:rPr>
              <a:t>. Am J Clin </a:t>
            </a:r>
            <a:r>
              <a:rPr lang="es-ES" sz="1200" b="0" i="0" kern="1200" dirty="0" err="1">
                <a:solidFill>
                  <a:schemeClr val="tx1"/>
                </a:solidFill>
                <a:effectLst/>
                <a:latin typeface="+mn-lt"/>
                <a:ea typeface="+mn-ea"/>
                <a:cs typeface="+mn-cs"/>
              </a:rPr>
              <a:t>Dermatol</a:t>
            </a:r>
            <a:r>
              <a:rPr lang="es-ES" sz="1200" b="0" i="0" kern="1200" dirty="0">
                <a:solidFill>
                  <a:schemeClr val="tx1"/>
                </a:solidFill>
                <a:effectLst/>
                <a:latin typeface="+mn-lt"/>
                <a:ea typeface="+mn-ea"/>
                <a:cs typeface="+mn-cs"/>
              </a:rPr>
              <a:t>. 2004;5(6):463-78. doi:10.2165/00128071-200405060-00012.</a:t>
            </a:r>
          </a:p>
          <a:p>
            <a:r>
              <a:rPr lang="es-ES" sz="1200" b="0" i="0" kern="1200" dirty="0">
                <a:solidFill>
                  <a:schemeClr val="tx1"/>
                </a:solidFill>
                <a:effectLst/>
                <a:latin typeface="+mn-lt"/>
                <a:ea typeface="+mn-ea"/>
                <a:cs typeface="+mn-cs"/>
              </a:rPr>
              <a:t>2. </a:t>
            </a:r>
            <a:r>
              <a:rPr lang="es-ES" sz="1200" b="0" i="0" kern="1200" dirty="0" err="1">
                <a:solidFill>
                  <a:schemeClr val="tx1"/>
                </a:solidFill>
                <a:effectLst/>
                <a:latin typeface="+mn-lt"/>
                <a:ea typeface="+mn-ea"/>
                <a:cs typeface="+mn-cs"/>
              </a:rPr>
              <a:t>Elmets</a:t>
            </a:r>
            <a:r>
              <a:rPr lang="es-ES" sz="1200" b="0" i="0" kern="1200" dirty="0">
                <a:solidFill>
                  <a:schemeClr val="tx1"/>
                </a:solidFill>
                <a:effectLst/>
                <a:latin typeface="+mn-lt"/>
                <a:ea typeface="+mn-ea"/>
                <a:cs typeface="+mn-cs"/>
              </a:rPr>
              <a:t> CA, </a:t>
            </a:r>
            <a:r>
              <a:rPr lang="es-ES" sz="1200" b="0" i="0" kern="1200" dirty="0" err="1">
                <a:solidFill>
                  <a:schemeClr val="tx1"/>
                </a:solidFill>
                <a:effectLst/>
                <a:latin typeface="+mn-lt"/>
                <a:ea typeface="+mn-ea"/>
                <a:cs typeface="+mn-cs"/>
              </a:rPr>
              <a:t>Korman</a:t>
            </a:r>
            <a:r>
              <a:rPr lang="es-ES" sz="1200" b="0" i="0" kern="1200" dirty="0">
                <a:solidFill>
                  <a:schemeClr val="tx1"/>
                </a:solidFill>
                <a:effectLst/>
                <a:latin typeface="+mn-lt"/>
                <a:ea typeface="+mn-ea"/>
                <a:cs typeface="+mn-cs"/>
              </a:rPr>
              <a:t> NJ, </a:t>
            </a:r>
            <a:r>
              <a:rPr lang="es-ES" sz="1200" b="0" i="0" kern="1200" dirty="0" err="1">
                <a:solidFill>
                  <a:schemeClr val="tx1"/>
                </a:solidFill>
                <a:effectLst/>
                <a:latin typeface="+mn-lt"/>
                <a:ea typeface="+mn-ea"/>
                <a:cs typeface="+mn-cs"/>
              </a:rPr>
              <a:t>Prater</a:t>
            </a:r>
            <a:r>
              <a:rPr lang="es-ES" sz="1200" b="0" i="0" kern="1200" dirty="0">
                <a:solidFill>
                  <a:schemeClr val="tx1"/>
                </a:solidFill>
                <a:effectLst/>
                <a:latin typeface="+mn-lt"/>
                <a:ea typeface="+mn-ea"/>
                <a:cs typeface="+mn-cs"/>
              </a:rPr>
              <a:t> EF, et al. </a:t>
            </a:r>
            <a:r>
              <a:rPr lang="es-ES" sz="1200" b="0" i="0" kern="1200" dirty="0" err="1">
                <a:solidFill>
                  <a:schemeClr val="tx1"/>
                </a:solidFill>
                <a:effectLst/>
                <a:latin typeface="+mn-lt"/>
                <a:ea typeface="+mn-ea"/>
                <a:cs typeface="+mn-cs"/>
              </a:rPr>
              <a:t>Joint</a:t>
            </a:r>
            <a:r>
              <a:rPr lang="es-ES" sz="1200" b="0" i="0" kern="1200" dirty="0">
                <a:solidFill>
                  <a:schemeClr val="tx1"/>
                </a:solidFill>
                <a:effectLst/>
                <a:latin typeface="+mn-lt"/>
                <a:ea typeface="+mn-ea"/>
                <a:cs typeface="+mn-cs"/>
              </a:rPr>
              <a:t> AAD-NPF </a:t>
            </a:r>
            <a:r>
              <a:rPr lang="es-ES" sz="1200" b="0" i="0" kern="1200" dirty="0" err="1">
                <a:solidFill>
                  <a:schemeClr val="tx1"/>
                </a:solidFill>
                <a:effectLst/>
                <a:latin typeface="+mn-lt"/>
                <a:ea typeface="+mn-ea"/>
                <a:cs typeface="+mn-cs"/>
              </a:rPr>
              <a:t>Guidelines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Care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Management and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Psoriasis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Topical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Therapy</a:t>
            </a:r>
            <a:r>
              <a:rPr lang="es-ES" sz="1200" b="0" i="0" kern="1200" dirty="0">
                <a:solidFill>
                  <a:schemeClr val="tx1"/>
                </a:solidFill>
                <a:effectLst/>
                <a:latin typeface="+mn-lt"/>
                <a:ea typeface="+mn-ea"/>
                <a:cs typeface="+mn-cs"/>
              </a:rPr>
              <a:t> and Alternative Medicine </a:t>
            </a:r>
            <a:r>
              <a:rPr lang="es-ES" sz="1200" b="0" i="0" kern="1200" dirty="0" err="1">
                <a:solidFill>
                  <a:schemeClr val="tx1"/>
                </a:solidFill>
                <a:effectLst/>
                <a:latin typeface="+mn-lt"/>
                <a:ea typeface="+mn-ea"/>
                <a:cs typeface="+mn-cs"/>
              </a:rPr>
              <a:t>Modalities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Psoriasis </a:t>
            </a:r>
            <a:r>
              <a:rPr lang="es-ES" sz="1200" b="0" i="0" kern="1200" dirty="0" err="1">
                <a:solidFill>
                  <a:schemeClr val="tx1"/>
                </a:solidFill>
                <a:effectLst/>
                <a:latin typeface="+mn-lt"/>
                <a:ea typeface="+mn-ea"/>
                <a:cs typeface="+mn-cs"/>
              </a:rPr>
              <a:t>Severity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Measures</a:t>
            </a:r>
            <a:r>
              <a:rPr lang="es-ES" sz="1200" b="0" i="0" kern="1200" dirty="0">
                <a:solidFill>
                  <a:schemeClr val="tx1"/>
                </a:solidFill>
                <a:effectLst/>
                <a:latin typeface="+mn-lt"/>
                <a:ea typeface="+mn-ea"/>
                <a:cs typeface="+mn-cs"/>
              </a:rPr>
              <a:t>. J Am Acad </a:t>
            </a:r>
            <a:r>
              <a:rPr lang="es-ES" sz="1200" b="0" i="0" kern="1200" dirty="0" err="1">
                <a:solidFill>
                  <a:schemeClr val="tx1"/>
                </a:solidFill>
                <a:effectLst/>
                <a:latin typeface="+mn-lt"/>
                <a:ea typeface="+mn-ea"/>
                <a:cs typeface="+mn-cs"/>
              </a:rPr>
              <a:t>Dermatol</a:t>
            </a:r>
            <a:r>
              <a:rPr lang="es-ES" sz="1200" b="0" i="0" kern="1200" dirty="0">
                <a:solidFill>
                  <a:schemeClr val="tx1"/>
                </a:solidFill>
                <a:effectLst/>
                <a:latin typeface="+mn-lt"/>
                <a:ea typeface="+mn-ea"/>
                <a:cs typeface="+mn-cs"/>
              </a:rPr>
              <a:t>. 2021;84(2):432-470. doi:10.1016/j.jaad.2020.07.087.</a:t>
            </a:r>
          </a:p>
          <a:p>
            <a:r>
              <a:rPr lang="es-ES" sz="1200" b="0" i="0" kern="1200" dirty="0">
                <a:solidFill>
                  <a:schemeClr val="tx1"/>
                </a:solidFill>
                <a:effectLst/>
                <a:latin typeface="+mn-lt"/>
                <a:ea typeface="+mn-ea"/>
                <a:cs typeface="+mn-cs"/>
              </a:rPr>
              <a:t>3. </a:t>
            </a:r>
            <a:r>
              <a:rPr lang="es-ES" sz="1200" b="0" i="0" kern="1200" dirty="0" err="1">
                <a:solidFill>
                  <a:schemeClr val="tx1"/>
                </a:solidFill>
                <a:effectLst/>
                <a:latin typeface="+mn-lt"/>
                <a:ea typeface="+mn-ea"/>
                <a:cs typeface="+mn-cs"/>
              </a:rPr>
              <a:t>McCormack</a:t>
            </a:r>
            <a:r>
              <a:rPr lang="es-ES" sz="1200" b="0" i="0" kern="1200" dirty="0">
                <a:solidFill>
                  <a:schemeClr val="tx1"/>
                </a:solidFill>
                <a:effectLst/>
                <a:latin typeface="+mn-lt"/>
                <a:ea typeface="+mn-ea"/>
                <a:cs typeface="+mn-cs"/>
              </a:rPr>
              <a:t> PL. </a:t>
            </a:r>
            <a:r>
              <a:rPr lang="es-ES" sz="1200" b="0" i="0" kern="1200" dirty="0" err="1">
                <a:solidFill>
                  <a:schemeClr val="tx1"/>
                </a:solidFill>
                <a:effectLst/>
                <a:latin typeface="+mn-lt"/>
                <a:ea typeface="+mn-ea"/>
                <a:cs typeface="+mn-cs"/>
              </a:rPr>
              <a:t>Spotlight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Calcipotriene</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in Psoriasis </a:t>
            </a:r>
            <a:r>
              <a:rPr lang="es-ES" sz="1200" b="0" i="0" kern="1200" dirty="0" err="1">
                <a:solidFill>
                  <a:schemeClr val="tx1"/>
                </a:solidFill>
                <a:effectLst/>
                <a:latin typeface="+mn-lt"/>
                <a:ea typeface="+mn-ea"/>
                <a:cs typeface="+mn-cs"/>
              </a:rPr>
              <a:t>Vulgaris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Trunk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Limbs</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Scalp</a:t>
            </a:r>
            <a:r>
              <a:rPr lang="es-ES" sz="1200" b="0" i="0" kern="1200" dirty="0">
                <a:solidFill>
                  <a:schemeClr val="tx1"/>
                </a:solidFill>
                <a:effectLst/>
                <a:latin typeface="+mn-lt"/>
                <a:ea typeface="+mn-ea"/>
                <a:cs typeface="+mn-cs"/>
              </a:rPr>
              <a:t>. Am J Clin </a:t>
            </a:r>
            <a:r>
              <a:rPr lang="es-ES" sz="1200" b="0" i="0" kern="1200" dirty="0" err="1">
                <a:solidFill>
                  <a:schemeClr val="tx1"/>
                </a:solidFill>
                <a:effectLst/>
                <a:latin typeface="+mn-lt"/>
                <a:ea typeface="+mn-ea"/>
                <a:cs typeface="+mn-cs"/>
              </a:rPr>
              <a:t>Dermatol</a:t>
            </a:r>
            <a:r>
              <a:rPr lang="es-ES" sz="1200" b="0" i="0" kern="1200" dirty="0">
                <a:solidFill>
                  <a:schemeClr val="tx1"/>
                </a:solidFill>
                <a:effectLst/>
                <a:latin typeface="+mn-lt"/>
                <a:ea typeface="+mn-ea"/>
                <a:cs typeface="+mn-cs"/>
              </a:rPr>
              <a:t>. 2011;12(6):421-4. doi:10.2165/11207670-000000000-00000.</a:t>
            </a:r>
          </a:p>
          <a:p>
            <a:r>
              <a:rPr lang="es-ES" sz="1200" b="0" i="0" kern="1200" dirty="0">
                <a:solidFill>
                  <a:schemeClr val="tx1"/>
                </a:solidFill>
                <a:effectLst/>
                <a:latin typeface="+mn-lt"/>
                <a:ea typeface="+mn-ea"/>
                <a:cs typeface="+mn-cs"/>
              </a:rPr>
              <a:t>4. </a:t>
            </a:r>
            <a:r>
              <a:rPr lang="es-ES" sz="1200" b="0" i="0" kern="1200" dirty="0" err="1">
                <a:solidFill>
                  <a:schemeClr val="tx1"/>
                </a:solidFill>
                <a:effectLst/>
                <a:latin typeface="+mn-lt"/>
                <a:ea typeface="+mn-ea"/>
                <a:cs typeface="+mn-cs"/>
              </a:rPr>
              <a:t>McCormack</a:t>
            </a:r>
            <a:r>
              <a:rPr lang="es-ES" sz="1200" b="0" i="0" kern="1200" dirty="0">
                <a:solidFill>
                  <a:schemeClr val="tx1"/>
                </a:solidFill>
                <a:effectLst/>
                <a:latin typeface="+mn-lt"/>
                <a:ea typeface="+mn-ea"/>
                <a:cs typeface="+mn-cs"/>
              </a:rPr>
              <a:t> PL. Calcipotriol/</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Review</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Use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Psoriasis </a:t>
            </a:r>
            <a:r>
              <a:rPr lang="es-ES" sz="1200" b="0" i="0" kern="1200" dirty="0" err="1">
                <a:solidFill>
                  <a:schemeClr val="tx1"/>
                </a:solidFill>
                <a:effectLst/>
                <a:latin typeface="+mn-lt"/>
                <a:ea typeface="+mn-ea"/>
                <a:cs typeface="+mn-cs"/>
              </a:rPr>
              <a:t>Vulgaris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Trunk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Limbs</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Scalp</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Drugs</a:t>
            </a:r>
            <a:r>
              <a:rPr lang="es-ES" sz="1200" b="0" i="0" kern="1200" dirty="0">
                <a:solidFill>
                  <a:schemeClr val="tx1"/>
                </a:solidFill>
                <a:effectLst/>
                <a:latin typeface="+mn-lt"/>
                <a:ea typeface="+mn-ea"/>
                <a:cs typeface="+mn-cs"/>
              </a:rPr>
              <a:t>. 2011;71(6):709-30. doi:10.2165/11207300-000000000-00000</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14</a:t>
            </a:fld>
            <a:endParaRPr lang="es-ES"/>
          </a:p>
        </p:txBody>
      </p:sp>
    </p:spTree>
    <p:extLst>
      <p:ext uri="{BB962C8B-B14F-4D97-AF65-F5344CB8AC3E}">
        <p14:creationId xmlns:p14="http://schemas.microsoft.com/office/powerpoint/2010/main" val="273127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Tecnología PAD </a:t>
            </a:r>
          </a:p>
          <a:p>
            <a:pPr marL="0" indent="0">
              <a:buNone/>
            </a:pPr>
            <a:endParaRPr lang="es-ES" dirty="0"/>
          </a:p>
          <a:p>
            <a:pPr marL="0" indent="0">
              <a:buNone/>
            </a:pPr>
            <a:r>
              <a:rPr lang="es-ES" dirty="0"/>
              <a:t>La </a:t>
            </a:r>
            <a:r>
              <a:rPr lang="es-ES" b="1" dirty="0"/>
              <a:t>tecnología de dispersión de poliafrones (PAD)</a:t>
            </a:r>
            <a:r>
              <a:rPr lang="es-ES" dirty="0"/>
              <a:t> ofrece varias ventajas en la formulación de la crema de calcipotriol/betametasona dipropionato (CAL/BDP) para el tratamiento de la psoriasis:</a:t>
            </a:r>
          </a:p>
          <a:p>
            <a:r>
              <a:rPr lang="es-ES" dirty="0"/>
              <a:t>1. </a:t>
            </a:r>
            <a:r>
              <a:rPr lang="es-ES" b="1" dirty="0"/>
              <a:t>Compatibilidad de pH</a:t>
            </a:r>
            <a:r>
              <a:rPr lang="es-ES" dirty="0"/>
              <a:t>: La tecnología PAD permite que los análogos de vitamina D y los esteroides tópicos coexistan en un entorno acuoso, superando la incompatibilidad de pH que tradicionalmente dificulta la formulación combinada de estos agentes.</a:t>
            </a:r>
            <a:r>
              <a:rPr lang="es-ES" b="1" baseline="30000" dirty="0"/>
              <a:t>[1]</a:t>
            </a:r>
            <a:endParaRPr lang="es-ES" dirty="0"/>
          </a:p>
          <a:p>
            <a:r>
              <a:rPr lang="es-ES" dirty="0"/>
              <a:t>2. </a:t>
            </a:r>
            <a:r>
              <a:rPr lang="es-ES" b="1" dirty="0"/>
              <a:t>Mejora en la adherencia al tratamiento</a:t>
            </a:r>
            <a:r>
              <a:rPr lang="es-ES" dirty="0"/>
              <a:t>: La crema CAL/BDP basada en PAD es menos grasa y aceitosa en comparación con las formulaciones anhidras (espuma, gel/suspensión, ungüento), lo que mejora la satisfacción del paciente y, por ende, la adherencia al tratamiento.</a:t>
            </a:r>
            <a:r>
              <a:rPr lang="es-ES" b="1" baseline="30000" dirty="0"/>
              <a:t>[1-2]</a:t>
            </a:r>
            <a:endParaRPr lang="es-ES" dirty="0"/>
          </a:p>
          <a:p>
            <a:r>
              <a:rPr lang="es-ES" dirty="0"/>
              <a:t>3. </a:t>
            </a:r>
            <a:r>
              <a:rPr lang="es-ES" b="1" dirty="0"/>
              <a:t>Eficacia superior</a:t>
            </a:r>
            <a:r>
              <a:rPr lang="es-ES" dirty="0"/>
              <a:t>: Los ensayos clínicos de fase 3 han demostrado que la crema CAL/BDP basada en PAD tiene una eficacia superior en el tratamiento de la psoriasis en comparación con las formulaciones de gel/suspensión. Esto se refleja en una mayor proporción de pacientes que logran éxito en el tratamiento según la Evaluación Global del Médico (PGA) y una mayor reducción en el Índice de Área y Severidad de la Psoriasis Modificado (</a:t>
            </a:r>
            <a:r>
              <a:rPr lang="es-ES" dirty="0" err="1"/>
              <a:t>mPASI</a:t>
            </a:r>
            <a:r>
              <a:rPr lang="es-ES" dirty="0"/>
              <a:t>).</a:t>
            </a:r>
            <a:r>
              <a:rPr lang="es-ES" b="1" baseline="30000" dirty="0"/>
              <a:t>[2-3]</a:t>
            </a:r>
            <a:endParaRPr lang="es-ES" dirty="0"/>
          </a:p>
          <a:p>
            <a:r>
              <a:rPr lang="es-ES" dirty="0"/>
              <a:t>4. </a:t>
            </a:r>
            <a:r>
              <a:rPr lang="es-ES" b="1" dirty="0"/>
              <a:t>Mejora en la calidad de vida</a:t>
            </a:r>
            <a:r>
              <a:rPr lang="es-ES" dirty="0"/>
              <a:t>: Los pacientes tratados con la crema CAL/BDP basada en PAD reportaron una mejora significativa en la calidad de vida, medida por el Índice de Calidad de Vida en Dermatología (DLQI), en comparación con las formulaciones de gel/suspensión.</a:t>
            </a:r>
            <a:r>
              <a:rPr lang="es-ES" b="1" baseline="30000" dirty="0"/>
              <a:t>[2-3]</a:t>
            </a:r>
            <a:endParaRPr lang="es-ES" dirty="0"/>
          </a:p>
          <a:p>
            <a:r>
              <a:rPr lang="es-ES" dirty="0"/>
              <a:t>5. </a:t>
            </a:r>
            <a:r>
              <a:rPr lang="es-ES" b="1" dirty="0"/>
              <a:t>Seguridad y tolerabilidad</a:t>
            </a:r>
            <a:r>
              <a:rPr lang="es-ES" dirty="0"/>
              <a:t>: La crema CAL/BDP basada en PAD ha demostrado ser bien tolerada, sin reacciones adversas significativas reportadas con una frecuencia mayor al 1%.</a:t>
            </a:r>
            <a:r>
              <a:rPr lang="es-ES" b="1" baseline="30000" dirty="0"/>
              <a:t>[3-4]</a:t>
            </a:r>
            <a:endParaRPr lang="es-ES" sz="1200" b="0" i="0" kern="1200" baseline="30000" dirty="0">
              <a:solidFill>
                <a:schemeClr val="tx1"/>
              </a:solidFill>
              <a:effectLst/>
              <a:latin typeface="+mn-lt"/>
              <a:ea typeface="+mn-ea"/>
              <a:cs typeface="+mn-cs"/>
            </a:endParaRPr>
          </a:p>
          <a:p>
            <a:endParaRPr lang="es-ES" sz="1200" b="0" i="0" kern="1200" baseline="300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15</a:t>
            </a:fld>
            <a:endParaRPr lang="es-ES"/>
          </a:p>
        </p:txBody>
      </p:sp>
    </p:spTree>
    <p:extLst>
      <p:ext uri="{BB962C8B-B14F-4D97-AF65-F5344CB8AC3E}">
        <p14:creationId xmlns:p14="http://schemas.microsoft.com/office/powerpoint/2010/main" val="410126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sz="1200" dirty="0">
                <a:solidFill>
                  <a:schemeClr val="accent1">
                    <a:lumMod val="50000"/>
                  </a:schemeClr>
                </a:solidFill>
                <a:latin typeface="Montserrat" panose="02000505000000020004" pitchFamily="2" charset="77"/>
              </a:rPr>
              <a:t>Tecnología PAD y propiedades sensoriales</a:t>
            </a:r>
            <a:endParaRPr lang="es-ES" dirty="0"/>
          </a:p>
          <a:p>
            <a:pPr marL="0" indent="0">
              <a:buNone/>
            </a:pPr>
            <a:endParaRPr lang="es-ES" dirty="0"/>
          </a:p>
          <a:p>
            <a:pPr marL="0" indent="0">
              <a:buNone/>
            </a:pPr>
            <a:r>
              <a:rPr lang="es-ES" dirty="0"/>
              <a:t>Las propiedades sensoriales que ofrece la tecnología PAD en productos como </a:t>
            </a:r>
            <a:r>
              <a:rPr lang="es-ES" b="1" dirty="0" err="1"/>
              <a:t>Wynzora</a:t>
            </a:r>
            <a:r>
              <a:rPr lang="es-ES" b="1" dirty="0"/>
              <a:t>®</a:t>
            </a:r>
            <a:r>
              <a:rPr lang="es-ES" dirty="0"/>
              <a:t> se centran en mejorar la experiencia del paciente al utilizar la crema, haciendo que su aplicación sea más agradable y cosméticamente aceptable. Las principales propiedades sensoriales son:</a:t>
            </a:r>
          </a:p>
          <a:p>
            <a:r>
              <a:rPr lang="es-ES" b="1" dirty="0"/>
              <a:t>Textura ligera y no grasa:</a:t>
            </a:r>
            <a:endParaRPr lang="es-ES" dirty="0"/>
          </a:p>
          <a:p>
            <a:pPr lvl="1"/>
            <a:r>
              <a:rPr lang="es-ES" dirty="0"/>
              <a:t>La crema tiene una textura suave y ligera que se siente menos pesada en la piel. Esto la diferencia de otros tratamientos tópicos más grasosos, mejorando la comodidad durante y después de la aplicación.</a:t>
            </a:r>
          </a:p>
          <a:p>
            <a:r>
              <a:rPr lang="es-ES" b="1" dirty="0"/>
              <a:t>Absorción rápida:</a:t>
            </a:r>
            <a:endParaRPr lang="es-ES" dirty="0"/>
          </a:p>
          <a:p>
            <a:pPr lvl="1"/>
            <a:r>
              <a:rPr lang="es-ES" dirty="0"/>
              <a:t>Gracias a la estructura de la dispersión de </a:t>
            </a:r>
            <a:r>
              <a:rPr lang="es-ES" dirty="0" err="1"/>
              <a:t>poliafrón</a:t>
            </a:r>
            <a:r>
              <a:rPr lang="es-ES" dirty="0"/>
              <a:t> (PAD), la crema se absorbe rápidamente en la piel sin dejar residuos pegajosos o grasos, lo que es apreciado por los pacientes.</a:t>
            </a:r>
          </a:p>
          <a:p>
            <a:r>
              <a:rPr lang="es-ES" b="1" dirty="0"/>
              <a:t>Sensación no oclusiva:</a:t>
            </a:r>
            <a:endParaRPr lang="es-ES" dirty="0"/>
          </a:p>
          <a:p>
            <a:pPr lvl="1"/>
            <a:r>
              <a:rPr lang="es-ES" dirty="0"/>
              <a:t>La crema no bloquea los poros ni deja una sensación de película en la piel, lo que proporciona una mayor comodidad a los pacientes, especialmente en áreas sensibles como el rostro o el cuero cabelludo.</a:t>
            </a:r>
          </a:p>
          <a:p>
            <a:r>
              <a:rPr lang="es-ES" b="1" dirty="0"/>
              <a:t>Facilidad de aplicación:</a:t>
            </a:r>
            <a:endParaRPr lang="es-ES" dirty="0"/>
          </a:p>
          <a:p>
            <a:pPr lvl="1"/>
            <a:r>
              <a:rPr lang="es-ES" dirty="0"/>
              <a:t>La fórmula se extiende fácilmente sobre la piel, permitiendo una distribución uniforme de los ingredientes activos sin esfuerzo excesivo.</a:t>
            </a:r>
          </a:p>
          <a:p>
            <a:r>
              <a:rPr lang="es-ES" b="1" dirty="0"/>
              <a:t>Hidratación y suavidad:</a:t>
            </a:r>
            <a:endParaRPr lang="es-ES" dirty="0"/>
          </a:p>
          <a:p>
            <a:pPr lvl="1"/>
            <a:r>
              <a:rPr lang="es-ES" dirty="0"/>
              <a:t>A pesar de no ser grasa, la crema tiene propiedades hidratantes que ayudan a suavizar la piel afectada, lo que contribuye a mejorar tanto la apariencia como la sensación en las zonas tratadas.</a:t>
            </a:r>
          </a:p>
          <a:p>
            <a:r>
              <a:rPr lang="es-ES" b="1" dirty="0"/>
              <a:t>No deja residuos visibles:</a:t>
            </a:r>
            <a:endParaRPr lang="es-ES" dirty="0"/>
          </a:p>
          <a:p>
            <a:pPr lvl="1"/>
            <a:r>
              <a:rPr lang="es-ES" dirty="0"/>
              <a:t>La crema no deja residuos blancos ni visibles en la piel, una ventaja importante para los pacientes preocupados por el aspecto estético.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s-ES" dirty="0"/>
          </a:p>
          <a:p>
            <a:pPr lvl="1"/>
            <a:endParaRPr lang="es-ES" dirty="0"/>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16</a:t>
            </a:fld>
            <a:endParaRPr lang="es-ES"/>
          </a:p>
        </p:txBody>
      </p:sp>
    </p:spTree>
    <p:extLst>
      <p:ext uri="{BB962C8B-B14F-4D97-AF65-F5344CB8AC3E}">
        <p14:creationId xmlns:p14="http://schemas.microsoft.com/office/powerpoint/2010/main" val="39302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FC515-813C-CD27-A4DC-9D875CEB89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9BA911-B04F-5732-DA50-8E6C860546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1291CEA-87E8-4D68-676D-93A492FB952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4A4F292-37F8-6DCC-25FB-290F0A2EE81D}"/>
              </a:ext>
            </a:extLst>
          </p:cNvPr>
          <p:cNvSpPr>
            <a:spLocks noGrp="1"/>
          </p:cNvSpPr>
          <p:nvPr>
            <p:ph type="sldNum" sz="quarter" idx="5"/>
          </p:nvPr>
        </p:nvSpPr>
        <p:spPr/>
        <p:txBody>
          <a:bodyPr/>
          <a:lstStyle/>
          <a:p>
            <a:fld id="{5AB98770-5A0E-2247-B18F-F0C2DE026C75}" type="slidenum">
              <a:rPr lang="es-ES" smtClean="0"/>
              <a:t>17</a:t>
            </a:fld>
            <a:endParaRPr lang="es-ES"/>
          </a:p>
        </p:txBody>
      </p:sp>
    </p:spTree>
    <p:extLst>
      <p:ext uri="{BB962C8B-B14F-4D97-AF65-F5344CB8AC3E}">
        <p14:creationId xmlns:p14="http://schemas.microsoft.com/office/powerpoint/2010/main" val="272942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8E4D-ABC8-67A7-4E74-38357D307E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D08093-B56D-AC8C-C77C-72F3A79CA90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CD838A-3355-ADE6-74EF-38E97F1640A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EFECF5F-54CE-EFF8-BD27-7E6A9781B377}"/>
              </a:ext>
            </a:extLst>
          </p:cNvPr>
          <p:cNvSpPr>
            <a:spLocks noGrp="1"/>
          </p:cNvSpPr>
          <p:nvPr>
            <p:ph type="sldNum" sz="quarter" idx="5"/>
          </p:nvPr>
        </p:nvSpPr>
        <p:spPr/>
        <p:txBody>
          <a:bodyPr/>
          <a:lstStyle/>
          <a:p>
            <a:fld id="{5AB98770-5A0E-2247-B18F-F0C2DE026C75}" type="slidenum">
              <a:rPr lang="es-ES" smtClean="0"/>
              <a:t>18</a:t>
            </a:fld>
            <a:endParaRPr lang="es-ES"/>
          </a:p>
        </p:txBody>
      </p:sp>
    </p:spTree>
    <p:extLst>
      <p:ext uri="{BB962C8B-B14F-4D97-AF65-F5344CB8AC3E}">
        <p14:creationId xmlns:p14="http://schemas.microsoft.com/office/powerpoint/2010/main" val="240059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Referencias bibliográficas </a:t>
            </a:r>
            <a:endParaRPr lang="es-ES" dirty="0"/>
          </a:p>
          <a:p>
            <a:endParaRPr lang="es-ES" dirty="0"/>
          </a:p>
          <a:p>
            <a:r>
              <a:rPr lang="es-ES" sz="1200" b="0" i="0" kern="1200" dirty="0">
                <a:solidFill>
                  <a:schemeClr val="tx1"/>
                </a:solidFill>
                <a:effectLst/>
                <a:latin typeface="+mn-lt"/>
                <a:ea typeface="+mn-ea"/>
                <a:cs typeface="+mn-cs"/>
              </a:rPr>
              <a:t>1. Teixeira A, Teixeira M, Almeida V, et al. </a:t>
            </a:r>
            <a:r>
              <a:rPr lang="es-ES" sz="1200" b="0" i="0" kern="1200" dirty="0" err="1">
                <a:solidFill>
                  <a:schemeClr val="tx1"/>
                </a:solidFill>
                <a:effectLst/>
                <a:latin typeface="+mn-lt"/>
                <a:ea typeface="+mn-ea"/>
                <a:cs typeface="+mn-cs"/>
              </a:rPr>
              <a:t>Does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Vehicle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Matter</a:t>
            </a:r>
            <a:r>
              <a:rPr lang="es-ES" sz="1200" b="0" i="0" kern="1200" dirty="0">
                <a:solidFill>
                  <a:schemeClr val="tx1"/>
                </a:solidFill>
                <a:effectLst/>
                <a:latin typeface="+mn-lt"/>
                <a:ea typeface="+mn-ea"/>
                <a:cs typeface="+mn-cs"/>
              </a:rPr>
              <a:t>? Real-</a:t>
            </a:r>
            <a:r>
              <a:rPr lang="es-ES" sz="1200" b="0" i="0" kern="1200" dirty="0" err="1">
                <a:solidFill>
                  <a:schemeClr val="tx1"/>
                </a:solidFill>
                <a:effectLst/>
                <a:latin typeface="+mn-lt"/>
                <a:ea typeface="+mn-ea"/>
                <a:cs typeface="+mn-cs"/>
              </a:rPr>
              <a:t>World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Evidence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Adherence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Topical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in Psoriasis. </a:t>
            </a:r>
            <a:r>
              <a:rPr lang="es-ES" sz="1200" b="0" i="0" kern="1200" dirty="0" err="1">
                <a:solidFill>
                  <a:schemeClr val="tx1"/>
                </a:solidFill>
                <a:effectLst/>
                <a:latin typeface="+mn-lt"/>
                <a:ea typeface="+mn-ea"/>
                <a:cs typeface="+mn-cs"/>
              </a:rPr>
              <a:t>Pharmaceutics</a:t>
            </a:r>
            <a:r>
              <a:rPr lang="es-ES" sz="1200" b="0" i="0" kern="1200" dirty="0">
                <a:solidFill>
                  <a:schemeClr val="tx1"/>
                </a:solidFill>
                <a:effectLst/>
                <a:latin typeface="+mn-lt"/>
                <a:ea typeface="+mn-ea"/>
                <a:cs typeface="+mn-cs"/>
              </a:rPr>
              <a:t>. 2021;13(10):1539. doi:10.3390/pharmaceutics13101539.</a:t>
            </a:r>
          </a:p>
          <a:p>
            <a:r>
              <a:rPr lang="es-ES" sz="1200" b="0" i="0" kern="1200" dirty="0">
                <a:solidFill>
                  <a:schemeClr val="tx1"/>
                </a:solidFill>
                <a:effectLst/>
                <a:latin typeface="+mn-lt"/>
                <a:ea typeface="+mn-ea"/>
                <a:cs typeface="+mn-cs"/>
              </a:rPr>
              <a:t>2. </a:t>
            </a:r>
            <a:r>
              <a:rPr lang="es-ES" sz="1200" b="0" i="0" kern="1200" dirty="0" err="1">
                <a:solidFill>
                  <a:schemeClr val="tx1"/>
                </a:solidFill>
                <a:effectLst/>
                <a:latin typeface="+mn-lt"/>
                <a:ea typeface="+mn-ea"/>
                <a:cs typeface="+mn-cs"/>
              </a:rPr>
              <a:t>Fargnoli</a:t>
            </a:r>
            <a:r>
              <a:rPr lang="es-ES" sz="1200" b="0" i="0" kern="1200" dirty="0">
                <a:solidFill>
                  <a:schemeClr val="tx1"/>
                </a:solidFill>
                <a:effectLst/>
                <a:latin typeface="+mn-lt"/>
                <a:ea typeface="+mn-ea"/>
                <a:cs typeface="+mn-cs"/>
              </a:rPr>
              <a:t> MC, De Simone C, </a:t>
            </a:r>
            <a:r>
              <a:rPr lang="es-ES" sz="1200" b="0" i="0" kern="1200" dirty="0" err="1">
                <a:solidFill>
                  <a:schemeClr val="tx1"/>
                </a:solidFill>
                <a:effectLst/>
                <a:latin typeface="+mn-lt"/>
                <a:ea typeface="+mn-ea"/>
                <a:cs typeface="+mn-cs"/>
              </a:rPr>
              <a:t>Gisondi</a:t>
            </a:r>
            <a:r>
              <a:rPr lang="es-ES" sz="1200" b="0" i="0" kern="1200" dirty="0">
                <a:solidFill>
                  <a:schemeClr val="tx1"/>
                </a:solidFill>
                <a:effectLst/>
                <a:latin typeface="+mn-lt"/>
                <a:ea typeface="+mn-ea"/>
                <a:cs typeface="+mn-cs"/>
              </a:rPr>
              <a:t> P, </a:t>
            </a:r>
            <a:r>
              <a:rPr lang="es-ES" sz="1200" b="0" i="0" kern="1200" dirty="0" err="1">
                <a:solidFill>
                  <a:schemeClr val="tx1"/>
                </a:solidFill>
                <a:effectLst/>
                <a:latin typeface="+mn-lt"/>
                <a:ea typeface="+mn-ea"/>
                <a:cs typeface="+mn-cs"/>
              </a:rPr>
              <a:t>Pellacani</a:t>
            </a:r>
            <a:r>
              <a:rPr lang="es-ES" sz="1200" b="0" i="0" kern="1200" dirty="0">
                <a:solidFill>
                  <a:schemeClr val="tx1"/>
                </a:solidFill>
                <a:effectLst/>
                <a:latin typeface="+mn-lt"/>
                <a:ea typeface="+mn-ea"/>
                <a:cs typeface="+mn-cs"/>
              </a:rPr>
              <a:t> G, </a:t>
            </a:r>
            <a:r>
              <a:rPr lang="es-ES" sz="1200" b="0" i="0" kern="1200" dirty="0" err="1">
                <a:solidFill>
                  <a:schemeClr val="tx1"/>
                </a:solidFill>
                <a:effectLst/>
                <a:latin typeface="+mn-lt"/>
                <a:ea typeface="+mn-ea"/>
                <a:cs typeface="+mn-cs"/>
              </a:rPr>
              <a:t>Calzavara-Pinton</a:t>
            </a:r>
            <a:r>
              <a:rPr lang="es-ES" sz="1200" b="0" i="0" kern="1200" dirty="0">
                <a:solidFill>
                  <a:schemeClr val="tx1"/>
                </a:solidFill>
                <a:effectLst/>
                <a:latin typeface="+mn-lt"/>
                <a:ea typeface="+mn-ea"/>
                <a:cs typeface="+mn-cs"/>
              </a:rPr>
              <a:t> P. </a:t>
            </a:r>
            <a:r>
              <a:rPr lang="es-ES" sz="1200" b="0" i="0" kern="1200" dirty="0" err="1">
                <a:solidFill>
                  <a:schemeClr val="tx1"/>
                </a:solidFill>
                <a:effectLst/>
                <a:latin typeface="+mn-lt"/>
                <a:ea typeface="+mn-ea"/>
                <a:cs typeface="+mn-cs"/>
              </a:rPr>
              <a:t>Topical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Management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Mild-to-Moderate</a:t>
            </a:r>
            <a:r>
              <a:rPr lang="es-ES" sz="1200" b="0" i="0" kern="1200" dirty="0">
                <a:solidFill>
                  <a:schemeClr val="tx1"/>
                </a:solidFill>
                <a:effectLst/>
                <a:latin typeface="+mn-lt"/>
                <a:ea typeface="+mn-ea"/>
                <a:cs typeface="+mn-cs"/>
              </a:rPr>
              <a:t> Psoriasis: A </a:t>
            </a:r>
            <a:r>
              <a:rPr lang="es-ES" sz="1200" b="0" i="0" kern="1200" dirty="0" err="1">
                <a:solidFill>
                  <a:schemeClr val="tx1"/>
                </a:solidFill>
                <a:effectLst/>
                <a:latin typeface="+mn-lt"/>
                <a:ea typeface="+mn-ea"/>
                <a:cs typeface="+mn-cs"/>
              </a:rPr>
              <a:t>Critical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Appraisal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Current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Literature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Dermatology</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Therapy</a:t>
            </a:r>
            <a:r>
              <a:rPr lang="es-ES" sz="1200" b="0" i="0" kern="1200" dirty="0">
                <a:solidFill>
                  <a:schemeClr val="tx1"/>
                </a:solidFill>
                <a:effectLst/>
                <a:latin typeface="+mn-lt"/>
                <a:ea typeface="+mn-ea"/>
                <a:cs typeface="+mn-cs"/>
              </a:rPr>
              <a:t>. 2023;13(11):2527-2547. doi:10.1007/s13555-023-01024-9.</a:t>
            </a:r>
          </a:p>
          <a:p>
            <a:r>
              <a:rPr lang="es-ES" sz="1200" b="0" i="0" kern="1200" dirty="0">
                <a:solidFill>
                  <a:schemeClr val="tx1"/>
                </a:solidFill>
                <a:effectLst/>
                <a:latin typeface="+mn-lt"/>
                <a:ea typeface="+mn-ea"/>
                <a:cs typeface="+mn-cs"/>
              </a:rPr>
              <a:t>3. </a:t>
            </a:r>
            <a:r>
              <a:rPr lang="es-ES" sz="1200" b="0" i="0" kern="1200" dirty="0" err="1">
                <a:solidFill>
                  <a:schemeClr val="tx1"/>
                </a:solidFill>
                <a:effectLst/>
                <a:latin typeface="+mn-lt"/>
                <a:ea typeface="+mn-ea"/>
                <a:cs typeface="+mn-cs"/>
              </a:rPr>
              <a:t>Rudnicka</a:t>
            </a:r>
            <a:r>
              <a:rPr lang="es-ES" sz="1200" b="0" i="0" kern="1200" dirty="0">
                <a:solidFill>
                  <a:schemeClr val="tx1"/>
                </a:solidFill>
                <a:effectLst/>
                <a:latin typeface="+mn-lt"/>
                <a:ea typeface="+mn-ea"/>
                <a:cs typeface="+mn-cs"/>
              </a:rPr>
              <a:t> L, </a:t>
            </a:r>
            <a:r>
              <a:rPr lang="es-ES" sz="1200" b="0" i="0" kern="1200" dirty="0" err="1">
                <a:solidFill>
                  <a:schemeClr val="tx1"/>
                </a:solidFill>
                <a:effectLst/>
                <a:latin typeface="+mn-lt"/>
                <a:ea typeface="+mn-ea"/>
                <a:cs typeface="+mn-cs"/>
              </a:rPr>
              <a:t>Olszewska</a:t>
            </a:r>
            <a:r>
              <a:rPr lang="es-ES" sz="1200" b="0" i="0" kern="1200" dirty="0">
                <a:solidFill>
                  <a:schemeClr val="tx1"/>
                </a:solidFill>
                <a:effectLst/>
                <a:latin typeface="+mn-lt"/>
                <a:ea typeface="+mn-ea"/>
                <a:cs typeface="+mn-cs"/>
              </a:rPr>
              <a:t> M, </a:t>
            </a:r>
            <a:r>
              <a:rPr lang="es-ES" sz="1200" b="0" i="0" kern="1200" dirty="0" err="1">
                <a:solidFill>
                  <a:schemeClr val="tx1"/>
                </a:solidFill>
                <a:effectLst/>
                <a:latin typeface="+mn-lt"/>
                <a:ea typeface="+mn-ea"/>
                <a:cs typeface="+mn-cs"/>
              </a:rPr>
              <a:t>Goldust</a:t>
            </a:r>
            <a:r>
              <a:rPr lang="es-ES" sz="1200" b="0" i="0" kern="1200" dirty="0">
                <a:solidFill>
                  <a:schemeClr val="tx1"/>
                </a:solidFill>
                <a:effectLst/>
                <a:latin typeface="+mn-lt"/>
                <a:ea typeface="+mn-ea"/>
                <a:cs typeface="+mn-cs"/>
              </a:rPr>
              <a:t> M, et al. </a:t>
            </a:r>
            <a:r>
              <a:rPr lang="es-ES" sz="1200" b="0" i="0" kern="1200" dirty="0" err="1">
                <a:solidFill>
                  <a:schemeClr val="tx1"/>
                </a:solidFill>
                <a:effectLst/>
                <a:latin typeface="+mn-lt"/>
                <a:ea typeface="+mn-ea"/>
                <a:cs typeface="+mn-cs"/>
              </a:rPr>
              <a:t>Efficacy</a:t>
            </a:r>
            <a:r>
              <a:rPr lang="es-ES" sz="1200" b="0" i="0" kern="1200" dirty="0">
                <a:solidFill>
                  <a:schemeClr val="tx1"/>
                </a:solidFill>
                <a:effectLst/>
                <a:latin typeface="+mn-lt"/>
                <a:ea typeface="+mn-ea"/>
                <a:cs typeface="+mn-cs"/>
              </a:rPr>
              <a:t> and Safety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Different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Formulations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Calcipotriol/</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in Psoriasis: Gel, </a:t>
            </a:r>
            <a:r>
              <a:rPr lang="es-ES" sz="1200" b="0" i="0" kern="1200" dirty="0" err="1">
                <a:solidFill>
                  <a:schemeClr val="tx1"/>
                </a:solidFill>
                <a:effectLst/>
                <a:latin typeface="+mn-lt"/>
                <a:ea typeface="+mn-ea"/>
                <a:cs typeface="+mn-cs"/>
              </a:rPr>
              <a:t>Foam</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Ointment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Journal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Clinical</a:t>
            </a:r>
            <a:r>
              <a:rPr lang="es-ES" sz="1200" b="0" i="0" kern="1200" dirty="0">
                <a:solidFill>
                  <a:schemeClr val="tx1"/>
                </a:solidFill>
                <a:effectLst/>
                <a:latin typeface="+mn-lt"/>
                <a:ea typeface="+mn-ea"/>
                <a:cs typeface="+mn-cs"/>
              </a:rPr>
              <a:t> Medicine. 2021;10(23):5589. doi:10.3390/jcm10235589.</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19</a:t>
            </a:fld>
            <a:endParaRPr lang="es-ES"/>
          </a:p>
        </p:txBody>
      </p:sp>
    </p:spTree>
    <p:extLst>
      <p:ext uri="{BB962C8B-B14F-4D97-AF65-F5344CB8AC3E}">
        <p14:creationId xmlns:p14="http://schemas.microsoft.com/office/powerpoint/2010/main" val="217493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mj-lt"/>
              <a:buNone/>
            </a:pPr>
            <a:r>
              <a:rPr lang="es-ES" sz="1200" b="0" i="0" kern="1200" dirty="0">
                <a:solidFill>
                  <a:schemeClr val="tx1"/>
                </a:solidFill>
                <a:effectLst/>
                <a:latin typeface="+mn-lt"/>
                <a:ea typeface="+mn-ea"/>
                <a:cs typeface="+mn-cs"/>
              </a:rPr>
              <a:t>Referencias bibliográficas </a:t>
            </a:r>
          </a:p>
          <a:p>
            <a:pPr marL="228600" indent="-228600">
              <a:buFont typeface="+mj-lt"/>
              <a:buAutoNum type="arabicPeriod"/>
            </a:pPr>
            <a:endParaRPr lang="es-ES" sz="1200" b="0" i="0" kern="1200" dirty="0">
              <a:solidFill>
                <a:schemeClr val="tx1"/>
              </a:solidFill>
              <a:effectLst/>
              <a:latin typeface="+mn-lt"/>
              <a:ea typeface="+mn-ea"/>
              <a:cs typeface="+mn-cs"/>
            </a:endParaRPr>
          </a:p>
          <a:p>
            <a:pPr marL="228600" indent="-228600">
              <a:buFont typeface="+mj-lt"/>
              <a:buAutoNum type="arabicPeriod"/>
            </a:pPr>
            <a:r>
              <a:rPr lang="es-ES" sz="1200" b="0" i="0" kern="1200" dirty="0" err="1">
                <a:solidFill>
                  <a:schemeClr val="tx1"/>
                </a:solidFill>
                <a:effectLst/>
                <a:latin typeface="+mn-lt"/>
                <a:ea typeface="+mn-ea"/>
                <a:cs typeface="+mn-cs"/>
              </a:rPr>
              <a:t>Bewley</a:t>
            </a:r>
            <a:r>
              <a:rPr lang="es-ES" sz="1200" b="0" i="0" kern="1200" dirty="0">
                <a:solidFill>
                  <a:schemeClr val="tx1"/>
                </a:solidFill>
                <a:effectLst/>
                <a:latin typeface="+mn-lt"/>
                <a:ea typeface="+mn-ea"/>
                <a:cs typeface="+mn-cs"/>
              </a:rPr>
              <a:t> A, Barker E, Baker H, Green W, </a:t>
            </a:r>
            <a:r>
              <a:rPr lang="es-ES" sz="1200" b="0" i="0" kern="1200" dirty="0" err="1">
                <a:solidFill>
                  <a:schemeClr val="tx1"/>
                </a:solidFill>
                <a:effectLst/>
                <a:latin typeface="+mn-lt"/>
                <a:ea typeface="+mn-ea"/>
                <a:cs typeface="+mn-cs"/>
              </a:rPr>
              <a:t>Avey</a:t>
            </a:r>
            <a:r>
              <a:rPr lang="es-ES" sz="1200" b="0" i="0" kern="1200" dirty="0">
                <a:solidFill>
                  <a:schemeClr val="tx1"/>
                </a:solidFill>
                <a:effectLst/>
                <a:latin typeface="+mn-lt"/>
                <a:ea typeface="+mn-ea"/>
                <a:cs typeface="+mn-cs"/>
              </a:rPr>
              <a:t> B, Pi-Blanque A, Galván J, </a:t>
            </a:r>
            <a:r>
              <a:rPr lang="es-ES" sz="1200" b="0" i="0" kern="1200" dirty="0" err="1">
                <a:solidFill>
                  <a:schemeClr val="tx1"/>
                </a:solidFill>
                <a:effectLst/>
                <a:latin typeface="+mn-lt"/>
                <a:ea typeface="+mn-ea"/>
                <a:cs typeface="+mn-cs"/>
              </a:rPr>
              <a:t>Trebbien</a:t>
            </a:r>
            <a:r>
              <a:rPr lang="es-ES" sz="1200" b="0" i="0" kern="1200" dirty="0">
                <a:solidFill>
                  <a:schemeClr val="tx1"/>
                </a:solidFill>
                <a:effectLst/>
                <a:latin typeface="+mn-lt"/>
                <a:ea typeface="+mn-ea"/>
                <a:cs typeface="+mn-cs"/>
              </a:rPr>
              <a:t> P, </a:t>
            </a:r>
            <a:r>
              <a:rPr lang="es-ES" sz="1200" b="0" i="0" kern="1200" dirty="0" err="1">
                <a:solidFill>
                  <a:schemeClr val="tx1"/>
                </a:solidFill>
                <a:effectLst/>
                <a:latin typeface="+mn-lt"/>
                <a:ea typeface="+mn-ea"/>
                <a:cs typeface="+mn-cs"/>
              </a:rPr>
              <a:t>Praestegaard</a:t>
            </a:r>
            <a:r>
              <a:rPr lang="es-ES" sz="1200" b="0" i="0" kern="1200" dirty="0">
                <a:solidFill>
                  <a:schemeClr val="tx1"/>
                </a:solidFill>
                <a:effectLst/>
                <a:latin typeface="+mn-lt"/>
                <a:ea typeface="+mn-ea"/>
                <a:cs typeface="+mn-cs"/>
              </a:rPr>
              <a:t> M. </a:t>
            </a:r>
            <a:r>
              <a:rPr lang="es-ES" sz="1200" b="0" i="0" kern="1200" dirty="0" err="1">
                <a:solidFill>
                  <a:schemeClr val="tx1"/>
                </a:solidFill>
                <a:effectLst/>
                <a:latin typeface="+mn-lt"/>
                <a:ea typeface="+mn-ea"/>
                <a:cs typeface="+mn-cs"/>
              </a:rPr>
              <a:t>An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anchored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matching-adjusted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indirect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comparison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fixed-dose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combination</a:t>
            </a:r>
            <a:r>
              <a:rPr lang="es-ES" sz="1200" b="0" i="0" kern="1200" dirty="0">
                <a:solidFill>
                  <a:schemeClr val="tx1"/>
                </a:solidFill>
                <a:effectLst/>
                <a:latin typeface="+mn-lt"/>
                <a:ea typeface="+mn-ea"/>
                <a:cs typeface="+mn-cs"/>
              </a:rPr>
              <a:t> calcipotriol and </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(CAL/BDP) </a:t>
            </a:r>
            <a:r>
              <a:rPr lang="es-ES" sz="1200" b="0" i="0" kern="1200" dirty="0" err="1">
                <a:solidFill>
                  <a:schemeClr val="tx1"/>
                </a:solidFill>
                <a:effectLst/>
                <a:latin typeface="+mn-lt"/>
                <a:ea typeface="+mn-ea"/>
                <a:cs typeface="+mn-cs"/>
              </a:rPr>
              <a:t>cream</a:t>
            </a:r>
            <a:r>
              <a:rPr lang="es-ES" sz="1200" b="0" i="0" kern="1200" dirty="0">
                <a:solidFill>
                  <a:schemeClr val="tx1"/>
                </a:solidFill>
                <a:effectLst/>
                <a:latin typeface="+mn-lt"/>
                <a:ea typeface="+mn-ea"/>
                <a:cs typeface="+mn-cs"/>
              </a:rPr>
              <a:t> versus CAL/BDP </a:t>
            </a:r>
            <a:r>
              <a:rPr lang="es-ES" sz="1200" b="0" i="0" kern="1200" dirty="0" err="1">
                <a:solidFill>
                  <a:schemeClr val="tx1"/>
                </a:solidFill>
                <a:effectLst/>
                <a:latin typeface="+mn-lt"/>
                <a:ea typeface="+mn-ea"/>
                <a:cs typeface="+mn-cs"/>
              </a:rPr>
              <a:t>foam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psoriasis. J </a:t>
            </a:r>
            <a:r>
              <a:rPr lang="es-ES" sz="1200" b="0" i="0" kern="1200" dirty="0" err="1">
                <a:solidFill>
                  <a:schemeClr val="tx1"/>
                </a:solidFill>
                <a:effectLst/>
                <a:latin typeface="+mn-lt"/>
                <a:ea typeface="+mn-ea"/>
                <a:cs typeface="+mn-cs"/>
              </a:rPr>
              <a:t>Dermatolog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a:t>
            </a:r>
            <a:r>
              <a:rPr lang="es-ES" sz="1200" b="0" i="0" kern="1200" dirty="0">
                <a:solidFill>
                  <a:schemeClr val="tx1"/>
                </a:solidFill>
                <a:effectLst/>
                <a:latin typeface="+mn-lt"/>
                <a:ea typeface="+mn-ea"/>
                <a:cs typeface="+mn-cs"/>
              </a:rPr>
              <a:t>. 2022 Dec;33(8):3191-3198. </a:t>
            </a:r>
            <a:r>
              <a:rPr lang="es-ES" sz="1200" b="0" i="0" kern="1200" dirty="0" err="1">
                <a:solidFill>
                  <a:schemeClr val="tx1"/>
                </a:solidFill>
                <a:effectLst/>
                <a:latin typeface="+mn-lt"/>
                <a:ea typeface="+mn-ea"/>
                <a:cs typeface="+mn-cs"/>
              </a:rPr>
              <a:t>doi</a:t>
            </a:r>
            <a:r>
              <a:rPr lang="es-ES" sz="1200" b="0" i="0" kern="1200" dirty="0">
                <a:solidFill>
                  <a:schemeClr val="tx1"/>
                </a:solidFill>
                <a:effectLst/>
                <a:latin typeface="+mn-lt"/>
                <a:ea typeface="+mn-ea"/>
                <a:cs typeface="+mn-cs"/>
              </a:rPr>
              <a:t>: 10.1080/09546634.2022.2116924. </a:t>
            </a:r>
            <a:r>
              <a:rPr lang="es-ES" sz="1200" b="0" i="0" kern="1200" dirty="0" err="1">
                <a:solidFill>
                  <a:schemeClr val="tx1"/>
                </a:solidFill>
                <a:effectLst/>
                <a:latin typeface="+mn-lt"/>
                <a:ea typeface="+mn-ea"/>
                <a:cs typeface="+mn-cs"/>
              </a:rPr>
              <a:t>Epub</a:t>
            </a:r>
            <a:r>
              <a:rPr lang="es-ES" sz="1200" b="0" i="0" kern="1200" dirty="0">
                <a:solidFill>
                  <a:schemeClr val="tx1"/>
                </a:solidFill>
                <a:effectLst/>
                <a:latin typeface="+mn-lt"/>
                <a:ea typeface="+mn-ea"/>
                <a:cs typeface="+mn-cs"/>
              </a:rPr>
              <a:t> 2022 </a:t>
            </a:r>
            <a:r>
              <a:rPr lang="es-ES" sz="1200" b="0" i="0" kern="1200" dirty="0" err="1">
                <a:solidFill>
                  <a:schemeClr val="tx1"/>
                </a:solidFill>
                <a:effectLst/>
                <a:latin typeface="+mn-lt"/>
                <a:ea typeface="+mn-ea"/>
                <a:cs typeface="+mn-cs"/>
              </a:rPr>
              <a:t>Sep</a:t>
            </a:r>
            <a:r>
              <a:rPr lang="es-ES" sz="1200" b="0" i="0" kern="1200" dirty="0">
                <a:solidFill>
                  <a:schemeClr val="tx1"/>
                </a:solidFill>
                <a:effectLst/>
                <a:latin typeface="+mn-lt"/>
                <a:ea typeface="+mn-ea"/>
                <a:cs typeface="+mn-cs"/>
              </a:rPr>
              <a:t> 6. PMID: 36036596.</a:t>
            </a:r>
          </a:p>
          <a:p>
            <a:pPr marL="228600" indent="-228600">
              <a:buFont typeface="+mj-lt"/>
              <a:buAutoNum type="arabicPeriod"/>
            </a:pPr>
            <a:r>
              <a:rPr lang="es-ES" dirty="0" err="1"/>
              <a:t>Kircik</a:t>
            </a:r>
            <a:r>
              <a:rPr lang="es-ES" dirty="0"/>
              <a:t> C, </a:t>
            </a:r>
            <a:r>
              <a:rPr lang="es-ES" dirty="0" err="1"/>
              <a:t>Kircik</a:t>
            </a:r>
            <a:r>
              <a:rPr lang="es-ES" dirty="0"/>
              <a:t> L. </a:t>
            </a:r>
            <a:r>
              <a:rPr lang="es-ES" dirty="0" err="1"/>
              <a:t>Patient</a:t>
            </a:r>
            <a:r>
              <a:rPr lang="es-ES" dirty="0"/>
              <a:t> </a:t>
            </a:r>
            <a:r>
              <a:rPr lang="es-ES" dirty="0" err="1"/>
              <a:t>preference</a:t>
            </a:r>
            <a:r>
              <a:rPr lang="es-ES" dirty="0"/>
              <a:t> </a:t>
            </a:r>
            <a:r>
              <a:rPr lang="es-ES" dirty="0" err="1"/>
              <a:t>for</a:t>
            </a:r>
            <a:r>
              <a:rPr lang="es-ES" dirty="0"/>
              <a:t> </a:t>
            </a:r>
            <a:r>
              <a:rPr lang="es-ES" dirty="0" err="1"/>
              <a:t>calcipotriene</a:t>
            </a:r>
            <a:r>
              <a:rPr lang="es-ES" dirty="0"/>
              <a:t> and </a:t>
            </a:r>
            <a:r>
              <a:rPr lang="es-ES" dirty="0" err="1"/>
              <a:t>betamethasone</a:t>
            </a:r>
            <a:r>
              <a:rPr lang="es-ES" dirty="0"/>
              <a:t> </a:t>
            </a:r>
            <a:r>
              <a:rPr lang="es-ES" dirty="0" err="1"/>
              <a:t>dipropionate</a:t>
            </a:r>
            <a:r>
              <a:rPr lang="es-ES" dirty="0"/>
              <a:t> </a:t>
            </a:r>
            <a:r>
              <a:rPr lang="es-ES" dirty="0" err="1"/>
              <a:t>cream</a:t>
            </a:r>
            <a:r>
              <a:rPr lang="es-ES" dirty="0"/>
              <a:t> versus </a:t>
            </a:r>
            <a:r>
              <a:rPr lang="es-ES" dirty="0" err="1"/>
              <a:t>foam</a:t>
            </a:r>
            <a:r>
              <a:rPr lang="es-ES" dirty="0"/>
              <a:t> </a:t>
            </a:r>
            <a:r>
              <a:rPr lang="es-ES" dirty="0" err="1"/>
              <a:t>for</a:t>
            </a:r>
            <a:r>
              <a:rPr lang="es-ES" dirty="0"/>
              <a:t> </a:t>
            </a:r>
            <a:r>
              <a:rPr lang="es-ES" dirty="0" err="1"/>
              <a:t>the</a:t>
            </a:r>
            <a:r>
              <a:rPr lang="es-ES" dirty="0"/>
              <a:t> </a:t>
            </a:r>
            <a:r>
              <a:rPr lang="es-ES" dirty="0" err="1"/>
              <a:t>topical</a:t>
            </a:r>
            <a:r>
              <a:rPr lang="es-ES" dirty="0"/>
              <a:t> </a:t>
            </a:r>
            <a:r>
              <a:rPr lang="es-ES" dirty="0" err="1"/>
              <a:t>treatment</a:t>
            </a:r>
            <a:r>
              <a:rPr lang="es-ES" dirty="0"/>
              <a:t> </a:t>
            </a:r>
            <a:r>
              <a:rPr lang="es-ES" dirty="0" err="1"/>
              <a:t>of</a:t>
            </a:r>
            <a:r>
              <a:rPr lang="es-ES" dirty="0"/>
              <a:t> psoriasis: a </a:t>
            </a:r>
            <a:r>
              <a:rPr lang="es-ES" dirty="0" err="1"/>
              <a:t>pilot</a:t>
            </a:r>
            <a:r>
              <a:rPr lang="es-ES" dirty="0"/>
              <a:t> </a:t>
            </a:r>
            <a:r>
              <a:rPr lang="es-ES" dirty="0" err="1"/>
              <a:t>study</a:t>
            </a:r>
            <a:r>
              <a:rPr lang="es-ES" dirty="0"/>
              <a:t>. J </a:t>
            </a:r>
            <a:r>
              <a:rPr lang="es-ES" dirty="0" err="1"/>
              <a:t>Drugs</a:t>
            </a:r>
            <a:r>
              <a:rPr lang="es-ES" dirty="0"/>
              <a:t> </a:t>
            </a:r>
            <a:r>
              <a:rPr lang="es-ES" dirty="0" err="1"/>
              <a:t>Dermatol</a:t>
            </a:r>
            <a:r>
              <a:rPr lang="es-ES" dirty="0"/>
              <a:t>. 2023;22(3):271-273. doi:10.36849/JDD.7165.</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20</a:t>
            </a:fld>
            <a:endParaRPr lang="es-ES"/>
          </a:p>
        </p:txBody>
      </p:sp>
    </p:spTree>
    <p:extLst>
      <p:ext uri="{BB962C8B-B14F-4D97-AF65-F5344CB8AC3E}">
        <p14:creationId xmlns:p14="http://schemas.microsoft.com/office/powerpoint/2010/main" val="2324996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Ventajas galénicas de la crema en cuero cabelludo</a:t>
            </a:r>
          </a:p>
          <a:p>
            <a:pPr marL="0" indent="0">
              <a:buNone/>
            </a:pPr>
            <a:endParaRPr lang="es-ES" dirty="0"/>
          </a:p>
          <a:p>
            <a:pPr marL="0" indent="0">
              <a:buNone/>
            </a:pPr>
            <a:r>
              <a:rPr lang="es-ES" dirty="0"/>
              <a:t>La crema de calcipotriol/betametasona dipropionato (</a:t>
            </a:r>
            <a:r>
              <a:rPr lang="es-ES" b="0" i="0" u="none" strike="noStrike" dirty="0">
                <a:solidFill>
                  <a:srgbClr val="1F497D"/>
                </a:solidFill>
                <a:effectLst/>
                <a:latin typeface="Arial" panose="020B0604020202020204" pitchFamily="34" charset="0"/>
              </a:rPr>
              <a:t>CAL/BDP</a:t>
            </a:r>
            <a:r>
              <a:rPr lang="es-ES" dirty="0"/>
              <a:t>) ofrece varias ventajas galénicas en términos de atractivo cosmético, facilidad de aplicación y aceptación por parte del paciente cuando se aplica en el cuero cabelludo.</a:t>
            </a:r>
          </a:p>
          <a:p>
            <a:r>
              <a:rPr lang="es-ES" b="1" dirty="0"/>
              <a:t>Atractivo cosmético</a:t>
            </a:r>
            <a:r>
              <a:rPr lang="es-ES" dirty="0"/>
              <a:t>: La crema CAL/BDP es menos grasosa y más cosméticamente aceptable que las pomadas y geles. Esto es crucial para la aplicación en el cuero cabelludo, donde la presencia de cabello puede complicar el uso de formulaciones más pesadas. La tecnología de dispersión de poliafrones (PAD) permite que los ingredientes activos coexistan en un entorno acuoso, mejorando la textura y la sensación en la piel.</a:t>
            </a:r>
            <a:r>
              <a:rPr lang="es-ES" b="1" baseline="30000" dirty="0"/>
              <a:t>[1-2]</a:t>
            </a:r>
            <a:endParaRPr lang="es-ES" dirty="0"/>
          </a:p>
          <a:p>
            <a:r>
              <a:rPr lang="es-ES" b="1" dirty="0"/>
              <a:t>Facilidad de aplicación</a:t>
            </a:r>
            <a:r>
              <a:rPr lang="es-ES" dirty="0"/>
              <a:t>: La crema es fácil de aplicar y se absorbe rápidamente, lo que reduce la interrupción de las actividades diarias. En estudios comparativos, los pacientes mostraron una mayor preferencia por la crema sobre la espuma para el tratamiento del cuero cabelludo, con un 60% de los pacientes prefiriendo la crema debido a su facilidad de aplicación y menor residuo visible en el cabello.</a:t>
            </a:r>
            <a:r>
              <a:rPr lang="es-ES" b="1" baseline="30000" dirty="0"/>
              <a:t>[1-2]</a:t>
            </a:r>
            <a:endParaRPr lang="es-ES" dirty="0"/>
          </a:p>
          <a:p>
            <a:r>
              <a:rPr lang="es-ES" b="1" dirty="0"/>
              <a:t>Aceptación por parte del paciente</a:t>
            </a:r>
            <a:r>
              <a:rPr lang="es-ES" dirty="0"/>
              <a:t>: La crema CAL/BDP ha demostrado una alta aceptación por parte de los pacientes debido a su conveniencia y tolerabilidad. En estudios clínicos, la crema obtuvo puntuaciones más altas en medidas de satisfacción del paciente, incluyendo la facilidad de aplicación, la sensación al tacto y la falta de olor desagradable. Además, la crema fue preferida por su capacidad para limitar la interrupción diaria, lo que es especialmente importante para los pacientes con psoriasis en el cuero cabelludo.</a:t>
            </a:r>
            <a:r>
              <a:rPr lang="es-ES" b="1" baseline="30000" dirty="0"/>
              <a:t>[1-2]</a:t>
            </a:r>
            <a:endParaRPr lang="es-ES" dirty="0"/>
          </a:p>
          <a:p>
            <a:pPr marL="0" indent="0">
              <a:buNone/>
            </a:pPr>
            <a:endParaRPr lang="es-ES" dirty="0"/>
          </a:p>
          <a:p>
            <a:pPr marL="0" indent="0">
              <a:buNone/>
            </a:pPr>
            <a:r>
              <a:rPr lang="es-ES" dirty="0"/>
              <a:t>En resumen, </a:t>
            </a:r>
            <a:r>
              <a:rPr lang="es-ES" b="1" dirty="0"/>
              <a:t>la crema CAL/BDP basada en tecnología PAD ofrece ventajas significativas en términos de atractivo cosmético, facilidad de aplicación y aceptación por parte del paciente</a:t>
            </a:r>
            <a:r>
              <a:rPr lang="es-ES" dirty="0"/>
              <a:t>, lo que puede mejorar la adherencia al tratamiento en el cuero cabelludo en comparación con otros vehículos como pomadas, geles y espumas</a:t>
            </a:r>
          </a:p>
          <a:p>
            <a:endParaRPr lang="es-ES" dirty="0"/>
          </a:p>
          <a:p>
            <a:endParaRPr lang="es-ES" dirty="0"/>
          </a:p>
          <a:p>
            <a:r>
              <a:rPr lang="es-ES" sz="1200" b="0" i="0" kern="1200" dirty="0">
                <a:solidFill>
                  <a:schemeClr val="tx1"/>
                </a:solidFill>
                <a:effectLst/>
                <a:latin typeface="+mn-lt"/>
                <a:ea typeface="+mn-ea"/>
                <a:cs typeface="+mn-cs"/>
              </a:rPr>
              <a:t>Referencias bibliográficas </a:t>
            </a:r>
            <a:endParaRPr lang="es-ES" dirty="0"/>
          </a:p>
          <a:p>
            <a:endParaRPr lang="es-ES" dirty="0"/>
          </a:p>
          <a:p>
            <a:r>
              <a:rPr lang="es-ES" sz="1200" b="0" i="0" kern="1200" dirty="0">
                <a:solidFill>
                  <a:schemeClr val="tx1"/>
                </a:solidFill>
                <a:effectLst/>
                <a:latin typeface="+mn-lt"/>
                <a:ea typeface="+mn-ea"/>
                <a:cs typeface="+mn-cs"/>
              </a:rPr>
              <a:t>1. </a:t>
            </a:r>
            <a:r>
              <a:rPr lang="es-ES" sz="1200" b="0" i="0" kern="1200" dirty="0" err="1">
                <a:solidFill>
                  <a:schemeClr val="tx1"/>
                </a:solidFill>
                <a:effectLst/>
                <a:latin typeface="+mn-lt"/>
                <a:ea typeface="+mn-ea"/>
                <a:cs typeface="+mn-cs"/>
              </a:rPr>
              <a:t>Kircik</a:t>
            </a:r>
            <a:r>
              <a:rPr lang="es-ES" sz="1200" b="0" i="0" kern="1200" dirty="0">
                <a:solidFill>
                  <a:schemeClr val="tx1"/>
                </a:solidFill>
                <a:effectLst/>
                <a:latin typeface="+mn-lt"/>
                <a:ea typeface="+mn-ea"/>
                <a:cs typeface="+mn-cs"/>
              </a:rPr>
              <a:t> LH, </a:t>
            </a:r>
            <a:r>
              <a:rPr lang="es-ES" sz="1200" b="0" i="0" kern="1200" dirty="0" err="1">
                <a:solidFill>
                  <a:schemeClr val="tx1"/>
                </a:solidFill>
                <a:effectLst/>
                <a:latin typeface="+mn-lt"/>
                <a:ea typeface="+mn-ea"/>
                <a:cs typeface="+mn-cs"/>
              </a:rPr>
              <a:t>Draelos</a:t>
            </a:r>
            <a:r>
              <a:rPr lang="es-ES" sz="1200" b="0" i="0" kern="1200" dirty="0">
                <a:solidFill>
                  <a:schemeClr val="tx1"/>
                </a:solidFill>
                <a:effectLst/>
                <a:latin typeface="+mn-lt"/>
                <a:ea typeface="+mn-ea"/>
                <a:cs typeface="+mn-cs"/>
              </a:rPr>
              <a:t> ZD, </a:t>
            </a:r>
            <a:r>
              <a:rPr lang="es-ES" sz="1200" b="0" i="0" kern="1200" dirty="0" err="1">
                <a:solidFill>
                  <a:schemeClr val="tx1"/>
                </a:solidFill>
                <a:effectLst/>
                <a:latin typeface="+mn-lt"/>
                <a:ea typeface="+mn-ea"/>
                <a:cs typeface="+mn-cs"/>
              </a:rPr>
              <a:t>Glick</a:t>
            </a:r>
            <a:r>
              <a:rPr lang="es-ES" sz="1200" b="0" i="0" kern="1200" dirty="0">
                <a:solidFill>
                  <a:schemeClr val="tx1"/>
                </a:solidFill>
                <a:effectLst/>
                <a:latin typeface="+mn-lt"/>
                <a:ea typeface="+mn-ea"/>
                <a:cs typeface="+mn-cs"/>
              </a:rPr>
              <a:t> B, Green L, Burgess C. </a:t>
            </a:r>
            <a:r>
              <a:rPr lang="es-ES" sz="1200" b="0" i="0" kern="1200" dirty="0" err="1">
                <a:solidFill>
                  <a:schemeClr val="tx1"/>
                </a:solidFill>
                <a:effectLst/>
                <a:latin typeface="+mn-lt"/>
                <a:ea typeface="+mn-ea"/>
                <a:cs typeface="+mn-cs"/>
              </a:rPr>
              <a:t>Preference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Cal/BDP </a:t>
            </a:r>
            <a:r>
              <a:rPr lang="es-ES" sz="1200" b="0" i="0" kern="1200" dirty="0" err="1">
                <a:solidFill>
                  <a:schemeClr val="tx1"/>
                </a:solidFill>
                <a:effectLst/>
                <a:latin typeface="+mn-lt"/>
                <a:ea typeface="+mn-ea"/>
                <a:cs typeface="+mn-cs"/>
              </a:rPr>
              <a:t>Cream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Foam</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Patients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Mild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Moderate</a:t>
            </a:r>
            <a:r>
              <a:rPr lang="es-ES" sz="1200" b="0" i="0" kern="1200" dirty="0">
                <a:solidFill>
                  <a:schemeClr val="tx1"/>
                </a:solidFill>
                <a:effectLst/>
                <a:latin typeface="+mn-lt"/>
                <a:ea typeface="+mn-ea"/>
                <a:cs typeface="+mn-cs"/>
              </a:rPr>
              <a:t> Plaque Psoriasis. J </a:t>
            </a:r>
            <a:r>
              <a:rPr lang="es-ES" sz="1200" b="0" i="0" kern="1200" dirty="0" err="1">
                <a:solidFill>
                  <a:schemeClr val="tx1"/>
                </a:solidFill>
                <a:effectLst/>
                <a:latin typeface="+mn-lt"/>
                <a:ea typeface="+mn-ea"/>
                <a:cs typeface="+mn-cs"/>
              </a:rPr>
              <a:t>Drugs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Dermatol</a:t>
            </a:r>
            <a:r>
              <a:rPr lang="es-ES" sz="1200" b="0" i="0" kern="1200" dirty="0">
                <a:solidFill>
                  <a:schemeClr val="tx1"/>
                </a:solidFill>
                <a:effectLst/>
                <a:latin typeface="+mn-lt"/>
                <a:ea typeface="+mn-ea"/>
                <a:cs typeface="+mn-cs"/>
              </a:rPr>
              <a:t>. 2024;23(8):607-611. doi:10.36849/JDD.7993.</a:t>
            </a:r>
          </a:p>
          <a:p>
            <a:r>
              <a:rPr lang="es-ES" sz="1200" b="0" i="0" kern="1200" dirty="0">
                <a:solidFill>
                  <a:schemeClr val="tx1"/>
                </a:solidFill>
                <a:effectLst/>
                <a:latin typeface="+mn-lt"/>
                <a:ea typeface="+mn-ea"/>
                <a:cs typeface="+mn-cs"/>
              </a:rPr>
              <a:t>2. </a:t>
            </a:r>
            <a:r>
              <a:rPr lang="es-ES" sz="1200" b="0" i="0" kern="1200" dirty="0" err="1">
                <a:solidFill>
                  <a:schemeClr val="tx1"/>
                </a:solidFill>
                <a:effectLst/>
                <a:latin typeface="+mn-lt"/>
                <a:ea typeface="+mn-ea"/>
                <a:cs typeface="+mn-cs"/>
              </a:rPr>
              <a:t>Kircik</a:t>
            </a:r>
            <a:r>
              <a:rPr lang="es-ES" sz="1200" b="0" i="0" kern="1200" dirty="0">
                <a:solidFill>
                  <a:schemeClr val="tx1"/>
                </a:solidFill>
                <a:effectLst/>
                <a:latin typeface="+mn-lt"/>
                <a:ea typeface="+mn-ea"/>
                <a:cs typeface="+mn-cs"/>
              </a:rPr>
              <a:t> C, </a:t>
            </a:r>
            <a:r>
              <a:rPr lang="es-ES" sz="1200" b="0" i="0" kern="1200" dirty="0" err="1">
                <a:solidFill>
                  <a:schemeClr val="tx1"/>
                </a:solidFill>
                <a:effectLst/>
                <a:latin typeface="+mn-lt"/>
                <a:ea typeface="+mn-ea"/>
                <a:cs typeface="+mn-cs"/>
              </a:rPr>
              <a:t>Kircik</a:t>
            </a:r>
            <a:r>
              <a:rPr lang="es-ES" sz="1200" b="0" i="0" kern="1200" dirty="0">
                <a:solidFill>
                  <a:schemeClr val="tx1"/>
                </a:solidFill>
                <a:effectLst/>
                <a:latin typeface="+mn-lt"/>
                <a:ea typeface="+mn-ea"/>
                <a:cs typeface="+mn-cs"/>
              </a:rPr>
              <a:t> L. </a:t>
            </a:r>
            <a:r>
              <a:rPr lang="es-ES" sz="1200" b="0" i="0" kern="1200" dirty="0" err="1">
                <a:solidFill>
                  <a:schemeClr val="tx1"/>
                </a:solidFill>
                <a:effectLst/>
                <a:latin typeface="+mn-lt"/>
                <a:ea typeface="+mn-ea"/>
                <a:cs typeface="+mn-cs"/>
              </a:rPr>
              <a:t>Patient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Preference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Calcipotriene</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Betamethasone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Dipropionate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Cream</a:t>
            </a:r>
            <a:r>
              <a:rPr lang="es-ES" sz="1200" b="0" i="0" kern="1200" dirty="0">
                <a:solidFill>
                  <a:schemeClr val="tx1"/>
                </a:solidFill>
                <a:effectLst/>
                <a:latin typeface="+mn-lt"/>
                <a:ea typeface="+mn-ea"/>
                <a:cs typeface="+mn-cs"/>
              </a:rPr>
              <a:t> Versus </a:t>
            </a:r>
            <a:r>
              <a:rPr lang="es-ES" sz="1200" b="0" i="0" kern="1200" dirty="0" err="1">
                <a:solidFill>
                  <a:schemeClr val="tx1"/>
                </a:solidFill>
                <a:effectLst/>
                <a:latin typeface="+mn-lt"/>
                <a:ea typeface="+mn-ea"/>
                <a:cs typeface="+mn-cs"/>
              </a:rPr>
              <a:t>Foam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Topical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Psoriasis: A </a:t>
            </a:r>
            <a:r>
              <a:rPr lang="es-ES" sz="1200" b="0" i="0" kern="1200" dirty="0" err="1">
                <a:solidFill>
                  <a:schemeClr val="tx1"/>
                </a:solidFill>
                <a:effectLst/>
                <a:latin typeface="+mn-lt"/>
                <a:ea typeface="+mn-ea"/>
                <a:cs typeface="+mn-cs"/>
              </a:rPr>
              <a:t>Pilot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Study</a:t>
            </a:r>
            <a:r>
              <a:rPr lang="es-ES" sz="1200" b="0" i="0" kern="1200" dirty="0">
                <a:solidFill>
                  <a:schemeClr val="tx1"/>
                </a:solidFill>
                <a:effectLst/>
                <a:latin typeface="+mn-lt"/>
                <a:ea typeface="+mn-ea"/>
                <a:cs typeface="+mn-cs"/>
              </a:rPr>
              <a:t>. J </a:t>
            </a:r>
            <a:r>
              <a:rPr lang="es-ES" sz="1200" b="0" i="0" kern="1200" dirty="0" err="1">
                <a:solidFill>
                  <a:schemeClr val="tx1"/>
                </a:solidFill>
                <a:effectLst/>
                <a:latin typeface="+mn-lt"/>
                <a:ea typeface="+mn-ea"/>
                <a:cs typeface="+mn-cs"/>
              </a:rPr>
              <a:t>Drugs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Dermatol</a:t>
            </a:r>
            <a:r>
              <a:rPr lang="es-ES" sz="1200" b="0" i="0" kern="1200" dirty="0">
                <a:solidFill>
                  <a:schemeClr val="tx1"/>
                </a:solidFill>
                <a:effectLst/>
                <a:latin typeface="+mn-lt"/>
                <a:ea typeface="+mn-ea"/>
                <a:cs typeface="+mn-cs"/>
              </a:rPr>
              <a:t>. 2023;22(3):271-273. doi:10.36849/JDD.7165.</a:t>
            </a:r>
            <a:endParaRPr lang="es-ES" dirty="0"/>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21</a:t>
            </a:fld>
            <a:endParaRPr lang="es-ES"/>
          </a:p>
        </p:txBody>
      </p:sp>
    </p:spTree>
    <p:extLst>
      <p:ext uri="{BB962C8B-B14F-4D97-AF65-F5344CB8AC3E}">
        <p14:creationId xmlns:p14="http://schemas.microsoft.com/office/powerpoint/2010/main" val="107770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22</a:t>
            </a:fld>
            <a:endParaRPr lang="es-ES"/>
          </a:p>
        </p:txBody>
      </p:sp>
    </p:spTree>
    <p:extLst>
      <p:ext uri="{BB962C8B-B14F-4D97-AF65-F5344CB8AC3E}">
        <p14:creationId xmlns:p14="http://schemas.microsoft.com/office/powerpoint/2010/main" val="232808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a:t>
            </a:fld>
            <a:endParaRPr lang="es-ES"/>
          </a:p>
        </p:txBody>
      </p:sp>
    </p:spTree>
    <p:extLst>
      <p:ext uri="{BB962C8B-B14F-4D97-AF65-F5344CB8AC3E}">
        <p14:creationId xmlns:p14="http://schemas.microsoft.com/office/powerpoint/2010/main" val="309360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23</a:t>
            </a:fld>
            <a:endParaRPr lang="es-ES"/>
          </a:p>
        </p:txBody>
      </p:sp>
    </p:spTree>
    <p:extLst>
      <p:ext uri="{BB962C8B-B14F-4D97-AF65-F5344CB8AC3E}">
        <p14:creationId xmlns:p14="http://schemas.microsoft.com/office/powerpoint/2010/main" val="779399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prevalencia de la dermatitis atópica (DA) varía significativamente según la región geográfica, la edad y el método de diagnóstico utilizado. A nivel global, la prevalencia de la DA se estima en </a:t>
            </a:r>
            <a:r>
              <a:rPr lang="es-ES" b="1" dirty="0"/>
              <a:t>2,6 %</a:t>
            </a:r>
            <a:r>
              <a:rPr lang="es-ES" dirty="0"/>
              <a:t> (intervalo de incertidumbre del 95 %: 1,9-3,5 %). En términos de distribución por edad, aproximadamente </a:t>
            </a:r>
            <a:r>
              <a:rPr lang="es-ES" b="1" dirty="0"/>
              <a:t>4,0 %</a:t>
            </a:r>
            <a:r>
              <a:rPr lang="es-ES" dirty="0"/>
              <a:t> (intervalo de incertidumbre del 95 %: 2,8-5,3 %) de los niños y </a:t>
            </a:r>
            <a:r>
              <a:rPr lang="es-ES" b="1" dirty="0"/>
              <a:t>2,0 %</a:t>
            </a:r>
            <a:r>
              <a:rPr lang="es-ES" dirty="0"/>
              <a:t> (intervalo de incertidumbre del 95%: 1,4-2,6 %) de los adultos padecen DA.</a:t>
            </a:r>
            <a:r>
              <a:rPr lang="es-ES" b="1" baseline="30000" dirty="0"/>
              <a:t>[1]</a:t>
            </a:r>
            <a:endParaRPr lang="es-ES" dirty="0"/>
          </a:p>
          <a:p>
            <a:r>
              <a:rPr lang="es-ES" dirty="0"/>
              <a:t>En países con altos recursos, la prevalencia de DA en los últimos 12 meses se ha estimado en </a:t>
            </a:r>
            <a:r>
              <a:rPr lang="es-ES" b="1" dirty="0"/>
              <a:t>9,2 %</a:t>
            </a:r>
            <a:r>
              <a:rPr lang="es-ES" dirty="0"/>
              <a:t> (intervalo de confianza del 95 %: 8,4-10,1 %). Esta prevalencia es notablemente más alta en niños de 0 a 5 años, alcanzando el </a:t>
            </a:r>
            <a:r>
              <a:rPr lang="es-ES" b="1" dirty="0"/>
              <a:t>16,2 %</a:t>
            </a:r>
            <a:r>
              <a:rPr lang="es-ES" dirty="0"/>
              <a:t> (intervalo de confianza del 95 %: 14,2-18,7 %).</a:t>
            </a:r>
            <a:r>
              <a:rPr lang="es-ES" b="1" baseline="30000" dirty="0"/>
              <a:t>[2]</a:t>
            </a:r>
            <a:endParaRPr lang="es-ES" dirty="0"/>
          </a:p>
          <a:p>
            <a:r>
              <a:rPr lang="es-ES" dirty="0"/>
              <a:t>En los Estados Unidos, un estudio específico encontró que la prevalencia de DA en adultos es del </a:t>
            </a:r>
            <a:r>
              <a:rPr lang="es-ES" b="1" dirty="0"/>
              <a:t>7,3 %</a:t>
            </a:r>
            <a:r>
              <a:rPr lang="es-ES" dirty="0"/>
              <a:t> (intervalo de confianza del 95 %: 5,9-8,8 %). Este estudio también destacó que la mayoría de los casos son de severidad leve a moderada, con un impacto significativo en la calidad de vida de los pacientes.</a:t>
            </a:r>
            <a:r>
              <a:rPr lang="es-ES" b="1" baseline="30000" dirty="0"/>
              <a:t>[3]</a:t>
            </a:r>
            <a:endParaRPr lang="es-ES" dirty="0"/>
          </a:p>
          <a:p>
            <a:r>
              <a:rPr lang="es-ES" dirty="0"/>
              <a:t>La prevalencia de la dermatitis atópica (DA) en España varía según la región y la población estudiada. En Cataluña, un estudio retrospectivo basado en la población adulta encontró que la prevalencia de la DA es del </a:t>
            </a:r>
            <a:r>
              <a:rPr lang="es-ES" b="1" dirty="0"/>
              <a:t>8,7 %</a:t>
            </a:r>
            <a:r>
              <a:rPr lang="es-ES" dirty="0"/>
              <a:t> en adultos, siendo más alta en mujeres (10,1 %) que en hombres (7,3 %). En adolescentes de 12 a 17 años en la misma región, la prevalencia es del </a:t>
            </a:r>
            <a:r>
              <a:rPr lang="es-ES" b="1" dirty="0"/>
              <a:t>16,9 %</a:t>
            </a:r>
            <a:r>
              <a:rPr lang="es-ES" dirty="0"/>
              <a:t>.</a:t>
            </a:r>
            <a:r>
              <a:rPr lang="es-ES" b="1" baseline="30000" dirty="0"/>
              <a:t>[4,5]</a:t>
            </a:r>
            <a:endParaRPr lang="es-ES" dirty="0"/>
          </a:p>
          <a:p>
            <a:r>
              <a:rPr lang="es-ES" dirty="0"/>
              <a:t>En niños de 6 a 7 años en Valencia, la prevalencia de la DA es del </a:t>
            </a:r>
            <a:r>
              <a:rPr lang="es-ES" b="1" dirty="0"/>
              <a:t>21,5 %</a:t>
            </a:r>
            <a:r>
              <a:rPr lang="es-ES" dirty="0"/>
              <a:t> en niños de clase alta, según un estudio que forma parte del proyecto ISAAC. Otro estudio en Aragón encontró una prevalencia del </a:t>
            </a:r>
            <a:r>
              <a:rPr lang="es-ES" b="1" dirty="0"/>
              <a:t>15,5 %</a:t>
            </a:r>
            <a:r>
              <a:rPr lang="es-ES" dirty="0"/>
              <a:t> en niños, con una mayor prevalencia en niñas y en el grupo de edad de 3 a 9 años.</a:t>
            </a:r>
            <a:r>
              <a:rPr lang="es-ES" b="1" baseline="30000" dirty="0"/>
              <a:t>[6,7]</a:t>
            </a:r>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25</a:t>
            </a:fld>
            <a:endParaRPr lang="es-ES"/>
          </a:p>
        </p:txBody>
      </p:sp>
    </p:spTree>
    <p:extLst>
      <p:ext uri="{BB962C8B-B14F-4D97-AF65-F5344CB8AC3E}">
        <p14:creationId xmlns:p14="http://schemas.microsoft.com/office/powerpoint/2010/main" val="1365198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26</a:t>
            </a:fld>
            <a:endParaRPr lang="es-ES"/>
          </a:p>
        </p:txBody>
      </p:sp>
    </p:spTree>
    <p:extLst>
      <p:ext uri="{BB962C8B-B14F-4D97-AF65-F5344CB8AC3E}">
        <p14:creationId xmlns:p14="http://schemas.microsoft.com/office/powerpoint/2010/main" val="1278845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27</a:t>
            </a:fld>
            <a:endParaRPr lang="es-ES"/>
          </a:p>
        </p:txBody>
      </p:sp>
    </p:spTree>
    <p:extLst>
      <p:ext uri="{BB962C8B-B14F-4D97-AF65-F5344CB8AC3E}">
        <p14:creationId xmlns:p14="http://schemas.microsoft.com/office/powerpoint/2010/main" val="515452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28</a:t>
            </a:fld>
            <a:endParaRPr lang="es-ES"/>
          </a:p>
        </p:txBody>
      </p:sp>
    </p:spTree>
    <p:extLst>
      <p:ext uri="{BB962C8B-B14F-4D97-AF65-F5344CB8AC3E}">
        <p14:creationId xmlns:p14="http://schemas.microsoft.com/office/powerpoint/2010/main" val="158890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29</a:t>
            </a:fld>
            <a:endParaRPr lang="es-ES"/>
          </a:p>
        </p:txBody>
      </p:sp>
    </p:spTree>
    <p:extLst>
      <p:ext uri="{BB962C8B-B14F-4D97-AF65-F5344CB8AC3E}">
        <p14:creationId xmlns:p14="http://schemas.microsoft.com/office/powerpoint/2010/main" val="3709242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30</a:t>
            </a:fld>
            <a:endParaRPr lang="es-ES"/>
          </a:p>
        </p:txBody>
      </p:sp>
    </p:spTree>
    <p:extLst>
      <p:ext uri="{BB962C8B-B14F-4D97-AF65-F5344CB8AC3E}">
        <p14:creationId xmlns:p14="http://schemas.microsoft.com/office/powerpoint/2010/main" val="348427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a:t>
            </a:r>
            <a:r>
              <a:rPr lang="es-ES" b="1" dirty="0"/>
              <a:t>prevalencia de la queratosis actínica (QA) en España</a:t>
            </a:r>
            <a:r>
              <a:rPr lang="es-ES" dirty="0"/>
              <a:t> ha sido objeto de varios estudios epidemiológicos. Un estudio multicéntrico observacional realizado en 19 hospitales de España encontró que la prevalencia de QA entre los pacientes dermatológicos ambulatorios mayores de 45 años fue del 28,6 %. Este estudio también reveló que la prevalencia era significativamente mayor en hombres (38,4 %) en comparación con mujeres (20,8 %), y aumentaba con la edad, alcanzando el 45,2 % en el grupo de 71-80 años.</a:t>
            </a:r>
            <a:r>
              <a:rPr lang="es-ES" b="1" baseline="30000" dirty="0"/>
              <a:t>[1]</a:t>
            </a:r>
            <a:endParaRPr lang="es-ES" dirty="0"/>
          </a:p>
          <a:p>
            <a:r>
              <a:rPr lang="es-ES" dirty="0"/>
              <a:t>Otro estudio enfocado en trabajadores agrícolas en España reportó una prevalencia de QA del 41,4 % en esta población, destacando la alta exposición solar como un factor de riesgo significativo.</a:t>
            </a:r>
            <a:r>
              <a:rPr lang="es-ES" b="1" baseline="30000" dirty="0"/>
              <a:t>[2]</a:t>
            </a:r>
            <a:r>
              <a:rPr lang="es-ES" dirty="0"/>
              <a:t> Este estudio subraya la necesidad de mejorar las medidas de </a:t>
            </a:r>
            <a:r>
              <a:rPr lang="es-ES" dirty="0" err="1"/>
              <a:t>fotoprotección</a:t>
            </a:r>
            <a:r>
              <a:rPr lang="es-ES" dirty="0"/>
              <a:t> y la detección temprana de lesiones cutáneas en trabajadores al aire libre.</a:t>
            </a:r>
            <a:r>
              <a:rPr lang="es-ES" b="1" baseline="30000" dirty="0"/>
              <a:t>[2]</a:t>
            </a:r>
            <a:endParaRPr lang="es-ES" dirty="0"/>
          </a:p>
          <a:p>
            <a:pPr marL="0" indent="0">
              <a:buNone/>
            </a:pPr>
            <a:endParaRPr lang="es-ES" dirty="0"/>
          </a:p>
          <a:p>
            <a:pPr marL="0" indent="0">
              <a:buNone/>
            </a:pPr>
            <a:r>
              <a:rPr lang="es-ES" dirty="0"/>
              <a:t>Estos datos indican que la QA es una condición común en España, especialmente entre los hombres y las personas mayores, y que la exposición solar es un factor de riesgo importante. La alta prevalencia en trabajadores al aire libre subraya la necesidad de intervenciones efectivas para mejorar las prácticas de </a:t>
            </a:r>
            <a:r>
              <a:rPr lang="es-ES" dirty="0" err="1"/>
              <a:t>fotoprotección</a:t>
            </a:r>
            <a:r>
              <a:rPr lang="es-ES" dirty="0"/>
              <a:t> y la detección temprana de lesiones cutáneas.</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31</a:t>
            </a:fld>
            <a:endParaRPr lang="es-ES"/>
          </a:p>
        </p:txBody>
      </p:sp>
    </p:spTree>
    <p:extLst>
      <p:ext uri="{BB962C8B-B14F-4D97-AF65-F5344CB8AC3E}">
        <p14:creationId xmlns:p14="http://schemas.microsoft.com/office/powerpoint/2010/main" val="70638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Referencias</a:t>
            </a:r>
          </a:p>
          <a:p>
            <a:endParaRPr lang="es-ES" dirty="0"/>
          </a:p>
          <a:p>
            <a:r>
              <a:rPr lang="es-ES" dirty="0"/>
              <a:t>1, Ferrándiz C, Plazas MJ, Sabaté M, Palomino R. </a:t>
            </a:r>
            <a:r>
              <a:rPr lang="es-ES" dirty="0" err="1"/>
              <a:t>Prevalence</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Among</a:t>
            </a:r>
            <a:r>
              <a:rPr lang="es-ES" dirty="0"/>
              <a:t> </a:t>
            </a:r>
            <a:r>
              <a:rPr lang="es-ES" dirty="0" err="1"/>
              <a:t>Dermatology</a:t>
            </a:r>
            <a:r>
              <a:rPr lang="es-ES" dirty="0"/>
              <a:t> </a:t>
            </a:r>
            <a:r>
              <a:rPr lang="es-ES" dirty="0" err="1"/>
              <a:t>Outpatients</a:t>
            </a:r>
            <a:r>
              <a:rPr lang="es-ES" dirty="0"/>
              <a:t> in </a:t>
            </a:r>
            <a:r>
              <a:rPr lang="es-ES" dirty="0" err="1"/>
              <a:t>Spain</a:t>
            </a:r>
            <a:r>
              <a:rPr lang="es-ES" dirty="0"/>
              <a:t>. Actas </a:t>
            </a:r>
            <a:r>
              <a:rPr lang="es-ES" dirty="0" err="1"/>
              <a:t>Dermosifiliogr</a:t>
            </a:r>
            <a:r>
              <a:rPr lang="es-ES" dirty="0"/>
              <a:t>. 2016;107(8):674-80. doi:10.1016/j.ad.2016.05.016.</a:t>
            </a:r>
          </a:p>
          <a:p>
            <a:r>
              <a:rPr lang="es-ES" dirty="0"/>
              <a:t>2, Navarro-Bielsa A, Gracia-</a:t>
            </a:r>
            <a:r>
              <a:rPr lang="es-ES" dirty="0" err="1"/>
              <a:t>Cazaña</a:t>
            </a:r>
            <a:r>
              <a:rPr lang="es-ES" dirty="0"/>
              <a:t> T, García </a:t>
            </a:r>
            <a:r>
              <a:rPr lang="es-ES" dirty="0" err="1"/>
              <a:t>Malinis</a:t>
            </a:r>
            <a:r>
              <a:rPr lang="es-ES" dirty="0"/>
              <a:t> AJ, et al. Skin </a:t>
            </a:r>
            <a:r>
              <a:rPr lang="es-ES" dirty="0" err="1"/>
              <a:t>Cancer</a:t>
            </a:r>
            <a:r>
              <a:rPr lang="es-ES" dirty="0"/>
              <a:t> </a:t>
            </a:r>
            <a:r>
              <a:rPr lang="es-ES" dirty="0" err="1"/>
              <a:t>Prevalence</a:t>
            </a:r>
            <a:r>
              <a:rPr lang="es-ES" dirty="0"/>
              <a:t> in </a:t>
            </a:r>
            <a:r>
              <a:rPr lang="es-ES" dirty="0" err="1"/>
              <a:t>Farm</a:t>
            </a:r>
            <a:r>
              <a:rPr lang="es-ES" dirty="0"/>
              <a:t> </a:t>
            </a:r>
            <a:r>
              <a:rPr lang="es-ES" dirty="0" err="1"/>
              <a:t>Workers</a:t>
            </a:r>
            <a:r>
              <a:rPr lang="es-ES" dirty="0"/>
              <a:t> in </a:t>
            </a:r>
            <a:r>
              <a:rPr lang="es-ES" dirty="0" err="1"/>
              <a:t>Spain</a:t>
            </a:r>
            <a:r>
              <a:rPr lang="es-ES" dirty="0"/>
              <a:t>. </a:t>
            </a:r>
            <a:r>
              <a:rPr lang="es-ES" dirty="0" err="1"/>
              <a:t>Eur</a:t>
            </a:r>
            <a:r>
              <a:rPr lang="es-ES" dirty="0"/>
              <a:t> J </a:t>
            </a:r>
            <a:r>
              <a:rPr lang="es-ES" dirty="0" err="1"/>
              <a:t>Dermatol</a:t>
            </a:r>
            <a:r>
              <a:rPr lang="es-ES" dirty="0"/>
              <a:t>. 2022;32(6):724-30. doi:10.1684/ejd.2022.4374.</a:t>
            </a:r>
          </a:p>
          <a:p>
            <a:r>
              <a:rPr lang="es-ES" dirty="0"/>
              <a:t>3. de Troya Martín M, Aguilar S, Aguilera-Arjona J, et al. </a:t>
            </a:r>
            <a:r>
              <a:rPr lang="es-ES" dirty="0" err="1"/>
              <a:t>Risk</a:t>
            </a:r>
            <a:r>
              <a:rPr lang="es-ES" dirty="0"/>
              <a:t> </a:t>
            </a:r>
            <a:r>
              <a:rPr lang="es-ES" dirty="0" err="1"/>
              <a:t>Assessment</a:t>
            </a:r>
            <a:r>
              <a:rPr lang="es-ES" dirty="0"/>
              <a:t> </a:t>
            </a:r>
            <a:r>
              <a:rPr lang="es-ES" dirty="0" err="1"/>
              <a:t>of</a:t>
            </a:r>
            <a:r>
              <a:rPr lang="es-ES" dirty="0"/>
              <a:t> </a:t>
            </a:r>
            <a:r>
              <a:rPr lang="es-ES" dirty="0" err="1"/>
              <a:t>Occupational</a:t>
            </a:r>
            <a:r>
              <a:rPr lang="es-ES" dirty="0"/>
              <a:t> Skin </a:t>
            </a:r>
            <a:r>
              <a:rPr lang="es-ES" dirty="0" err="1"/>
              <a:t>Cancer</a:t>
            </a:r>
            <a:r>
              <a:rPr lang="es-ES" dirty="0"/>
              <a:t> </a:t>
            </a:r>
            <a:r>
              <a:rPr lang="es-ES" dirty="0" err="1"/>
              <a:t>Among</a:t>
            </a:r>
            <a:r>
              <a:rPr lang="es-ES" dirty="0"/>
              <a:t> </a:t>
            </a:r>
            <a:r>
              <a:rPr lang="es-ES" dirty="0" err="1"/>
              <a:t>Outdoor</a:t>
            </a:r>
            <a:r>
              <a:rPr lang="es-ES" dirty="0"/>
              <a:t> </a:t>
            </a:r>
            <a:r>
              <a:rPr lang="es-ES" dirty="0" err="1"/>
              <a:t>Workers</a:t>
            </a:r>
            <a:r>
              <a:rPr lang="es-ES" dirty="0"/>
              <a:t> in </a:t>
            </a:r>
            <a:r>
              <a:rPr lang="es-ES" dirty="0" err="1"/>
              <a:t>Southern</a:t>
            </a:r>
            <a:r>
              <a:rPr lang="es-ES" dirty="0"/>
              <a:t> </a:t>
            </a:r>
            <a:r>
              <a:rPr lang="es-ES" dirty="0" err="1"/>
              <a:t>Spain</a:t>
            </a:r>
            <a:r>
              <a:rPr lang="es-ES" dirty="0"/>
              <a:t>: Local </a:t>
            </a:r>
            <a:r>
              <a:rPr lang="es-ES" dirty="0" err="1"/>
              <a:t>Pilot</a:t>
            </a:r>
            <a:r>
              <a:rPr lang="es-ES" dirty="0"/>
              <a:t> </a:t>
            </a:r>
            <a:r>
              <a:rPr lang="es-ES" dirty="0" err="1"/>
              <a:t>Study</a:t>
            </a:r>
            <a:r>
              <a:rPr lang="es-ES" dirty="0"/>
              <a:t>. </a:t>
            </a:r>
            <a:r>
              <a:rPr lang="es-ES" dirty="0" err="1"/>
              <a:t>Occup</a:t>
            </a:r>
            <a:r>
              <a:rPr lang="es-ES" dirty="0"/>
              <a:t> </a:t>
            </a:r>
            <a:r>
              <a:rPr lang="es-ES" dirty="0" err="1"/>
              <a:t>Environ</a:t>
            </a:r>
            <a:r>
              <a:rPr lang="es-ES" dirty="0"/>
              <a:t> </a:t>
            </a:r>
            <a:r>
              <a:rPr lang="es-ES" dirty="0" err="1"/>
              <a:t>Med</a:t>
            </a:r>
            <a:r>
              <a:rPr lang="es-ES" dirty="0"/>
              <a:t>. 2023;80(1):14-20. doi:10.1136/oemed-2022-108454.</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32</a:t>
            </a:fld>
            <a:endParaRPr lang="es-ES"/>
          </a:p>
        </p:txBody>
      </p:sp>
    </p:spTree>
    <p:extLst>
      <p:ext uri="{BB962C8B-B14F-4D97-AF65-F5344CB8AC3E}">
        <p14:creationId xmlns:p14="http://schemas.microsoft.com/office/powerpoint/2010/main" val="329531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Referencias</a:t>
            </a:r>
          </a:p>
          <a:p>
            <a:r>
              <a:rPr lang="es-ES" dirty="0"/>
              <a:t>1,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a:t>
            </a:r>
          </a:p>
          <a:p>
            <a:r>
              <a:rPr lang="es-ES" dirty="0"/>
              <a:t>. doi:10.1016/j.jaad.2021.02.082.</a:t>
            </a:r>
          </a:p>
          <a:p>
            <a:r>
              <a:rPr lang="es-ES" dirty="0"/>
              <a:t>2, </a:t>
            </a:r>
            <a:r>
              <a:rPr lang="es-ES" dirty="0" err="1"/>
              <a:t>Sgouros</a:t>
            </a:r>
            <a:r>
              <a:rPr lang="es-ES" dirty="0"/>
              <a:t> D, </a:t>
            </a:r>
            <a:r>
              <a:rPr lang="es-ES" dirty="0" err="1"/>
              <a:t>Theofili</a:t>
            </a:r>
            <a:r>
              <a:rPr lang="es-ES" dirty="0"/>
              <a:t> M, </a:t>
            </a:r>
            <a:r>
              <a:rPr lang="es-ES" dirty="0" err="1"/>
              <a:t>Zafeiropoulou</a:t>
            </a:r>
            <a:r>
              <a:rPr lang="es-ES" dirty="0"/>
              <a:t> T, et al. </a:t>
            </a:r>
            <a:r>
              <a:rPr lang="es-ES" dirty="0" err="1"/>
              <a:t>Dermoscopy</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Is</a:t>
            </a:r>
            <a:r>
              <a:rPr lang="es-ES" dirty="0"/>
              <a:t> </a:t>
            </a:r>
            <a:r>
              <a:rPr lang="es-ES" dirty="0" err="1"/>
              <a:t>There</a:t>
            </a:r>
            <a:r>
              <a:rPr lang="es-ES" dirty="0"/>
              <a:t> a True </a:t>
            </a:r>
            <a:r>
              <a:rPr lang="es-ES" dirty="0" err="1"/>
              <a:t>Differentiation</a:t>
            </a:r>
            <a:r>
              <a:rPr lang="es-ES" dirty="0"/>
              <a:t> Between Non-</a:t>
            </a:r>
            <a:r>
              <a:rPr lang="es-ES" dirty="0" err="1"/>
              <a:t>Pigmented</a:t>
            </a:r>
            <a:r>
              <a:rPr lang="es-ES" dirty="0"/>
              <a:t> and </a:t>
            </a:r>
            <a:r>
              <a:rPr lang="es-ES" dirty="0" err="1"/>
              <a:t>Pigmented</a:t>
            </a:r>
            <a:r>
              <a:rPr lang="es-ES" dirty="0"/>
              <a:t> </a:t>
            </a:r>
            <a:r>
              <a:rPr lang="es-ES" dirty="0" err="1"/>
              <a:t>Lesions</a:t>
            </a:r>
            <a:r>
              <a:rPr lang="es-ES" dirty="0"/>
              <a:t>? J Clin </a:t>
            </a:r>
            <a:r>
              <a:rPr lang="es-ES" dirty="0" err="1"/>
              <a:t>Med</a:t>
            </a:r>
            <a:r>
              <a:rPr lang="es-ES" dirty="0"/>
              <a:t>. 2023;12(3):1063. doi:10.3390/jcm12031063.</a:t>
            </a:r>
          </a:p>
          <a:p>
            <a:r>
              <a:rPr lang="es-ES" dirty="0"/>
              <a:t>3, </a:t>
            </a:r>
            <a:r>
              <a:rPr lang="es-ES" dirty="0" err="1"/>
              <a:t>Reinehr</a:t>
            </a:r>
            <a:r>
              <a:rPr lang="es-ES" dirty="0"/>
              <a:t> CPH, </a:t>
            </a:r>
            <a:r>
              <a:rPr lang="es-ES" dirty="0" err="1"/>
              <a:t>Garbin</a:t>
            </a:r>
            <a:r>
              <a:rPr lang="es-ES" dirty="0"/>
              <a:t> GC, </a:t>
            </a:r>
            <a:r>
              <a:rPr lang="es-ES" dirty="0" err="1"/>
              <a:t>Bakos</a:t>
            </a:r>
            <a:r>
              <a:rPr lang="es-ES" dirty="0"/>
              <a:t> RM. </a:t>
            </a:r>
            <a:r>
              <a:rPr lang="es-ES" dirty="0" err="1"/>
              <a:t>Dermatoscopic</a:t>
            </a:r>
            <a:r>
              <a:rPr lang="es-ES" dirty="0"/>
              <a:t> </a:t>
            </a:r>
            <a:r>
              <a:rPr lang="es-ES" dirty="0" err="1"/>
              <a:t>Patterns</a:t>
            </a:r>
            <a:r>
              <a:rPr lang="es-ES" dirty="0"/>
              <a:t> </a:t>
            </a:r>
            <a:r>
              <a:rPr lang="es-ES" dirty="0" err="1"/>
              <a:t>of</a:t>
            </a:r>
            <a:r>
              <a:rPr lang="es-ES" dirty="0"/>
              <a:t> </a:t>
            </a:r>
            <a:r>
              <a:rPr lang="es-ES" dirty="0" err="1"/>
              <a:t>Nonfacial</a:t>
            </a:r>
            <a:r>
              <a:rPr lang="es-ES" dirty="0"/>
              <a:t> </a:t>
            </a:r>
            <a:r>
              <a:rPr lang="es-ES" dirty="0" err="1"/>
              <a:t>Actinic</a:t>
            </a:r>
            <a:r>
              <a:rPr lang="es-ES" dirty="0"/>
              <a:t> </a:t>
            </a:r>
            <a:r>
              <a:rPr lang="es-ES" dirty="0" err="1"/>
              <a:t>Keratosis</a:t>
            </a:r>
            <a:r>
              <a:rPr lang="es-ES" dirty="0"/>
              <a:t>: </a:t>
            </a:r>
            <a:r>
              <a:rPr lang="es-ES" dirty="0" err="1"/>
              <a:t>Characterization</a:t>
            </a:r>
            <a:r>
              <a:rPr lang="es-ES" dirty="0"/>
              <a:t> </a:t>
            </a:r>
            <a:r>
              <a:rPr lang="es-ES" dirty="0" err="1"/>
              <a:t>of</a:t>
            </a:r>
            <a:r>
              <a:rPr lang="es-ES" dirty="0"/>
              <a:t> </a:t>
            </a:r>
            <a:r>
              <a:rPr lang="es-ES" dirty="0" err="1"/>
              <a:t>Pigmented</a:t>
            </a:r>
            <a:r>
              <a:rPr lang="es-ES" dirty="0"/>
              <a:t> and </a:t>
            </a:r>
            <a:r>
              <a:rPr lang="es-ES" dirty="0" err="1"/>
              <a:t>Nonpigmented</a:t>
            </a:r>
            <a:r>
              <a:rPr lang="es-ES" dirty="0"/>
              <a:t> </a:t>
            </a:r>
            <a:r>
              <a:rPr lang="es-ES" dirty="0" err="1"/>
              <a:t>Lesions</a:t>
            </a:r>
            <a:r>
              <a:rPr lang="es-ES" dirty="0"/>
              <a:t>. </a:t>
            </a:r>
            <a:r>
              <a:rPr lang="es-ES" dirty="0" err="1"/>
              <a:t>Dermatol</a:t>
            </a:r>
            <a:r>
              <a:rPr lang="es-ES" dirty="0"/>
              <a:t> </a:t>
            </a:r>
            <a:r>
              <a:rPr lang="es-ES" dirty="0" err="1"/>
              <a:t>Surg</a:t>
            </a:r>
            <a:r>
              <a:rPr lang="es-ES" dirty="0"/>
              <a:t>. 2017;43(11):1385-1391. doi:10.1097/DSS.0000000000001210.</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33</a:t>
            </a:fld>
            <a:endParaRPr lang="es-ES"/>
          </a:p>
        </p:txBody>
      </p:sp>
    </p:spTree>
    <p:extLst>
      <p:ext uri="{BB962C8B-B14F-4D97-AF65-F5344CB8AC3E}">
        <p14:creationId xmlns:p14="http://schemas.microsoft.com/office/powerpoint/2010/main" val="246450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FF29-310B-CBA2-3C8A-5DE4A92CF19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085B5F-7CE0-9065-D14F-7B0DED7FAB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2E16B1-9DBD-2DF8-8F73-54E0184414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4D8E41B-338A-E4BA-F713-A8A7BFFA0AB9}"/>
              </a:ext>
            </a:extLst>
          </p:cNvPr>
          <p:cNvSpPr>
            <a:spLocks noGrp="1"/>
          </p:cNvSpPr>
          <p:nvPr>
            <p:ph type="sldNum" sz="quarter" idx="5"/>
          </p:nvPr>
        </p:nvSpPr>
        <p:spPr/>
        <p:txBody>
          <a:bodyPr/>
          <a:lstStyle/>
          <a:p>
            <a:fld id="{5AB98770-5A0E-2247-B18F-F0C2DE026C75}" type="slidenum">
              <a:rPr lang="es-ES" smtClean="0"/>
              <a:t>4</a:t>
            </a:fld>
            <a:endParaRPr lang="es-ES"/>
          </a:p>
        </p:txBody>
      </p:sp>
    </p:spTree>
    <p:extLst>
      <p:ext uri="{BB962C8B-B14F-4D97-AF65-F5344CB8AC3E}">
        <p14:creationId xmlns:p14="http://schemas.microsoft.com/office/powerpoint/2010/main" val="4095122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34</a:t>
            </a:fld>
            <a:endParaRPr lang="es-ES"/>
          </a:p>
        </p:txBody>
      </p:sp>
    </p:spTree>
    <p:extLst>
      <p:ext uri="{BB962C8B-B14F-4D97-AF65-F5344CB8AC3E}">
        <p14:creationId xmlns:p14="http://schemas.microsoft.com/office/powerpoint/2010/main" val="3753662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Las </a:t>
            </a:r>
            <a:r>
              <a:rPr lang="es-ES" b="1" dirty="0"/>
              <a:t>guías de la American </a:t>
            </a:r>
            <a:r>
              <a:rPr lang="es-ES" b="1" dirty="0" err="1"/>
              <a:t>Academy</a:t>
            </a:r>
            <a:r>
              <a:rPr lang="es-ES" b="1" dirty="0"/>
              <a:t> </a:t>
            </a:r>
            <a:r>
              <a:rPr lang="es-ES" b="1" dirty="0" err="1"/>
              <a:t>of</a:t>
            </a:r>
            <a:r>
              <a:rPr lang="es-ES" b="1" dirty="0"/>
              <a:t> </a:t>
            </a:r>
            <a:r>
              <a:rPr lang="es-ES" b="1" dirty="0" err="1"/>
              <a:t>Dermatology</a:t>
            </a:r>
            <a:r>
              <a:rPr lang="es-ES" dirty="0"/>
              <a:t> recomiendan fuertemente el uso de protección ultravioleta para el manejo de la queratosis actínica.</a:t>
            </a:r>
          </a:p>
          <a:p>
            <a:pPr marL="0" indent="0">
              <a:buNone/>
            </a:pPr>
            <a:r>
              <a:rPr lang="es-ES" dirty="0"/>
              <a:t>El tratamiento para la queratosis actínica incipiente o de grado I de Olsen incluye varias opciones, tanto dirigidas a la lesión como al campo de cancerización.</a:t>
            </a:r>
          </a:p>
          <a:p>
            <a:r>
              <a:rPr lang="es-ES" b="1" dirty="0"/>
              <a:t>Crioterapia:</a:t>
            </a:r>
            <a:r>
              <a:rPr lang="es-ES" dirty="0"/>
              <a:t> La crioterapia es una opción comúnmente utilizada para tratar queratosis actínicas individuales. Se aplica nitrógeno líquido para congelar y destruir las células anormales. Es eficaz y de bajo costo, pero puede causar hipopigmentación y cicatrices.</a:t>
            </a:r>
            <a:r>
              <a:rPr lang="es-ES" b="1" baseline="30000" dirty="0"/>
              <a:t>[1]</a:t>
            </a:r>
            <a:endParaRPr lang="es-ES" dirty="0"/>
          </a:p>
          <a:p>
            <a:r>
              <a:rPr lang="es-ES" b="1" dirty="0" err="1"/>
              <a:t>Tirbanibulina</a:t>
            </a:r>
            <a:r>
              <a:rPr lang="es-ES" b="1" dirty="0"/>
              <a:t>:</a:t>
            </a:r>
            <a:r>
              <a:rPr lang="es-ES" dirty="0"/>
              <a:t> </a:t>
            </a:r>
            <a:r>
              <a:rPr lang="es-ES" dirty="0" err="1"/>
              <a:t>Tirbanibulina</a:t>
            </a:r>
            <a:r>
              <a:rPr lang="es-ES" dirty="0"/>
              <a:t> es un inhibidor de la polimerización de tubulina aprobado por la FDA para el tratamiento tópico de la queratosis actínica. Se aplica una vez al día durante cinco días consecutivos y ha demostrado ser eficaz y bien tolerado.</a:t>
            </a:r>
            <a:r>
              <a:rPr lang="es-ES" b="1" baseline="30000" dirty="0"/>
              <a:t>[2-3]</a:t>
            </a:r>
            <a:endParaRPr lang="es-ES" dirty="0"/>
          </a:p>
          <a:p>
            <a:r>
              <a:rPr lang="es-ES" b="1" dirty="0" err="1"/>
              <a:t>Imiquimod</a:t>
            </a:r>
            <a:r>
              <a:rPr lang="es-ES" b="1" dirty="0"/>
              <a:t>:</a:t>
            </a:r>
            <a:r>
              <a:rPr lang="es-ES" dirty="0"/>
              <a:t> </a:t>
            </a:r>
            <a:r>
              <a:rPr lang="es-ES" dirty="0" err="1"/>
              <a:t>Imiquimod</a:t>
            </a:r>
            <a:r>
              <a:rPr lang="es-ES" dirty="0"/>
              <a:t> es un inmunomodulador tópico que se aplica típicamente 2-3 veces por semana durante 4-8 semanas. Es eficaz para el tratamiento de queratosis actínicas y tiene la ventaja de tratar el campo de cancerización.</a:t>
            </a:r>
            <a:r>
              <a:rPr lang="es-ES" b="1" baseline="30000" dirty="0"/>
              <a:t>[1][4]</a:t>
            </a:r>
            <a:endParaRPr lang="es-ES" dirty="0"/>
          </a:p>
          <a:p>
            <a:r>
              <a:rPr lang="es-ES" b="1" dirty="0"/>
              <a:t>5-Fluorouracilo:</a:t>
            </a:r>
            <a:r>
              <a:rPr lang="es-ES" dirty="0"/>
              <a:t> El 5-fluorouracilo es un agente quimioterapéutico tópico que se aplica diariamente durante 2-4 semanas. Es altamente eficaz para el tratamiento de queratosis actínicas múltiples y tiene un perfil de efectos secundarios manejable.</a:t>
            </a:r>
            <a:r>
              <a:rPr lang="es-ES" b="1" baseline="30000" dirty="0"/>
              <a:t>[1][4]</a:t>
            </a:r>
            <a:endParaRPr lang="es-ES" dirty="0"/>
          </a:p>
          <a:p>
            <a:r>
              <a:rPr lang="es-ES" b="1" dirty="0"/>
              <a:t>Terapia Fotodinámica (PDT):</a:t>
            </a:r>
            <a:r>
              <a:rPr lang="es-ES" dirty="0"/>
              <a:t> La terapia fotodinámica utiliza un fotosensibilizador (como el ácido </a:t>
            </a:r>
            <a:r>
              <a:rPr lang="es-ES" dirty="0" err="1"/>
              <a:t>aminolevulínico</a:t>
            </a:r>
            <a:r>
              <a:rPr lang="es-ES" dirty="0"/>
              <a:t>) y luz de una longitud de onda específica para destruir las células anormales. Es eficaz para tratar áreas extensas de queratosis actínica y ofrece buenos resultados cosméticos.</a:t>
            </a:r>
            <a:r>
              <a:rPr lang="es-ES" b="1" baseline="30000" dirty="0"/>
              <a:t>[1][4]</a:t>
            </a:r>
            <a:endParaRPr lang="es-ES" dirty="0"/>
          </a:p>
          <a:p>
            <a:pPr marL="0" indent="0">
              <a:buNone/>
            </a:pPr>
            <a:endParaRPr lang="es-ES" dirty="0"/>
          </a:p>
          <a:p>
            <a:pPr marL="0" indent="0">
              <a:buNone/>
            </a:pPr>
            <a:r>
              <a:rPr lang="es-ES" dirty="0"/>
              <a:t>En resumen, las opciones de tratamiento para la queratosis actínica incipiente incluyen crioterapia, </a:t>
            </a:r>
            <a:r>
              <a:rPr lang="es-ES" dirty="0" err="1"/>
              <a:t>tirbanibulin</a:t>
            </a:r>
            <a:r>
              <a:rPr lang="es-ES" dirty="0"/>
              <a:t>, </a:t>
            </a:r>
            <a:r>
              <a:rPr lang="es-ES" dirty="0" err="1"/>
              <a:t>imiquimod</a:t>
            </a:r>
            <a:r>
              <a:rPr lang="es-ES" dirty="0"/>
              <a:t>, 5-fluorouracilo y terapia fotodinámica, con la elección del tratamiento basada en la extensión de las lesiones y las preferencias del paciente.</a:t>
            </a:r>
          </a:p>
          <a:p>
            <a:endParaRPr lang="es-ES" dirty="0"/>
          </a:p>
          <a:p>
            <a:r>
              <a:rPr lang="es-ES" dirty="0"/>
              <a:t>Referencias</a:t>
            </a:r>
          </a:p>
          <a:p>
            <a:endParaRPr lang="es-ES" dirty="0"/>
          </a:p>
          <a:p>
            <a:r>
              <a:rPr lang="es-ES" dirty="0"/>
              <a:t>1.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a:t>
            </a:r>
          </a:p>
          <a:p>
            <a:r>
              <a:rPr lang="es-ES" dirty="0"/>
              <a:t>. doi:10.1016/j.jaad.2021.02.082.</a:t>
            </a:r>
          </a:p>
          <a:p>
            <a:r>
              <a:rPr lang="es-ES" dirty="0"/>
              <a:t>2, </a:t>
            </a:r>
            <a:r>
              <a:rPr lang="es-ES" dirty="0" err="1"/>
              <a:t>Food</a:t>
            </a:r>
            <a:r>
              <a:rPr lang="es-ES" dirty="0"/>
              <a:t> and </a:t>
            </a:r>
            <a:r>
              <a:rPr lang="es-ES" dirty="0" err="1"/>
              <a:t>Drug</a:t>
            </a:r>
            <a:r>
              <a:rPr lang="es-ES" dirty="0"/>
              <a:t> </a:t>
            </a:r>
            <a:r>
              <a:rPr lang="es-ES" dirty="0" err="1"/>
              <a:t>Administration</a:t>
            </a:r>
            <a:r>
              <a:rPr lang="es-ES" dirty="0"/>
              <a:t>. </a:t>
            </a:r>
            <a:r>
              <a:rPr lang="es-ES" dirty="0" err="1"/>
              <a:t>Klisyri</a:t>
            </a:r>
            <a:r>
              <a:rPr lang="es-ES" dirty="0"/>
              <a:t>. </a:t>
            </a:r>
            <a:r>
              <a:rPr lang="es-ES" dirty="0" err="1"/>
              <a:t>Label</a:t>
            </a:r>
            <a:r>
              <a:rPr lang="es-ES" dirty="0"/>
              <a:t> </a:t>
            </a:r>
            <a:r>
              <a:rPr lang="es-ES" dirty="0" err="1"/>
              <a:t>via</a:t>
            </a:r>
            <a:r>
              <a:rPr lang="es-ES" dirty="0"/>
              <a:t> </a:t>
            </a:r>
            <a:r>
              <a:rPr lang="es-ES" dirty="0" err="1"/>
              <a:t>DailyMed</a:t>
            </a:r>
            <a:r>
              <a:rPr lang="es-ES" dirty="0"/>
              <a:t>. </a:t>
            </a:r>
            <a:r>
              <a:rPr lang="es-ES" dirty="0" err="1"/>
              <a:t>Updated</a:t>
            </a:r>
            <a:r>
              <a:rPr lang="es-ES" dirty="0"/>
              <a:t> date: 2024-06-20.</a:t>
            </a:r>
          </a:p>
          <a:p>
            <a:r>
              <a:rPr lang="es-ES" dirty="0"/>
              <a:t>3. Markham A, </a:t>
            </a:r>
            <a:r>
              <a:rPr lang="es-ES" dirty="0" err="1"/>
              <a:t>Duggan</a:t>
            </a:r>
            <a:r>
              <a:rPr lang="es-ES" dirty="0"/>
              <a:t> S. </a:t>
            </a:r>
            <a:r>
              <a:rPr lang="es-ES" dirty="0" err="1"/>
              <a:t>Tirbanibulin</a:t>
            </a:r>
            <a:r>
              <a:rPr lang="es-ES" dirty="0"/>
              <a:t>: </a:t>
            </a:r>
            <a:r>
              <a:rPr lang="es-ES" dirty="0" err="1"/>
              <a:t>First</a:t>
            </a:r>
            <a:r>
              <a:rPr lang="es-ES" dirty="0"/>
              <a:t> </a:t>
            </a:r>
            <a:r>
              <a:rPr lang="es-ES" dirty="0" err="1"/>
              <a:t>Approval</a:t>
            </a:r>
            <a:r>
              <a:rPr lang="es-ES" dirty="0"/>
              <a:t>. </a:t>
            </a:r>
            <a:r>
              <a:rPr lang="es-ES" dirty="0" err="1"/>
              <a:t>Drugs</a:t>
            </a:r>
            <a:r>
              <a:rPr lang="es-ES" dirty="0"/>
              <a:t>. 2021;81(4):509-513. doi:10.1007/s40265-021-01479-0.</a:t>
            </a:r>
          </a:p>
          <a:p>
            <a:r>
              <a:rPr lang="es-ES" dirty="0"/>
              <a:t>4, Jansen MHE, </a:t>
            </a:r>
            <a:r>
              <a:rPr lang="es-ES" dirty="0" err="1"/>
              <a:t>Kessels</a:t>
            </a:r>
            <a:r>
              <a:rPr lang="es-ES" dirty="0"/>
              <a:t> JPHM, </a:t>
            </a:r>
            <a:r>
              <a:rPr lang="es-ES" dirty="0" err="1"/>
              <a:t>Nelemans</a:t>
            </a:r>
            <a:r>
              <a:rPr lang="es-ES" dirty="0"/>
              <a:t> PJ, et al. </a:t>
            </a:r>
            <a:r>
              <a:rPr lang="es-ES" dirty="0" err="1"/>
              <a:t>Randomized</a:t>
            </a:r>
            <a:r>
              <a:rPr lang="es-ES" dirty="0"/>
              <a:t> Trial </a:t>
            </a:r>
            <a:r>
              <a:rPr lang="es-ES" dirty="0" err="1"/>
              <a:t>of</a:t>
            </a:r>
            <a:r>
              <a:rPr lang="es-ES" dirty="0"/>
              <a:t> </a:t>
            </a:r>
            <a:r>
              <a:rPr lang="es-ES" dirty="0" err="1"/>
              <a:t>Four</a:t>
            </a:r>
            <a:r>
              <a:rPr lang="es-ES" dirty="0"/>
              <a:t> </a:t>
            </a:r>
            <a:r>
              <a:rPr lang="es-ES" dirty="0" err="1"/>
              <a:t>Treatment</a:t>
            </a:r>
            <a:r>
              <a:rPr lang="es-ES" dirty="0"/>
              <a:t> </a:t>
            </a:r>
            <a:r>
              <a:rPr lang="es-ES" dirty="0" err="1"/>
              <a:t>Approaches</a:t>
            </a:r>
            <a:r>
              <a:rPr lang="es-ES" dirty="0"/>
              <a:t> </a:t>
            </a:r>
            <a:r>
              <a:rPr lang="es-ES" dirty="0" err="1"/>
              <a:t>for</a:t>
            </a:r>
            <a:r>
              <a:rPr lang="es-ES" dirty="0"/>
              <a:t> </a:t>
            </a:r>
            <a:r>
              <a:rPr lang="es-ES" dirty="0" err="1"/>
              <a:t>Actinic</a:t>
            </a:r>
            <a:r>
              <a:rPr lang="es-ES" dirty="0"/>
              <a:t> </a:t>
            </a:r>
            <a:r>
              <a:rPr lang="es-ES" dirty="0" err="1"/>
              <a:t>Keratosis</a:t>
            </a:r>
            <a:r>
              <a:rPr lang="es-ES" dirty="0"/>
              <a:t>. N Engl J </a:t>
            </a:r>
            <a:r>
              <a:rPr lang="es-ES" dirty="0" err="1"/>
              <a:t>Med</a:t>
            </a:r>
            <a:r>
              <a:rPr lang="es-ES" dirty="0"/>
              <a:t>. 2019;380(10):935-946. doi:10.1056/NEJMoa1811850.</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36</a:t>
            </a:fld>
            <a:endParaRPr lang="es-ES"/>
          </a:p>
        </p:txBody>
      </p:sp>
    </p:spTree>
    <p:extLst>
      <p:ext uri="{BB962C8B-B14F-4D97-AF65-F5344CB8AC3E}">
        <p14:creationId xmlns:p14="http://schemas.microsoft.com/office/powerpoint/2010/main" val="299140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Grupos de riesgo</a:t>
            </a:r>
          </a:p>
          <a:p>
            <a:pPr marL="0" indent="0">
              <a:buNone/>
            </a:pPr>
            <a:endParaRPr lang="es-ES" dirty="0"/>
          </a:p>
          <a:p>
            <a:pPr marL="0" indent="0">
              <a:buNone/>
            </a:pPr>
            <a:r>
              <a:rPr lang="es-ES" dirty="0"/>
              <a:t>Los grupos de pacientes con mayor riesgo de desarrollar cáncer de piel a partir de queratosis actínica (QA) incluyen:</a:t>
            </a:r>
          </a:p>
          <a:p>
            <a:r>
              <a:rPr lang="es-ES" b="1" dirty="0"/>
              <a:t>Pacientes de edad avanzada:</a:t>
            </a:r>
            <a:r>
              <a:rPr lang="es-ES" dirty="0"/>
              <a:t> La prevalencia de QA y el riesgo de progresión a carcinoma de células escamosas (CCE) aumentan con la edad. Un estudio mostró que los pacientes mayores tienen un riesgo significativamente mayor de desarrollar CCE.</a:t>
            </a:r>
            <a:r>
              <a:rPr lang="es-ES" b="1" baseline="30000" dirty="0"/>
              <a:t>[1]</a:t>
            </a:r>
            <a:endParaRPr lang="es-ES" dirty="0"/>
          </a:p>
          <a:p>
            <a:r>
              <a:rPr lang="es-ES" b="1" dirty="0"/>
              <a:t>Receptores de trasplantes de órganos sólidos (</a:t>
            </a:r>
            <a:r>
              <a:rPr lang="es-ES" b="1" dirty="0" err="1"/>
              <a:t>SOTRs</a:t>
            </a:r>
            <a:r>
              <a:rPr lang="es-ES" b="1" dirty="0"/>
              <a:t>):</a:t>
            </a:r>
            <a:r>
              <a:rPr lang="es-ES" dirty="0"/>
              <a:t> Estos pacientes tienen un riesgo elevado de cáncer de piel debido a la inmunosupresión crónica. Un estudio danés encontró que los </a:t>
            </a:r>
            <a:r>
              <a:rPr lang="es-ES" dirty="0" err="1"/>
              <a:t>SOTRs</a:t>
            </a:r>
            <a:r>
              <a:rPr lang="es-ES" dirty="0"/>
              <a:t> con QA tienen un riesgo significativamente mayor de desarrollar CCE y carcinoma de células basales (CCB).</a:t>
            </a:r>
            <a:r>
              <a:rPr lang="es-ES" b="1" baseline="30000" dirty="0"/>
              <a:t>[2]</a:t>
            </a:r>
            <a:endParaRPr lang="es-ES" dirty="0"/>
          </a:p>
          <a:p>
            <a:r>
              <a:rPr lang="es-ES" b="1" dirty="0"/>
              <a:t>Pacientes con piel clara (tipos de piel I y II de Fitzpatrick):</a:t>
            </a:r>
            <a:r>
              <a:rPr lang="es-ES" dirty="0"/>
              <a:t> Estos individuos tienen un mayor riesgo de desarrollar QA y subsecuentemente cáncer de piel debido a la menor protección natural contra la radiación ultravioleta.</a:t>
            </a:r>
            <a:r>
              <a:rPr lang="es-ES" b="1" baseline="30000" dirty="0"/>
              <a:t>[2]</a:t>
            </a:r>
            <a:endParaRPr lang="es-ES" dirty="0"/>
          </a:p>
          <a:p>
            <a:r>
              <a:rPr lang="es-ES" b="1" dirty="0"/>
              <a:t>Pacientes con antecedentes de cáncer de piel:</a:t>
            </a:r>
            <a:r>
              <a:rPr lang="es-ES" dirty="0"/>
              <a:t> Aquellos con un historial previo de cáncer de piel, como CCB o melanoma, tienen un riesgo incrementado de desarrollar nuevos cánceres de piel a partir de QA.</a:t>
            </a:r>
            <a:r>
              <a:rPr lang="es-ES" b="1" baseline="30000" dirty="0"/>
              <a:t>[3]</a:t>
            </a:r>
            <a:endParaRPr lang="es-ES" dirty="0"/>
          </a:p>
          <a:p>
            <a:r>
              <a:rPr lang="es-ES" b="1" dirty="0"/>
              <a:t>Pacientes con exposición solar prolongada:</a:t>
            </a:r>
            <a:r>
              <a:rPr lang="es-ES" dirty="0"/>
              <a:t> Trabajadores al aire libre y personas con actividades recreativas prolongadas al sol tienen un mayor riesgo de desarrollar QA y subsecuentemente cáncer de piel.</a:t>
            </a:r>
            <a:r>
              <a:rPr lang="es-ES" b="1" baseline="30000" dirty="0"/>
              <a:t>[4]</a:t>
            </a:r>
            <a:endParaRPr lang="es-ES" dirty="0"/>
          </a:p>
          <a:p>
            <a:r>
              <a:rPr lang="es-ES" b="1" dirty="0"/>
              <a:t>Pacientes inmunocomprometidos:</a:t>
            </a:r>
            <a:r>
              <a:rPr lang="es-ES" dirty="0"/>
              <a:t> Además de los </a:t>
            </a:r>
            <a:r>
              <a:rPr lang="es-ES" dirty="0" err="1"/>
              <a:t>SOTRs</a:t>
            </a:r>
            <a:r>
              <a:rPr lang="es-ES" dirty="0"/>
              <a:t>, otros pacientes inmunocomprometidos, como aquellos con leucemia linfocítica crónica, también tienen un riesgo elevado de progresión de QA a cáncer de piel.</a:t>
            </a:r>
            <a:r>
              <a:rPr lang="es-ES" b="1" baseline="30000" dirty="0"/>
              <a:t>[5]</a:t>
            </a:r>
            <a:endParaRPr lang="es-ES" dirty="0"/>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37</a:t>
            </a:fld>
            <a:endParaRPr lang="es-ES"/>
          </a:p>
        </p:txBody>
      </p:sp>
    </p:spTree>
    <p:extLst>
      <p:ext uri="{BB962C8B-B14F-4D97-AF65-F5344CB8AC3E}">
        <p14:creationId xmlns:p14="http://schemas.microsoft.com/office/powerpoint/2010/main" val="1002508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38</a:t>
            </a:fld>
            <a:endParaRPr lang="es-ES"/>
          </a:p>
        </p:txBody>
      </p:sp>
    </p:spTree>
    <p:extLst>
      <p:ext uri="{BB962C8B-B14F-4D97-AF65-F5344CB8AC3E}">
        <p14:creationId xmlns:p14="http://schemas.microsoft.com/office/powerpoint/2010/main" val="2618767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err="1">
                <a:latin typeface="Montserrat" panose="02000505000000020004" pitchFamily="2" charset="77"/>
              </a:rPr>
              <a:t>Tirbanibulina</a:t>
            </a:r>
            <a:r>
              <a:rPr lang="es-ES" sz="1200" dirty="0">
                <a:latin typeface="Montserrat" panose="02000505000000020004" pitchFamily="2" charset="77"/>
              </a:rPr>
              <a:t>:</a:t>
            </a:r>
            <a:r>
              <a:rPr lang="es-ES" sz="1200" dirty="0">
                <a:latin typeface="Montserrat Light" pitchFamily="2" charset="77"/>
              </a:rPr>
              <a:t> Este tratamiento se aplica una vez al día durante cinco días consecutivos. Los efectos adversos más comunes son prurito (9.1%) y dolor en el sitio de aplicación (9.9%). Estos efectos son generalmente leves y transitorios, lo que favorece la adherencia al tratamiento debido a su corta duración y perfil de seguridad favorable.</a:t>
            </a:r>
            <a:r>
              <a:rPr lang="es-ES" sz="1200" baseline="30000" dirty="0">
                <a:latin typeface="Montserrat Light" pitchFamily="2" charset="77"/>
              </a:rPr>
              <a:t>[1-4]</a:t>
            </a:r>
          </a:p>
          <a:p>
            <a:pPr algn="just"/>
            <a:endParaRPr lang="es-ES" sz="1200" dirty="0">
              <a:latin typeface="Montserrat Light" pitchFamily="2" charset="77"/>
            </a:endParaRPr>
          </a:p>
          <a:p>
            <a:pPr algn="just"/>
            <a:r>
              <a:rPr lang="es-ES" sz="1200" dirty="0">
                <a:latin typeface="Montserrat" panose="02000505000000020004" pitchFamily="2" charset="77"/>
              </a:rPr>
              <a:t>5-Fluorouracilo (5-FU): </a:t>
            </a:r>
            <a:r>
              <a:rPr lang="es-ES" sz="1200" dirty="0">
                <a:latin typeface="Montserrat Light" pitchFamily="2" charset="77"/>
              </a:rPr>
              <a:t>Se utiliza en concentraciones del 0.5% al 5%, con aplicaciones diarias durante 2-4 semanas. Los efectos adversos incluyen eritema, descamación, dolor y ulceración en el sitio de aplicación, que pueden ser severos y prolongados, afectando negativamente la conveniencia y la adherencia del paciente.</a:t>
            </a:r>
            <a:r>
              <a:rPr lang="es-ES" sz="1200" baseline="30000" dirty="0">
                <a:latin typeface="Montserrat Light" pitchFamily="2" charset="77"/>
              </a:rPr>
              <a:t>[1][5]</a:t>
            </a:r>
          </a:p>
          <a:p>
            <a:pPr algn="just"/>
            <a:endParaRPr lang="es-ES" sz="1200" dirty="0">
              <a:latin typeface="Montserrat Light" pitchFamily="2" charset="77"/>
            </a:endParaRPr>
          </a:p>
          <a:p>
            <a:pPr algn="just"/>
            <a:r>
              <a:rPr lang="es-ES" sz="1200" dirty="0" err="1">
                <a:latin typeface="Montserrat" panose="02000505000000020004" pitchFamily="2" charset="77"/>
              </a:rPr>
              <a:t>Imiquimod</a:t>
            </a:r>
            <a:r>
              <a:rPr lang="es-ES" sz="1200" dirty="0">
                <a:latin typeface="Montserrat" panose="02000505000000020004" pitchFamily="2" charset="77"/>
              </a:rPr>
              <a:t>: </a:t>
            </a:r>
            <a:r>
              <a:rPr lang="es-ES" sz="1200" dirty="0">
                <a:latin typeface="Montserrat Light" pitchFamily="2" charset="77"/>
              </a:rPr>
              <a:t>Este inmunomodulador se aplica típicamente 2-3 veces por semana durante 4-8 semanas. Los efectos adversos comunes incluyen eritema, prurito, dolor y descamación. Aunque es eficaz, la duración prolongada del tratamiento y la severidad de las reacciones locales pueden reducir la adherencia del paciente.</a:t>
            </a:r>
            <a:r>
              <a:rPr lang="es-ES" sz="1200" baseline="30000" dirty="0">
                <a:latin typeface="Montserrat Light" pitchFamily="2" charset="77"/>
              </a:rPr>
              <a:t>[1][5]</a:t>
            </a:r>
          </a:p>
          <a:p>
            <a:pPr algn="just"/>
            <a:endParaRPr lang="es-ES" sz="1200" dirty="0">
              <a:latin typeface="Montserrat Light" pitchFamily="2" charset="77"/>
            </a:endParaRPr>
          </a:p>
          <a:p>
            <a:pPr algn="just"/>
            <a:r>
              <a:rPr lang="es-ES" sz="1200" dirty="0">
                <a:latin typeface="Montserrat" panose="02000505000000020004" pitchFamily="2" charset="77"/>
              </a:rPr>
              <a:t>Diclofenaco sódico: </a:t>
            </a:r>
            <a:r>
              <a:rPr lang="es-ES" sz="1200" dirty="0">
                <a:latin typeface="Montserrat Light" pitchFamily="2" charset="77"/>
              </a:rPr>
              <a:t>Se aplica en gel al 3% dos veces al día durante 60-90 días. Los efectos adversos incluyen eritema, prurito y dermatitis de contacto. Aunque es menos eficaz que 5-FU o </a:t>
            </a:r>
            <a:r>
              <a:rPr lang="es-ES" sz="1200" dirty="0" err="1">
                <a:latin typeface="Montserrat Light" pitchFamily="2" charset="77"/>
              </a:rPr>
              <a:t>imiquimod</a:t>
            </a:r>
            <a:r>
              <a:rPr lang="es-ES" sz="1200" dirty="0">
                <a:latin typeface="Montserrat Light" pitchFamily="2" charset="77"/>
              </a:rPr>
              <a:t>, su perfil de seguridad es más favorable, lo que puede mejorar la adherencia en algunos pacientes.</a:t>
            </a:r>
            <a:r>
              <a:rPr lang="es-ES" sz="1200" baseline="30000" dirty="0">
                <a:latin typeface="Montserrat Light" pitchFamily="2" charset="77"/>
              </a:rPr>
              <a:t>[1][5]</a:t>
            </a:r>
          </a:p>
          <a:p>
            <a:pPr algn="just"/>
            <a:endParaRPr lang="es-ES" sz="1200" dirty="0">
              <a:latin typeface="Montserrat Light" pitchFamily="2" charset="77"/>
            </a:endParaRPr>
          </a:p>
          <a:p>
            <a:pPr algn="just"/>
            <a:r>
              <a:rPr lang="es-ES" sz="1200" dirty="0">
                <a:latin typeface="Montserrat" panose="02000505000000020004" pitchFamily="2" charset="77"/>
              </a:rPr>
              <a:t>Terapia Fotodinámica (PDT): </a:t>
            </a:r>
            <a:r>
              <a:rPr lang="es-ES" sz="1200" dirty="0">
                <a:latin typeface="Montserrat Light" pitchFamily="2" charset="77"/>
              </a:rPr>
              <a:t>Utiliza un fotosensibilizador y luz específica para destruir las células anormales. Los efectos adversos incluyen dolor, eritema y edema en el sitio de tratamiento, que pueden ser intensos pero generalmente son transitorios. La eficacia y la capacidad de tratar áreas extensas hacen que sea una opción atractiva a pesar de los efectos adversos.</a:t>
            </a:r>
            <a:r>
              <a:rPr lang="es-ES" sz="1200" baseline="30000" dirty="0">
                <a:latin typeface="Montserrat Light" pitchFamily="2" charset="77"/>
              </a:rPr>
              <a:t>[1][5]</a:t>
            </a:r>
            <a:endParaRPr lang="es-ES" sz="1200" dirty="0">
              <a:latin typeface="Montserrat Light" pitchFamily="2" charset="77"/>
            </a:endParaRPr>
          </a:p>
          <a:p>
            <a:pPr marL="0" indent="0" algn="just">
              <a:buNone/>
            </a:pPr>
            <a:r>
              <a:rPr lang="es-ES" sz="1200" dirty="0">
                <a:latin typeface="Montserrat Light" pitchFamily="2" charset="77"/>
              </a:rPr>
              <a:t>En resumen, </a:t>
            </a:r>
            <a:r>
              <a:rPr lang="es-ES" sz="1200" dirty="0" err="1">
                <a:latin typeface="Montserrat Light" pitchFamily="2" charset="77"/>
              </a:rPr>
              <a:t>tirbanibulina</a:t>
            </a:r>
            <a:r>
              <a:rPr lang="es-ES" sz="1200" dirty="0">
                <a:latin typeface="Montserrat Light" pitchFamily="2" charset="77"/>
              </a:rPr>
              <a:t> es preferido por su corta duración de tratamiento y perfil de seguridad favorable, lo que mejora la conveniencia y adherencia del paciente. Otros tratamientos como 5-FU e </a:t>
            </a:r>
            <a:r>
              <a:rPr lang="es-ES" sz="1200" dirty="0" err="1">
                <a:latin typeface="Montserrat Light" pitchFamily="2" charset="77"/>
              </a:rPr>
              <a:t>imiquimod</a:t>
            </a:r>
            <a:r>
              <a:rPr lang="es-ES" sz="1200" dirty="0">
                <a:latin typeface="Montserrat Light" pitchFamily="2" charset="77"/>
              </a:rPr>
              <a:t>, aunque eficaces, tienen efectos adversos más severos y duraderos que pueden afectar negativamente la adherencia.</a:t>
            </a:r>
          </a:p>
          <a:p>
            <a:endParaRPr lang="es-ES" dirty="0"/>
          </a:p>
          <a:p>
            <a:endParaRPr lang="es-ES" dirty="0"/>
          </a:p>
          <a:p>
            <a:r>
              <a:rPr lang="es-ES" dirty="0"/>
              <a:t>Referencias</a:t>
            </a:r>
          </a:p>
          <a:p>
            <a:r>
              <a:rPr lang="es-ES" dirty="0"/>
              <a:t>1, </a:t>
            </a:r>
            <a:r>
              <a:rPr lang="es-ES" dirty="0" err="1"/>
              <a:t>Eisen</a:t>
            </a:r>
            <a:r>
              <a:rPr lang="es-ES" dirty="0"/>
              <a:t> DB, </a:t>
            </a:r>
            <a:r>
              <a:rPr lang="es-ES" dirty="0" err="1"/>
              <a:t>Dellavalle</a:t>
            </a:r>
            <a:r>
              <a:rPr lang="es-ES" dirty="0"/>
              <a:t> RP, Frazer-Green L, et al. </a:t>
            </a:r>
            <a:r>
              <a:rPr lang="es-ES" dirty="0" err="1"/>
              <a:t>Focused</a:t>
            </a:r>
            <a:r>
              <a:rPr lang="es-ES" dirty="0"/>
              <a:t> </a:t>
            </a:r>
            <a:r>
              <a:rPr lang="es-ES" dirty="0" err="1"/>
              <a:t>Update</a:t>
            </a:r>
            <a:r>
              <a:rPr lang="es-ES" dirty="0"/>
              <a:t>: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2022;87(2):373-374.e5. doi:10.1016/j.jaad.2022.04.013.</a:t>
            </a:r>
          </a:p>
          <a:p>
            <a:r>
              <a:rPr lang="es-ES" dirty="0"/>
              <a:t>2, </a:t>
            </a:r>
            <a:r>
              <a:rPr lang="es-ES" dirty="0" err="1"/>
              <a:t>Pellacani</a:t>
            </a:r>
            <a:r>
              <a:rPr lang="es-ES" dirty="0"/>
              <a:t> G, Schlesinger T, </a:t>
            </a:r>
            <a:r>
              <a:rPr lang="es-ES" dirty="0" err="1"/>
              <a:t>Bhatia</a:t>
            </a:r>
            <a:r>
              <a:rPr lang="es-ES" dirty="0"/>
              <a:t> N, et al. </a:t>
            </a:r>
            <a:r>
              <a:rPr lang="es-ES" dirty="0" err="1"/>
              <a:t>Efficacy</a:t>
            </a:r>
            <a:r>
              <a:rPr lang="es-ES" dirty="0"/>
              <a:t> and Safety </a:t>
            </a:r>
            <a:r>
              <a:rPr lang="es-ES" dirty="0" err="1"/>
              <a:t>of</a:t>
            </a:r>
            <a:r>
              <a:rPr lang="es-ES" dirty="0"/>
              <a:t> </a:t>
            </a:r>
            <a:r>
              <a:rPr lang="es-ES" dirty="0" err="1"/>
              <a:t>Tirbanibulin</a:t>
            </a:r>
            <a:r>
              <a:rPr lang="es-ES" dirty="0"/>
              <a:t> 1% </a:t>
            </a:r>
            <a:r>
              <a:rPr lang="es-ES" dirty="0" err="1"/>
              <a:t>Ointment</a:t>
            </a:r>
            <a:r>
              <a:rPr lang="es-ES" dirty="0"/>
              <a:t> in </a:t>
            </a:r>
            <a:r>
              <a:rPr lang="es-ES" dirty="0" err="1"/>
              <a:t>Actinic</a:t>
            </a:r>
            <a:r>
              <a:rPr lang="es-ES" dirty="0"/>
              <a:t> </a:t>
            </a:r>
            <a:r>
              <a:rPr lang="es-ES" dirty="0" err="1"/>
              <a:t>Keratoses</a:t>
            </a:r>
            <a:r>
              <a:rPr lang="es-ES" dirty="0"/>
              <a:t>: Data </a:t>
            </a:r>
            <a:r>
              <a:rPr lang="es-ES" dirty="0" err="1"/>
              <a:t>From</a:t>
            </a:r>
            <a:r>
              <a:rPr lang="es-ES" dirty="0"/>
              <a:t> </a:t>
            </a:r>
            <a:r>
              <a:rPr lang="es-ES" dirty="0" err="1"/>
              <a:t>Two</a:t>
            </a:r>
            <a:r>
              <a:rPr lang="es-ES" dirty="0"/>
              <a:t> </a:t>
            </a:r>
            <a:r>
              <a:rPr lang="es-ES" dirty="0" err="1"/>
              <a:t>Phase</a:t>
            </a:r>
            <a:r>
              <a:rPr lang="es-ES" dirty="0"/>
              <a:t>-III </a:t>
            </a:r>
            <a:r>
              <a:rPr lang="es-ES" dirty="0" err="1"/>
              <a:t>Trials</a:t>
            </a:r>
            <a:r>
              <a:rPr lang="es-ES" dirty="0"/>
              <a:t> and </a:t>
            </a:r>
            <a:r>
              <a:rPr lang="es-ES" dirty="0" err="1"/>
              <a:t>the</a:t>
            </a:r>
            <a:r>
              <a:rPr lang="es-ES" dirty="0"/>
              <a:t> Real-</a:t>
            </a:r>
            <a:r>
              <a:rPr lang="es-ES" dirty="0" err="1"/>
              <a:t>Life</a:t>
            </a:r>
            <a:r>
              <a:rPr lang="es-ES" dirty="0"/>
              <a:t> </a:t>
            </a:r>
            <a:r>
              <a:rPr lang="es-ES" dirty="0" err="1"/>
              <a:t>Clinical</a:t>
            </a:r>
            <a:r>
              <a:rPr lang="es-ES" dirty="0"/>
              <a:t> </a:t>
            </a:r>
            <a:r>
              <a:rPr lang="es-ES" dirty="0" err="1"/>
              <a:t>Practice</a:t>
            </a:r>
            <a:r>
              <a:rPr lang="es-ES" dirty="0"/>
              <a:t> </a:t>
            </a:r>
            <a:r>
              <a:rPr lang="es-ES" dirty="0" err="1"/>
              <a:t>Presented</a:t>
            </a:r>
            <a:r>
              <a:rPr lang="es-ES" dirty="0"/>
              <a:t> at </a:t>
            </a:r>
            <a:r>
              <a:rPr lang="es-ES" dirty="0" err="1"/>
              <a:t>the</a:t>
            </a:r>
            <a:r>
              <a:rPr lang="es-ES" dirty="0"/>
              <a:t> </a:t>
            </a:r>
            <a:r>
              <a:rPr lang="es-ES" dirty="0" err="1"/>
              <a:t>European</a:t>
            </a:r>
            <a:r>
              <a:rPr lang="es-ES" dirty="0"/>
              <a:t> </a:t>
            </a:r>
            <a:r>
              <a:rPr lang="es-ES" dirty="0" err="1"/>
              <a:t>Academy</a:t>
            </a:r>
            <a:r>
              <a:rPr lang="es-ES" dirty="0"/>
              <a:t> </a:t>
            </a:r>
            <a:r>
              <a:rPr lang="es-ES" dirty="0" err="1"/>
              <a:t>of</a:t>
            </a:r>
            <a:r>
              <a:rPr lang="es-ES" dirty="0"/>
              <a:t> </a:t>
            </a:r>
            <a:r>
              <a:rPr lang="es-ES" dirty="0" err="1"/>
              <a:t>Dermatology</a:t>
            </a:r>
            <a:r>
              <a:rPr lang="es-ES" dirty="0"/>
              <a:t> and </a:t>
            </a:r>
            <a:r>
              <a:rPr lang="es-ES" dirty="0" err="1"/>
              <a:t>Venereology</a:t>
            </a:r>
            <a:r>
              <a:rPr lang="es-ES" dirty="0"/>
              <a:t> </a:t>
            </a:r>
            <a:r>
              <a:rPr lang="es-ES" dirty="0" err="1"/>
              <a:t>Congress</a:t>
            </a:r>
            <a:r>
              <a:rPr lang="es-ES" dirty="0"/>
              <a:t> 2022. J </a:t>
            </a:r>
            <a:r>
              <a:rPr lang="es-ES" dirty="0" err="1"/>
              <a:t>Eur</a:t>
            </a:r>
            <a:r>
              <a:rPr lang="es-ES" dirty="0"/>
              <a:t> Acad </a:t>
            </a:r>
            <a:r>
              <a:rPr lang="es-ES" dirty="0" err="1"/>
              <a:t>Dermatol</a:t>
            </a:r>
            <a:r>
              <a:rPr lang="es-ES" dirty="0"/>
              <a:t> </a:t>
            </a:r>
            <a:r>
              <a:rPr lang="es-ES" dirty="0" err="1"/>
              <a:t>Venereol</a:t>
            </a:r>
            <a:r>
              <a:rPr lang="es-ES" dirty="0"/>
              <a:t>. 2024;38 </a:t>
            </a:r>
            <a:r>
              <a:rPr lang="es-ES" dirty="0" err="1"/>
              <a:t>Suppl</a:t>
            </a:r>
            <a:r>
              <a:rPr lang="es-ES" dirty="0"/>
              <a:t> 1:3-15. doi:10.1111/jdv.19636.</a:t>
            </a:r>
          </a:p>
          <a:p>
            <a:r>
              <a:rPr lang="es-ES" dirty="0"/>
              <a:t>3, </a:t>
            </a:r>
            <a:r>
              <a:rPr lang="es-ES" dirty="0" err="1"/>
              <a:t>Dao</a:t>
            </a:r>
            <a:r>
              <a:rPr lang="es-ES" dirty="0"/>
              <a:t> DD, </a:t>
            </a:r>
            <a:r>
              <a:rPr lang="es-ES" dirty="0" err="1"/>
              <a:t>Sahni</a:t>
            </a:r>
            <a:r>
              <a:rPr lang="es-ES" dirty="0"/>
              <a:t> VN, </a:t>
            </a:r>
            <a:r>
              <a:rPr lang="es-ES" dirty="0" err="1"/>
              <a:t>Sahni</a:t>
            </a:r>
            <a:r>
              <a:rPr lang="es-ES" dirty="0"/>
              <a:t> DR, et al. 1% </a:t>
            </a:r>
            <a:r>
              <a:rPr lang="es-ES" dirty="0" err="1"/>
              <a:t>Tirbanibulin</a:t>
            </a:r>
            <a:r>
              <a:rPr lang="es-ES" dirty="0"/>
              <a:t> </a:t>
            </a:r>
            <a:r>
              <a:rPr lang="es-ES" dirty="0" err="1"/>
              <a:t>Ointment</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a:t>
            </a:r>
            <a:r>
              <a:rPr lang="es-ES" dirty="0" err="1"/>
              <a:t>Actinic</a:t>
            </a:r>
            <a:r>
              <a:rPr lang="es-ES" dirty="0"/>
              <a:t> </a:t>
            </a:r>
            <a:r>
              <a:rPr lang="es-ES" dirty="0" err="1"/>
              <a:t>Keratoses</a:t>
            </a:r>
            <a:r>
              <a:rPr lang="es-ES" dirty="0"/>
              <a:t>. Ann </a:t>
            </a:r>
            <a:r>
              <a:rPr lang="es-ES" dirty="0" err="1"/>
              <a:t>Pharmacother</a:t>
            </a:r>
            <a:r>
              <a:rPr lang="es-ES" dirty="0"/>
              <a:t>. 2022;56(4):494-500. doi:10.1177/10600280211031329.</a:t>
            </a:r>
          </a:p>
          <a:p>
            <a:r>
              <a:rPr lang="es-ES" dirty="0"/>
              <a:t>4, </a:t>
            </a:r>
            <a:r>
              <a:rPr lang="es-ES" dirty="0" err="1"/>
              <a:t>Blauvelt</a:t>
            </a:r>
            <a:r>
              <a:rPr lang="es-ES" dirty="0"/>
              <a:t> A, </a:t>
            </a:r>
            <a:r>
              <a:rPr lang="es-ES" dirty="0" err="1"/>
              <a:t>Kempers</a:t>
            </a:r>
            <a:r>
              <a:rPr lang="es-ES" dirty="0"/>
              <a:t> S, </a:t>
            </a:r>
            <a:r>
              <a:rPr lang="es-ES" dirty="0" err="1"/>
              <a:t>Lain</a:t>
            </a:r>
            <a:r>
              <a:rPr lang="es-ES" dirty="0"/>
              <a:t> E, et al. </a:t>
            </a:r>
            <a:r>
              <a:rPr lang="es-ES" dirty="0" err="1"/>
              <a:t>Phase</a:t>
            </a:r>
            <a:r>
              <a:rPr lang="es-ES" dirty="0"/>
              <a:t> 3 </a:t>
            </a:r>
            <a:r>
              <a:rPr lang="es-ES" dirty="0" err="1"/>
              <a:t>Trials</a:t>
            </a:r>
            <a:r>
              <a:rPr lang="es-ES" dirty="0"/>
              <a:t> </a:t>
            </a:r>
            <a:r>
              <a:rPr lang="es-ES" dirty="0" err="1"/>
              <a:t>of</a:t>
            </a:r>
            <a:r>
              <a:rPr lang="es-ES" dirty="0"/>
              <a:t> </a:t>
            </a:r>
            <a:r>
              <a:rPr lang="es-ES" dirty="0" err="1"/>
              <a:t>Tirbanibulin</a:t>
            </a:r>
            <a:r>
              <a:rPr lang="es-ES" dirty="0"/>
              <a:t> </a:t>
            </a:r>
            <a:r>
              <a:rPr lang="es-ES" dirty="0" err="1"/>
              <a:t>Ointment</a:t>
            </a:r>
            <a:r>
              <a:rPr lang="es-ES" dirty="0"/>
              <a:t> </a:t>
            </a:r>
            <a:r>
              <a:rPr lang="es-ES" dirty="0" err="1"/>
              <a:t>for</a:t>
            </a:r>
            <a:r>
              <a:rPr lang="es-ES" dirty="0"/>
              <a:t> </a:t>
            </a:r>
            <a:r>
              <a:rPr lang="es-ES" dirty="0" err="1"/>
              <a:t>Actinic</a:t>
            </a:r>
            <a:r>
              <a:rPr lang="es-ES" dirty="0"/>
              <a:t> </a:t>
            </a:r>
            <a:r>
              <a:rPr lang="es-ES" dirty="0" err="1"/>
              <a:t>Keratosis</a:t>
            </a:r>
            <a:r>
              <a:rPr lang="es-ES" dirty="0"/>
              <a:t>. N Engl J </a:t>
            </a:r>
            <a:r>
              <a:rPr lang="es-ES" dirty="0" err="1"/>
              <a:t>Med</a:t>
            </a:r>
            <a:r>
              <a:rPr lang="es-ES" dirty="0"/>
              <a:t>. 2021;384(6):512-520. doi:10.1056/NEJMoa2024040.</a:t>
            </a:r>
          </a:p>
          <a:p>
            <a:r>
              <a:rPr lang="es-ES" dirty="0"/>
              <a:t>5, </a:t>
            </a:r>
            <a:r>
              <a:rPr lang="es-ES" dirty="0" err="1"/>
              <a:t>Rajkumar</a:t>
            </a:r>
            <a:r>
              <a:rPr lang="es-ES" dirty="0"/>
              <a:t> JR, Armstrong AW, </a:t>
            </a:r>
            <a:r>
              <a:rPr lang="es-ES" dirty="0" err="1"/>
              <a:t>Kircik</a:t>
            </a:r>
            <a:r>
              <a:rPr lang="es-ES" dirty="0"/>
              <a:t> LH. INDIVIDUAL ARTICLE: Safety and </a:t>
            </a:r>
            <a:r>
              <a:rPr lang="es-ES" dirty="0" err="1"/>
              <a:t>Tolerability</a:t>
            </a:r>
            <a:r>
              <a:rPr lang="es-ES" dirty="0"/>
              <a:t> </a:t>
            </a:r>
            <a:r>
              <a:rPr lang="es-ES" dirty="0" err="1"/>
              <a:t>of</a:t>
            </a:r>
            <a:r>
              <a:rPr lang="es-ES" dirty="0"/>
              <a:t> </a:t>
            </a:r>
            <a:r>
              <a:rPr lang="es-ES" dirty="0" err="1"/>
              <a:t>Topical</a:t>
            </a:r>
            <a:r>
              <a:rPr lang="es-ES" dirty="0"/>
              <a:t> </a:t>
            </a:r>
            <a:r>
              <a:rPr lang="es-ES" dirty="0" err="1"/>
              <a:t>Agents</a:t>
            </a:r>
            <a:r>
              <a:rPr lang="es-ES" dirty="0"/>
              <a:t> </a:t>
            </a:r>
            <a:r>
              <a:rPr lang="es-ES" dirty="0" err="1"/>
              <a:t>for</a:t>
            </a:r>
            <a:r>
              <a:rPr lang="es-ES" dirty="0"/>
              <a:t> </a:t>
            </a:r>
            <a:r>
              <a:rPr lang="es-ES" dirty="0" err="1"/>
              <a:t>Actinic</a:t>
            </a:r>
            <a:r>
              <a:rPr lang="es-ES" dirty="0"/>
              <a:t> </a:t>
            </a:r>
            <a:r>
              <a:rPr lang="es-ES" dirty="0" err="1"/>
              <a:t>Keratosis</a:t>
            </a:r>
            <a:r>
              <a:rPr lang="es-ES" dirty="0"/>
              <a:t>: A </a:t>
            </a:r>
            <a:r>
              <a:rPr lang="es-ES" dirty="0" err="1"/>
              <a:t>Systematic</a:t>
            </a:r>
            <a:r>
              <a:rPr lang="es-ES" dirty="0"/>
              <a:t> </a:t>
            </a:r>
            <a:r>
              <a:rPr lang="es-ES" dirty="0" err="1"/>
              <a:t>Review</a:t>
            </a:r>
            <a:r>
              <a:rPr lang="es-ES" dirty="0"/>
              <a:t> </a:t>
            </a:r>
            <a:r>
              <a:rPr lang="es-ES" dirty="0" err="1"/>
              <a:t>of</a:t>
            </a:r>
            <a:r>
              <a:rPr lang="es-ES" dirty="0"/>
              <a:t> </a:t>
            </a:r>
            <a:r>
              <a:rPr lang="es-ES" dirty="0" err="1"/>
              <a:t>Phase</a:t>
            </a:r>
            <a:r>
              <a:rPr lang="es-ES" dirty="0"/>
              <a:t> 3 </a:t>
            </a:r>
            <a:r>
              <a:rPr lang="es-ES" dirty="0" err="1"/>
              <a:t>Clinical</a:t>
            </a:r>
            <a:r>
              <a:rPr lang="es-ES" dirty="0"/>
              <a:t> </a:t>
            </a:r>
            <a:r>
              <a:rPr lang="es-ES" dirty="0" err="1"/>
              <a:t>Trials</a:t>
            </a:r>
            <a:r>
              <a:rPr lang="es-ES" dirty="0"/>
              <a:t>. J </a:t>
            </a:r>
            <a:r>
              <a:rPr lang="es-ES" dirty="0" err="1"/>
              <a:t>Drugs</a:t>
            </a:r>
            <a:r>
              <a:rPr lang="es-ES" dirty="0"/>
              <a:t> </a:t>
            </a:r>
            <a:r>
              <a:rPr lang="es-ES" dirty="0" err="1"/>
              <a:t>Dermatol</a:t>
            </a:r>
            <a:r>
              <a:rPr lang="es-ES" dirty="0"/>
              <a:t>. 2021;20(10).doi:10.36849/JDD.M1021.</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39</a:t>
            </a:fld>
            <a:endParaRPr lang="es-ES"/>
          </a:p>
        </p:txBody>
      </p:sp>
    </p:spTree>
    <p:extLst>
      <p:ext uri="{BB962C8B-B14F-4D97-AF65-F5344CB8AC3E}">
        <p14:creationId xmlns:p14="http://schemas.microsoft.com/office/powerpoint/2010/main" val="825464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95E3-EB33-1A46-8C5E-4C03A1EDC8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15D417-C13C-4791-08CE-8E096B07AE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863140-AAA9-7F32-AAA5-0BF6EF647B1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741BB8C-15D2-D6C9-146B-80187C0D383F}"/>
              </a:ext>
            </a:extLst>
          </p:cNvPr>
          <p:cNvSpPr>
            <a:spLocks noGrp="1"/>
          </p:cNvSpPr>
          <p:nvPr>
            <p:ph type="sldNum" sz="quarter" idx="5"/>
          </p:nvPr>
        </p:nvSpPr>
        <p:spPr/>
        <p:txBody>
          <a:bodyPr/>
          <a:lstStyle/>
          <a:p>
            <a:fld id="{5AB98770-5A0E-2247-B18F-F0C2DE026C75}" type="slidenum">
              <a:rPr lang="es-ES" smtClean="0"/>
              <a:t>40</a:t>
            </a:fld>
            <a:endParaRPr lang="es-ES"/>
          </a:p>
        </p:txBody>
      </p:sp>
    </p:spTree>
    <p:extLst>
      <p:ext uri="{BB962C8B-B14F-4D97-AF65-F5344CB8AC3E}">
        <p14:creationId xmlns:p14="http://schemas.microsoft.com/office/powerpoint/2010/main" val="1679263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41</a:t>
            </a:fld>
            <a:endParaRPr lang="es-ES"/>
          </a:p>
        </p:txBody>
      </p:sp>
    </p:spTree>
    <p:extLst>
      <p:ext uri="{BB962C8B-B14F-4D97-AF65-F5344CB8AC3E}">
        <p14:creationId xmlns:p14="http://schemas.microsoft.com/office/powerpoint/2010/main" val="868020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D46B6-8C33-F72D-9CAD-C1993DC5795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C7D34A-5F5E-35C5-F50D-DE6E4CE6176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5F3D0BC-F07A-6768-C866-7F0770048158}"/>
              </a:ext>
            </a:extLst>
          </p:cNvPr>
          <p:cNvSpPr>
            <a:spLocks noGrp="1"/>
          </p:cNvSpPr>
          <p:nvPr>
            <p:ph type="body" idx="1"/>
          </p:nvPr>
        </p:nvSpPr>
        <p:spPr/>
        <p:txBody>
          <a:bodyPr/>
          <a:lstStyle/>
          <a:p>
            <a:pPr marL="0" indent="0">
              <a:buNone/>
            </a:pPr>
            <a:r>
              <a:rPr lang="es-ES" b="1" dirty="0" err="1"/>
              <a:t>Tirbanibulina</a:t>
            </a:r>
            <a:r>
              <a:rPr lang="es-ES" dirty="0"/>
              <a:t> es preferido sobre otros tratamientos tópicos para la queratosis actínica (QA) en varios escenarios específicos:</a:t>
            </a:r>
          </a:p>
          <a:p>
            <a:r>
              <a:rPr lang="es-ES" b="1" dirty="0"/>
              <a:t>Duración del tratamiento</a:t>
            </a:r>
            <a:r>
              <a:rPr lang="es-ES" dirty="0"/>
              <a:t>: </a:t>
            </a:r>
            <a:r>
              <a:rPr lang="es-ES" dirty="0" err="1"/>
              <a:t>Tirbanibulina</a:t>
            </a:r>
            <a:r>
              <a:rPr lang="es-ES" dirty="0"/>
              <a:t> se aplica una vez al día durante solo cinco días consecutivos, lo que es significativamente más corto que otros tratamientos tópicos como el 5-fluorouracilo (2-4 semanas) e </a:t>
            </a:r>
            <a:r>
              <a:rPr lang="es-ES" dirty="0" err="1"/>
              <a:t>imiquimod</a:t>
            </a:r>
            <a:r>
              <a:rPr lang="es-ES" dirty="0"/>
              <a:t> (4-8 semanas).</a:t>
            </a:r>
            <a:r>
              <a:rPr lang="es-ES" b="1" baseline="30000" dirty="0"/>
              <a:t>[1-2]</a:t>
            </a:r>
            <a:endParaRPr lang="es-ES" dirty="0"/>
          </a:p>
          <a:p>
            <a:r>
              <a:rPr lang="es-ES" b="1" dirty="0"/>
              <a:t>Perfil de seguridad</a:t>
            </a:r>
            <a:r>
              <a:rPr lang="es-ES" dirty="0"/>
              <a:t>: </a:t>
            </a:r>
            <a:r>
              <a:rPr lang="es-ES" dirty="0" err="1"/>
              <a:t>Tirbanibulina</a:t>
            </a:r>
            <a:r>
              <a:rPr lang="es-ES" dirty="0"/>
              <a:t> tiene un perfil de seguridad favorable con efectos adversos locales generalmente leves, como prurito y dolor en el sitio de aplicación. No se han reportado eventos adversos sistémicos graves, como necrosis o angioedema, que pueden ocurrir con otros tratamientos como el 5-fluorouracilo e </a:t>
            </a:r>
            <a:r>
              <a:rPr lang="es-ES" dirty="0" err="1"/>
              <a:t>imiquimod</a:t>
            </a:r>
            <a:r>
              <a:rPr lang="es-ES" dirty="0"/>
              <a:t>.</a:t>
            </a:r>
            <a:r>
              <a:rPr lang="es-ES" b="1" baseline="30000" dirty="0"/>
              <a:t>[1-3]</a:t>
            </a:r>
            <a:endParaRPr lang="es-ES" dirty="0"/>
          </a:p>
          <a:p>
            <a:r>
              <a:rPr lang="es-ES" b="1" dirty="0"/>
              <a:t>Eficacia</a:t>
            </a:r>
            <a:r>
              <a:rPr lang="es-ES" dirty="0"/>
              <a:t>: En estudios de fase III, </a:t>
            </a:r>
            <a:r>
              <a:rPr lang="es-ES" dirty="0" err="1"/>
              <a:t>tirbanibulina</a:t>
            </a:r>
            <a:r>
              <a:rPr lang="es-ES" dirty="0"/>
              <a:t> mostró tasas de aclaramiento completo del 44% al 54% en comparación con el 5% al 13 % del grupo placebo, lo que demuestra una eficacia significativa.</a:t>
            </a:r>
            <a:r>
              <a:rPr lang="es-ES" b="1" baseline="30000" dirty="0"/>
              <a:t>[2][4]</a:t>
            </a:r>
            <a:endParaRPr lang="es-ES" dirty="0"/>
          </a:p>
          <a:p>
            <a:r>
              <a:rPr lang="es-ES" b="1" dirty="0"/>
              <a:t>Conveniencia y adherencia</a:t>
            </a:r>
            <a:r>
              <a:rPr lang="es-ES" dirty="0"/>
              <a:t>: La corta duración del tratamiento y la buena tolerabilidad de </a:t>
            </a:r>
            <a:r>
              <a:rPr lang="es-ES" dirty="0" err="1"/>
              <a:t>tirbanibulina</a:t>
            </a:r>
            <a:r>
              <a:rPr lang="es-ES" dirty="0"/>
              <a:t> pueden mejorar la adherencia del paciente al tratamiento, lo cual es crucial para el éxito terapéutico.</a:t>
            </a:r>
            <a:r>
              <a:rPr lang="es-ES" b="1" baseline="30000" dirty="0"/>
              <a:t>[1][3]</a:t>
            </a:r>
            <a:endParaRPr lang="es-ES" dirty="0"/>
          </a:p>
          <a:p>
            <a:r>
              <a:rPr lang="es-ES" b="1" dirty="0"/>
              <a:t>Pacientes con múltiples lesiones o campo de cancerización</a:t>
            </a:r>
            <a:r>
              <a:rPr lang="es-ES" dirty="0"/>
              <a:t>: </a:t>
            </a:r>
            <a:r>
              <a:rPr lang="es-ES" dirty="0" err="1"/>
              <a:t>Tirbanibulina</a:t>
            </a:r>
            <a:r>
              <a:rPr lang="es-ES" dirty="0"/>
              <a:t> es eficaz tanto para lesiones individuales como para el tratamiento del campo de cancerización, lo que es importante para reducir el riesgo de progresión a carcinoma de células escamosas.</a:t>
            </a:r>
            <a:r>
              <a:rPr lang="es-ES" b="1" baseline="30000" dirty="0"/>
              <a:t>[5-6]</a:t>
            </a:r>
            <a:endParaRPr lang="es-ES" dirty="0"/>
          </a:p>
          <a:p>
            <a:pPr marL="0" indent="0">
              <a:buNone/>
            </a:pPr>
            <a:r>
              <a:rPr lang="es-ES" dirty="0"/>
              <a:t>En resumen, </a:t>
            </a:r>
            <a:r>
              <a:rPr lang="es-ES" b="1" dirty="0" err="1"/>
              <a:t>tirbanibulina</a:t>
            </a:r>
            <a:r>
              <a:rPr lang="es-ES" dirty="0"/>
              <a:t> es preferido en casos donde se busca un tratamiento de corta duración, con un perfil de seguridad favorable y alta eficacia, especialmente en pacientes con múltiples lesiones o campo de cancerización.</a:t>
            </a:r>
          </a:p>
          <a:p>
            <a:pPr marL="0" indent="0">
              <a:buNone/>
            </a:pPr>
            <a:endParaRPr lang="es-ES" dirty="0"/>
          </a:p>
          <a:p>
            <a:pPr marL="0" indent="0">
              <a:buNone/>
            </a:pPr>
            <a:r>
              <a:rPr lang="es-ES" dirty="0"/>
              <a:t>Eficacia en práctica clínica real con </a:t>
            </a:r>
            <a:r>
              <a:rPr lang="es-ES" dirty="0" err="1"/>
              <a:t>tirbanibulina</a:t>
            </a:r>
            <a:endParaRPr lang="es-ES" dirty="0"/>
          </a:p>
          <a:p>
            <a:pPr marL="0" indent="0">
              <a:buNone/>
            </a:pPr>
            <a:endParaRPr lang="es-ES" dirty="0"/>
          </a:p>
          <a:p>
            <a:pPr marL="0" indent="0">
              <a:buNone/>
            </a:pPr>
            <a:r>
              <a:rPr lang="es-ES" dirty="0"/>
              <a:t>El estudio </a:t>
            </a:r>
            <a:r>
              <a:rPr lang="es-ES" b="1" dirty="0"/>
              <a:t>PROAK</a:t>
            </a:r>
            <a:r>
              <a:rPr lang="es-ES" dirty="0"/>
              <a:t> (</a:t>
            </a:r>
            <a:r>
              <a:rPr lang="es-ES" dirty="0" err="1"/>
              <a:t>Patient-Reported</a:t>
            </a:r>
            <a:r>
              <a:rPr lang="es-ES" dirty="0"/>
              <a:t> </a:t>
            </a:r>
            <a:r>
              <a:rPr lang="es-ES" dirty="0" err="1"/>
              <a:t>Outcomes</a:t>
            </a:r>
            <a:r>
              <a:rPr lang="es-ES" dirty="0"/>
              <a:t> in </a:t>
            </a:r>
            <a:r>
              <a:rPr lang="es-ES" dirty="0" err="1"/>
              <a:t>Actinic</a:t>
            </a:r>
            <a:r>
              <a:rPr lang="es-ES" dirty="0"/>
              <a:t> </a:t>
            </a:r>
            <a:r>
              <a:rPr lang="es-ES" dirty="0" err="1"/>
              <a:t>Keratosis</a:t>
            </a:r>
            <a:r>
              <a:rPr lang="es-ES" dirty="0"/>
              <a:t>) evaluó los resultados reportados por pacientes y clínicos durante 24 semanas de seguimiento en pacientes adultos con queratosis actínica (AK) en la cara o el cuero cabelludo tratados con </a:t>
            </a:r>
            <a:r>
              <a:rPr lang="es-ES" dirty="0" err="1"/>
              <a:t>tirbanibulin</a:t>
            </a:r>
            <a:r>
              <a:rPr lang="es-ES" dirty="0"/>
              <a:t> 1 % en la práctica clínica real en los Estados Unidos.</a:t>
            </a:r>
            <a:r>
              <a:rPr lang="es-ES" b="1" baseline="30000" dirty="0"/>
              <a:t>[1]</a:t>
            </a:r>
            <a:endParaRPr lang="es-ES" dirty="0"/>
          </a:p>
          <a:p>
            <a:pPr marL="0" indent="0">
              <a:buNone/>
            </a:pPr>
            <a:r>
              <a:rPr lang="es-ES" b="1" dirty="0"/>
              <a:t>Resultados principales</a:t>
            </a:r>
            <a:r>
              <a:rPr lang="es-ES" dirty="0"/>
              <a:t>:</a:t>
            </a:r>
          </a:p>
          <a:p>
            <a:r>
              <a:rPr lang="es-ES" b="1" dirty="0"/>
              <a:t>Calidad de vida (</a:t>
            </a:r>
            <a:r>
              <a:rPr lang="es-ES" b="1" dirty="0" err="1"/>
              <a:t>QoL</a:t>
            </a:r>
            <a:r>
              <a:rPr lang="es-ES" b="1" dirty="0"/>
              <a:t>)</a:t>
            </a:r>
            <a:r>
              <a:rPr lang="es-ES" dirty="0"/>
              <a:t>: Evaluada mediante el Skindex-16 a la semana 8, mostró una mejora significativa en todos los dominios evaluados (P&lt;0,03).</a:t>
            </a:r>
          </a:p>
          <a:p>
            <a:r>
              <a:rPr lang="es-ES" b="1" dirty="0"/>
              <a:t>Eficacia</a:t>
            </a:r>
            <a:r>
              <a:rPr lang="es-ES" dirty="0"/>
              <a:t>: El éxito del tratamiento, definido como una puntuación de Evaluación Global del Investigador (IGA) de 0-1, se logró en el 71,9 % de los pacientes a la semana 24, con una eficacia estable desde la semana 8 (73,8 %).</a:t>
            </a:r>
          </a:p>
          <a:p>
            <a:r>
              <a:rPr lang="es-ES" b="1" dirty="0"/>
              <a:t>Satisfacción del tratamiento</a:t>
            </a:r>
            <a:r>
              <a:rPr lang="es-ES" dirty="0"/>
              <a:t>: Tanto los clínicos como los pacientes reportaron altos niveles de satisfacción global (puntuaciones medias de 74,9 y 72,0, respectivamente) a la semana 24.</a:t>
            </a:r>
          </a:p>
          <a:p>
            <a:r>
              <a:rPr lang="es-ES" b="1" dirty="0"/>
              <a:t>Seguridad y tolerabilidad</a:t>
            </a:r>
            <a:r>
              <a:rPr lang="es-ES" dirty="0"/>
              <a:t>: Aproximadamente el 5% de los pacientes reportaron al menos un evento adverso, y el 4 % reportaron al menos un evento adverso serio, sin reacciones adversas graves relacionadas con el fármaco. Las reacciones cutáneas locales más frecuentes fueron eritema leve/moderado (47,6 %) y descamación (49,6 %) a la semana 8.</a:t>
            </a:r>
          </a:p>
          <a:p>
            <a:pPr marL="0" indent="0">
              <a:buNone/>
            </a:pPr>
            <a:endParaRPr lang="es-ES" dirty="0"/>
          </a:p>
          <a:p>
            <a:pPr marL="0" indent="0">
              <a:buNone/>
            </a:pPr>
            <a:endParaRPr lang="es-ES" dirty="0"/>
          </a:p>
          <a:p>
            <a:pPr marL="0" indent="0">
              <a:buNone/>
            </a:pPr>
            <a:endParaRPr lang="es-ES" dirty="0"/>
          </a:p>
          <a:p>
            <a:r>
              <a:rPr lang="es-ES" dirty="0"/>
              <a:t>Referencias</a:t>
            </a:r>
          </a:p>
          <a:p>
            <a:r>
              <a:rPr lang="es-ES" dirty="0" err="1"/>
              <a:t>Heppt</a:t>
            </a:r>
            <a:r>
              <a:rPr lang="es-ES" dirty="0"/>
              <a:t> MV, </a:t>
            </a:r>
            <a:r>
              <a:rPr lang="es-ES" dirty="0" err="1"/>
              <a:t>Dykukha</a:t>
            </a:r>
            <a:r>
              <a:rPr lang="es-ES" dirty="0"/>
              <a:t> I, </a:t>
            </a:r>
            <a:r>
              <a:rPr lang="es-ES" dirty="0" err="1"/>
              <a:t>Graziadio</a:t>
            </a:r>
            <a:r>
              <a:rPr lang="es-ES" dirty="0"/>
              <a:t> S, et al. Comparative </a:t>
            </a:r>
            <a:r>
              <a:rPr lang="es-ES" dirty="0" err="1"/>
              <a:t>Efficacy</a:t>
            </a:r>
            <a:r>
              <a:rPr lang="es-ES" dirty="0"/>
              <a:t> and Safety </a:t>
            </a:r>
            <a:r>
              <a:rPr lang="es-ES" dirty="0" err="1"/>
              <a:t>of</a:t>
            </a:r>
            <a:r>
              <a:rPr lang="es-ES" dirty="0"/>
              <a:t> </a:t>
            </a:r>
            <a:r>
              <a:rPr lang="es-ES" dirty="0" err="1"/>
              <a:t>Tirbanibulin</a:t>
            </a:r>
            <a:r>
              <a:rPr lang="es-ES" dirty="0"/>
              <a:t> </a:t>
            </a:r>
            <a:r>
              <a:rPr lang="es-ES" dirty="0" err="1"/>
              <a:t>for</a:t>
            </a:r>
            <a:r>
              <a:rPr lang="es-ES" dirty="0"/>
              <a:t> </a:t>
            </a:r>
            <a:r>
              <a:rPr lang="es-ES" dirty="0" err="1"/>
              <a:t>Actinic</a:t>
            </a:r>
            <a:r>
              <a:rPr lang="es-ES" dirty="0"/>
              <a:t> </a:t>
            </a:r>
            <a:r>
              <a:rPr lang="es-ES" dirty="0" err="1"/>
              <a:t>Keratosis</a:t>
            </a:r>
            <a:r>
              <a:rPr lang="es-ES" dirty="0"/>
              <a:t> </a:t>
            </a:r>
            <a:r>
              <a:rPr lang="es-ES" dirty="0" err="1"/>
              <a:t>of</a:t>
            </a:r>
            <a:r>
              <a:rPr lang="es-ES" dirty="0"/>
              <a:t> </a:t>
            </a:r>
            <a:r>
              <a:rPr lang="es-ES" dirty="0" err="1"/>
              <a:t>the</a:t>
            </a:r>
            <a:r>
              <a:rPr lang="es-ES" dirty="0"/>
              <a:t> </a:t>
            </a:r>
            <a:r>
              <a:rPr lang="es-ES" dirty="0" err="1"/>
              <a:t>Face</a:t>
            </a:r>
            <a:r>
              <a:rPr lang="es-ES" dirty="0"/>
              <a:t> and </a:t>
            </a:r>
            <a:r>
              <a:rPr lang="es-ES" dirty="0" err="1"/>
              <a:t>Scalp</a:t>
            </a:r>
            <a:r>
              <a:rPr lang="es-ES" dirty="0"/>
              <a:t> in </a:t>
            </a:r>
            <a:r>
              <a:rPr lang="es-ES" dirty="0" err="1"/>
              <a:t>Europe</a:t>
            </a:r>
            <a:r>
              <a:rPr lang="es-ES" dirty="0"/>
              <a:t>: A </a:t>
            </a:r>
            <a:r>
              <a:rPr lang="es-ES" dirty="0" err="1"/>
              <a:t>Systematic</a:t>
            </a:r>
            <a:r>
              <a:rPr lang="es-ES" dirty="0"/>
              <a:t> </a:t>
            </a:r>
            <a:r>
              <a:rPr lang="es-ES" dirty="0" err="1"/>
              <a:t>Review</a:t>
            </a:r>
            <a:r>
              <a:rPr lang="es-ES" dirty="0"/>
              <a:t> and Network Meta-</a:t>
            </a:r>
            <a:r>
              <a:rPr lang="es-ES" dirty="0" err="1"/>
              <a:t>Analysis</a:t>
            </a:r>
            <a:r>
              <a:rPr lang="es-ES" dirty="0"/>
              <a:t> </a:t>
            </a:r>
            <a:r>
              <a:rPr lang="es-ES" dirty="0" err="1"/>
              <a:t>of</a:t>
            </a:r>
            <a:r>
              <a:rPr lang="es-ES" dirty="0"/>
              <a:t> </a:t>
            </a:r>
            <a:r>
              <a:rPr lang="es-ES" dirty="0" err="1"/>
              <a:t>Randomized</a:t>
            </a:r>
            <a:r>
              <a:rPr lang="es-ES" dirty="0"/>
              <a:t> </a:t>
            </a:r>
            <a:r>
              <a:rPr lang="es-ES" dirty="0" err="1"/>
              <a:t>Controlled</a:t>
            </a:r>
            <a:r>
              <a:rPr lang="es-ES" dirty="0"/>
              <a:t> </a:t>
            </a:r>
            <a:r>
              <a:rPr lang="es-ES" dirty="0" err="1"/>
              <a:t>Trials</a:t>
            </a:r>
            <a:r>
              <a:rPr lang="es-ES" dirty="0"/>
              <a:t>. J Clin </a:t>
            </a:r>
            <a:r>
              <a:rPr lang="es-ES" dirty="0" err="1"/>
              <a:t>Med</a:t>
            </a:r>
            <a:r>
              <a:rPr lang="es-ES" dirty="0"/>
              <a:t>. 2022;11(6):1654. doi:10.3390/jcm11061654.</a:t>
            </a:r>
          </a:p>
          <a:p>
            <a:endParaRPr lang="es-ES" dirty="0"/>
          </a:p>
          <a:p>
            <a:r>
              <a:rPr lang="es-ES" dirty="0"/>
              <a:t>Jansen MHE, </a:t>
            </a:r>
            <a:r>
              <a:rPr lang="es-ES" dirty="0" err="1"/>
              <a:t>Kessels</a:t>
            </a:r>
            <a:r>
              <a:rPr lang="es-ES" dirty="0"/>
              <a:t> JPHM, </a:t>
            </a:r>
            <a:r>
              <a:rPr lang="es-ES" dirty="0" err="1"/>
              <a:t>Nelemans</a:t>
            </a:r>
            <a:r>
              <a:rPr lang="es-ES" dirty="0"/>
              <a:t> PJ, et al. </a:t>
            </a:r>
            <a:r>
              <a:rPr lang="es-ES" dirty="0" err="1"/>
              <a:t>Randomized</a:t>
            </a:r>
            <a:r>
              <a:rPr lang="es-ES" dirty="0"/>
              <a:t> Trial </a:t>
            </a:r>
            <a:r>
              <a:rPr lang="es-ES" dirty="0" err="1"/>
              <a:t>of</a:t>
            </a:r>
            <a:r>
              <a:rPr lang="es-ES" dirty="0"/>
              <a:t> </a:t>
            </a:r>
            <a:r>
              <a:rPr lang="es-ES" dirty="0" err="1"/>
              <a:t>Four</a:t>
            </a:r>
            <a:r>
              <a:rPr lang="es-ES" dirty="0"/>
              <a:t> </a:t>
            </a:r>
            <a:r>
              <a:rPr lang="es-ES" dirty="0" err="1"/>
              <a:t>Treatment</a:t>
            </a:r>
            <a:r>
              <a:rPr lang="es-ES" dirty="0"/>
              <a:t> </a:t>
            </a:r>
            <a:r>
              <a:rPr lang="es-ES" dirty="0" err="1"/>
              <a:t>Approaches</a:t>
            </a:r>
            <a:r>
              <a:rPr lang="es-ES" dirty="0"/>
              <a:t> </a:t>
            </a:r>
            <a:r>
              <a:rPr lang="es-ES" dirty="0" err="1"/>
              <a:t>for</a:t>
            </a:r>
            <a:r>
              <a:rPr lang="es-ES" dirty="0"/>
              <a:t> </a:t>
            </a:r>
            <a:r>
              <a:rPr lang="es-ES" dirty="0" err="1"/>
              <a:t>Actinic</a:t>
            </a:r>
            <a:r>
              <a:rPr lang="es-ES" dirty="0"/>
              <a:t> </a:t>
            </a:r>
            <a:r>
              <a:rPr lang="es-ES" dirty="0" err="1"/>
              <a:t>Keratosis</a:t>
            </a:r>
            <a:r>
              <a:rPr lang="es-ES" dirty="0"/>
              <a:t>. N Engl J </a:t>
            </a:r>
            <a:r>
              <a:rPr lang="es-ES" dirty="0" err="1"/>
              <a:t>Med</a:t>
            </a:r>
            <a:r>
              <a:rPr lang="es-ES" dirty="0"/>
              <a:t>. 2019;380(10):935-946. doi:10.1056/NEJMoa1811850.</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Schlesinger T, </a:t>
            </a:r>
            <a:r>
              <a:rPr lang="es-ES" dirty="0" err="1"/>
              <a:t>Kircik</a:t>
            </a:r>
            <a:r>
              <a:rPr lang="es-ES" dirty="0"/>
              <a:t> L, </a:t>
            </a:r>
            <a:r>
              <a:rPr lang="es-ES" dirty="0" err="1"/>
              <a:t>Lebwohl</a:t>
            </a:r>
            <a:r>
              <a:rPr lang="es-ES" dirty="0"/>
              <a:t> M, et al. </a:t>
            </a:r>
            <a:r>
              <a:rPr lang="es-ES" dirty="0" err="1"/>
              <a:t>Patient</a:t>
            </a:r>
            <a:r>
              <a:rPr lang="es-ES" dirty="0"/>
              <a:t>- and </a:t>
            </a:r>
            <a:r>
              <a:rPr lang="es-ES" dirty="0" err="1"/>
              <a:t>clinician-reported</a:t>
            </a:r>
            <a:r>
              <a:rPr lang="es-ES" dirty="0"/>
              <a:t> </a:t>
            </a:r>
            <a:r>
              <a:rPr lang="es-ES" dirty="0" err="1"/>
              <a:t>outcomes</a:t>
            </a:r>
            <a:r>
              <a:rPr lang="es-ES" dirty="0"/>
              <a:t> </a:t>
            </a:r>
            <a:r>
              <a:rPr lang="es-ES" dirty="0" err="1"/>
              <a:t>for</a:t>
            </a:r>
            <a:r>
              <a:rPr lang="es-ES" dirty="0"/>
              <a:t> </a:t>
            </a:r>
            <a:r>
              <a:rPr lang="es-ES" dirty="0" err="1"/>
              <a:t>tirbanibulin</a:t>
            </a:r>
            <a:r>
              <a:rPr lang="es-ES" dirty="0"/>
              <a:t> in </a:t>
            </a:r>
            <a:r>
              <a:rPr lang="es-ES" dirty="0" err="1"/>
              <a:t>actinic</a:t>
            </a:r>
            <a:r>
              <a:rPr lang="es-ES" dirty="0"/>
              <a:t> </a:t>
            </a:r>
            <a:r>
              <a:rPr lang="es-ES" dirty="0" err="1"/>
              <a:t>keratosis</a:t>
            </a:r>
            <a:r>
              <a:rPr lang="es-ES" dirty="0"/>
              <a:t> in </a:t>
            </a:r>
            <a:r>
              <a:rPr lang="es-ES" dirty="0" err="1"/>
              <a:t>clinical</a:t>
            </a:r>
            <a:r>
              <a:rPr lang="es-ES" dirty="0"/>
              <a:t> </a:t>
            </a:r>
            <a:r>
              <a:rPr lang="es-ES" dirty="0" err="1"/>
              <a:t>practice</a:t>
            </a:r>
            <a:r>
              <a:rPr lang="es-ES" dirty="0"/>
              <a:t> </a:t>
            </a:r>
            <a:r>
              <a:rPr lang="es-ES" dirty="0" err="1"/>
              <a:t>across</a:t>
            </a:r>
            <a:r>
              <a:rPr lang="es-ES" dirty="0"/>
              <a:t> </a:t>
            </a:r>
            <a:r>
              <a:rPr lang="es-ES" dirty="0" err="1"/>
              <a:t>the</a:t>
            </a:r>
            <a:r>
              <a:rPr lang="es-ES" dirty="0"/>
              <a:t> </a:t>
            </a:r>
            <a:r>
              <a:rPr lang="es-ES" dirty="0" err="1"/>
              <a:t>United</a:t>
            </a:r>
            <a:r>
              <a:rPr lang="es-ES" dirty="0"/>
              <a:t> </a:t>
            </a:r>
            <a:r>
              <a:rPr lang="es-ES" dirty="0" err="1"/>
              <a:t>States</a:t>
            </a:r>
            <a:r>
              <a:rPr lang="es-ES" dirty="0"/>
              <a:t> (PROAK). J </a:t>
            </a:r>
            <a:r>
              <a:rPr lang="es-ES" dirty="0" err="1"/>
              <a:t>Drugs</a:t>
            </a:r>
            <a:r>
              <a:rPr lang="es-ES" dirty="0"/>
              <a:t> </a:t>
            </a:r>
            <a:r>
              <a:rPr lang="es-ES" dirty="0" err="1"/>
              <a:t>Dermatol</a:t>
            </a:r>
            <a:r>
              <a:rPr lang="es-ES" dirty="0"/>
              <a:t>. 2024;23(5):338-346. doi:10.36849/JDD.8264.</a:t>
            </a:r>
          </a:p>
          <a:p>
            <a:endParaRPr lang="es-ES" dirty="0"/>
          </a:p>
          <a:p>
            <a:pPr marL="0" indent="0">
              <a:buNone/>
            </a:pPr>
            <a:endParaRPr lang="es-ES" dirty="0"/>
          </a:p>
          <a:p>
            <a:endParaRPr lang="es-ES" dirty="0"/>
          </a:p>
        </p:txBody>
      </p:sp>
      <p:sp>
        <p:nvSpPr>
          <p:cNvPr id="4" name="Marcador de número de diapositiva 3">
            <a:extLst>
              <a:ext uri="{FF2B5EF4-FFF2-40B4-BE49-F238E27FC236}">
                <a16:creationId xmlns:a16="http://schemas.microsoft.com/office/drawing/2014/main" id="{ABCC6C47-BA97-7BCD-FB71-23A68450166E}"/>
              </a:ext>
            </a:extLst>
          </p:cNvPr>
          <p:cNvSpPr>
            <a:spLocks noGrp="1"/>
          </p:cNvSpPr>
          <p:nvPr>
            <p:ph type="sldNum" sz="quarter" idx="5"/>
          </p:nvPr>
        </p:nvSpPr>
        <p:spPr/>
        <p:txBody>
          <a:bodyPr/>
          <a:lstStyle/>
          <a:p>
            <a:fld id="{5AB98770-5A0E-2247-B18F-F0C2DE026C75}" type="slidenum">
              <a:rPr lang="es-ES" smtClean="0"/>
              <a:t>42</a:t>
            </a:fld>
            <a:endParaRPr lang="es-ES"/>
          </a:p>
        </p:txBody>
      </p:sp>
    </p:spTree>
    <p:extLst>
      <p:ext uri="{BB962C8B-B14F-4D97-AF65-F5344CB8AC3E}">
        <p14:creationId xmlns:p14="http://schemas.microsoft.com/office/powerpoint/2010/main" val="2707469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44</a:t>
            </a:fld>
            <a:endParaRPr lang="es-ES"/>
          </a:p>
        </p:txBody>
      </p:sp>
    </p:spTree>
    <p:extLst>
      <p:ext uri="{BB962C8B-B14F-4D97-AF65-F5344CB8AC3E}">
        <p14:creationId xmlns:p14="http://schemas.microsoft.com/office/powerpoint/2010/main" val="2764481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45</a:t>
            </a:fld>
            <a:endParaRPr lang="es-ES"/>
          </a:p>
        </p:txBody>
      </p:sp>
    </p:spTree>
    <p:extLst>
      <p:ext uri="{BB962C8B-B14F-4D97-AF65-F5344CB8AC3E}">
        <p14:creationId xmlns:p14="http://schemas.microsoft.com/office/powerpoint/2010/main" val="310097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a:t>
            </a:fld>
            <a:endParaRPr lang="es-ES"/>
          </a:p>
        </p:txBody>
      </p:sp>
    </p:spTree>
    <p:extLst>
      <p:ext uri="{BB962C8B-B14F-4D97-AF65-F5344CB8AC3E}">
        <p14:creationId xmlns:p14="http://schemas.microsoft.com/office/powerpoint/2010/main" val="307048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None/>
            </a:pPr>
            <a:r>
              <a:rPr lang="es-ES" dirty="0">
                <a:latin typeface="Montserrat Light" pitchFamily="2" charset="77"/>
              </a:rPr>
              <a:t>La prevalencia de la onicomicosis varía según la población estudiada y el método de diagnóstico utilizado. En la población general, la prevalencia de la onicomicosis se estima en aproximadamente 4 %. En Europa y América del Norte, la prevalencia en estudios basados en la población es de 4,3 % (IC 95%: 1,9-6,8). </a:t>
            </a:r>
            <a:r>
              <a:rPr lang="es-ES" baseline="30000" dirty="0">
                <a:latin typeface="Montserrat Light" pitchFamily="2" charset="77"/>
              </a:rPr>
              <a:t>[1-2]</a:t>
            </a:r>
          </a:p>
          <a:p>
            <a:pPr marL="0" indent="0" algn="just">
              <a:buNone/>
            </a:pPr>
            <a:endParaRPr lang="es-ES" dirty="0">
              <a:latin typeface="Montserrat Light" pitchFamily="2" charset="77"/>
            </a:endParaRPr>
          </a:p>
          <a:p>
            <a:pPr marL="0" indent="0" algn="just">
              <a:buNone/>
            </a:pPr>
            <a:r>
              <a:rPr lang="es-ES" dirty="0">
                <a:latin typeface="Montserrat Light" pitchFamily="2" charset="77"/>
              </a:rPr>
              <a:t>Prevalencia</a:t>
            </a:r>
          </a:p>
          <a:p>
            <a:pPr marL="0" indent="0" algn="just">
              <a:buNone/>
            </a:pPr>
            <a:r>
              <a:rPr lang="es-ES" dirty="0">
                <a:latin typeface="Montserrat Light" pitchFamily="2" charset="77"/>
              </a:rPr>
              <a:t>En poblaciones especiales, la prevalencia puede ser significativamente mayor. Por ejemplo, en pacientes geriátricos, la prevalencia es de 10.28% (IC 95%: 8.63-12.18). En pacientes diabéticos, la prevalencia es de 8,75 % (IC 95%: 7,48-10,21). En pacientes con VIH positivo, la prevalencia es de 10,40 % (IC 95%: 8,02-13,38). </a:t>
            </a:r>
            <a:r>
              <a:rPr lang="es-ES" baseline="30000" dirty="0">
                <a:latin typeface="Montserrat Light" pitchFamily="2" charset="77"/>
              </a:rPr>
              <a:t>[3]</a:t>
            </a:r>
          </a:p>
          <a:p>
            <a:pPr marL="0" indent="0" algn="just">
              <a:buNone/>
            </a:pPr>
            <a:endParaRPr lang="es-ES" dirty="0">
              <a:latin typeface="Montserrat Light" pitchFamily="2" charset="77"/>
            </a:endParaRPr>
          </a:p>
          <a:p>
            <a:pPr marL="0" indent="0" algn="just">
              <a:buNone/>
            </a:pPr>
            <a:r>
              <a:rPr lang="es-ES" dirty="0">
                <a:latin typeface="Montserrat Light" pitchFamily="2" charset="77"/>
              </a:rPr>
              <a:t>En resumen, la prevalencia de la onicomicosis en la población general es aproximadamente del 4 %, pero puede ser significativamente mayor en poblaciones de riesgo como los pacientes geriátricos, diabéticos y con VIH.</a:t>
            </a:r>
          </a:p>
          <a:p>
            <a:pPr marL="0" indent="0" algn="just">
              <a:buNone/>
            </a:pPr>
            <a:endParaRPr lang="es-ES" dirty="0">
              <a:latin typeface="Montserrat Light" pitchFamily="2" charset="77"/>
            </a:endParaRPr>
          </a:p>
          <a:p>
            <a:r>
              <a:rPr lang="es-ES" dirty="0"/>
              <a:t>Referencias</a:t>
            </a:r>
          </a:p>
          <a:p>
            <a:pPr marL="228600" indent="-228600">
              <a:buAutoNum type="arabicPeriod"/>
            </a:pPr>
            <a:r>
              <a:rPr lang="es-ES" dirty="0"/>
              <a:t>Gupta AK, Wang T, Polla </a:t>
            </a:r>
            <a:r>
              <a:rPr lang="es-ES" dirty="0" err="1"/>
              <a:t>Ravi</a:t>
            </a:r>
            <a:r>
              <a:rPr lang="es-ES" dirty="0"/>
              <a:t> S, Mann A, </a:t>
            </a:r>
            <a:r>
              <a:rPr lang="es-ES" dirty="0" err="1"/>
              <a:t>Bamimore</a:t>
            </a:r>
            <a:r>
              <a:rPr lang="es-ES" dirty="0"/>
              <a:t> MA. Global </a:t>
            </a:r>
            <a:r>
              <a:rPr lang="es-ES" dirty="0" err="1"/>
              <a:t>Prevalence</a:t>
            </a:r>
            <a:r>
              <a:rPr lang="es-ES" dirty="0"/>
              <a:t> </a:t>
            </a:r>
            <a:r>
              <a:rPr lang="es-ES" dirty="0" err="1"/>
              <a:t>of</a:t>
            </a:r>
            <a:r>
              <a:rPr lang="es-ES" dirty="0"/>
              <a:t> </a:t>
            </a:r>
            <a:r>
              <a:rPr lang="es-ES" dirty="0" err="1"/>
              <a:t>Onychomycosis</a:t>
            </a:r>
            <a:r>
              <a:rPr lang="es-ES" dirty="0"/>
              <a:t> in General and </a:t>
            </a:r>
            <a:r>
              <a:rPr lang="es-ES" dirty="0" err="1"/>
              <a:t>Special</a:t>
            </a:r>
            <a:r>
              <a:rPr lang="es-ES" dirty="0"/>
              <a:t> </a:t>
            </a:r>
            <a:r>
              <a:rPr lang="es-ES" dirty="0" err="1"/>
              <a:t>Populations</a:t>
            </a:r>
            <a:r>
              <a:rPr lang="es-ES" dirty="0"/>
              <a:t>: </a:t>
            </a:r>
            <a:r>
              <a:rPr lang="es-ES" dirty="0" err="1"/>
              <a:t>An</a:t>
            </a:r>
            <a:r>
              <a:rPr lang="es-ES" dirty="0"/>
              <a:t> </a:t>
            </a:r>
            <a:r>
              <a:rPr lang="es-ES" dirty="0" err="1"/>
              <a:t>Updated</a:t>
            </a:r>
            <a:r>
              <a:rPr lang="es-ES" dirty="0"/>
              <a:t> </a:t>
            </a:r>
            <a:r>
              <a:rPr lang="es-ES" dirty="0" err="1"/>
              <a:t>Perspective</a:t>
            </a:r>
            <a:r>
              <a:rPr lang="es-ES" dirty="0"/>
              <a:t>. </a:t>
            </a:r>
            <a:r>
              <a:rPr lang="es-ES" dirty="0" err="1"/>
              <a:t>Mycoses</a:t>
            </a:r>
            <a:r>
              <a:rPr lang="es-ES" dirty="0"/>
              <a:t>. 2024;67(4).doi:10.1111/myc.13725.</a:t>
            </a:r>
          </a:p>
          <a:p>
            <a:pPr marL="228600" indent="-228600">
              <a:buAutoNum type="arabicPeriod"/>
            </a:pPr>
            <a:r>
              <a:rPr lang="es-ES" dirty="0" err="1"/>
              <a:t>Sigurgeirsson</a:t>
            </a:r>
            <a:r>
              <a:rPr lang="es-ES" dirty="0"/>
              <a:t> B, Baran R. </a:t>
            </a:r>
            <a:r>
              <a:rPr lang="es-ES" dirty="0" err="1"/>
              <a:t>The</a:t>
            </a:r>
            <a:r>
              <a:rPr lang="es-ES" dirty="0"/>
              <a:t> </a:t>
            </a:r>
            <a:r>
              <a:rPr lang="es-ES" dirty="0" err="1"/>
              <a:t>Prevalence</a:t>
            </a:r>
            <a:r>
              <a:rPr lang="es-ES" dirty="0"/>
              <a:t> </a:t>
            </a:r>
            <a:r>
              <a:rPr lang="es-ES" dirty="0" err="1"/>
              <a:t>of</a:t>
            </a:r>
            <a:r>
              <a:rPr lang="es-ES" dirty="0"/>
              <a:t> </a:t>
            </a:r>
            <a:r>
              <a:rPr lang="es-ES" dirty="0" err="1"/>
              <a:t>Onychomycosis</a:t>
            </a:r>
            <a:r>
              <a:rPr lang="es-ES" dirty="0"/>
              <a:t> in </a:t>
            </a:r>
            <a:r>
              <a:rPr lang="es-ES" dirty="0" err="1"/>
              <a:t>the</a:t>
            </a:r>
            <a:r>
              <a:rPr lang="es-ES" dirty="0"/>
              <a:t> Global </a:t>
            </a:r>
            <a:r>
              <a:rPr lang="es-ES" dirty="0" err="1"/>
              <a:t>Population</a:t>
            </a:r>
            <a:r>
              <a:rPr lang="es-ES" dirty="0"/>
              <a:t>: A </a:t>
            </a:r>
            <a:r>
              <a:rPr lang="es-ES" dirty="0" err="1"/>
              <a:t>Literature</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2014;28(11):1480-91. doi:10.1111/jdv.12323.</a:t>
            </a:r>
          </a:p>
          <a:p>
            <a:pPr marL="228600" indent="-228600">
              <a:buAutoNum type="arabicPeriod"/>
            </a:pPr>
            <a:r>
              <a:rPr lang="es-ES" dirty="0"/>
              <a:t>Gupta AK, </a:t>
            </a:r>
            <a:r>
              <a:rPr lang="es-ES" dirty="0" err="1"/>
              <a:t>Daigle</a:t>
            </a:r>
            <a:r>
              <a:rPr lang="es-ES" dirty="0"/>
              <a:t> D, Foley KA. </a:t>
            </a:r>
            <a:r>
              <a:rPr lang="es-ES" dirty="0" err="1"/>
              <a:t>The</a:t>
            </a:r>
            <a:r>
              <a:rPr lang="es-ES" dirty="0"/>
              <a:t> </a:t>
            </a:r>
            <a:r>
              <a:rPr lang="es-ES" dirty="0" err="1"/>
              <a:t>Prevalence</a:t>
            </a:r>
            <a:r>
              <a:rPr lang="es-ES" dirty="0"/>
              <a:t> </a:t>
            </a:r>
            <a:r>
              <a:rPr lang="es-ES" dirty="0" err="1"/>
              <a:t>of</a:t>
            </a:r>
            <a:r>
              <a:rPr lang="es-ES" dirty="0"/>
              <a:t> Culture-</a:t>
            </a:r>
            <a:r>
              <a:rPr lang="es-ES" dirty="0" err="1"/>
              <a:t>Confirmed</a:t>
            </a:r>
            <a:r>
              <a:rPr lang="es-ES" dirty="0"/>
              <a:t> </a:t>
            </a:r>
            <a:r>
              <a:rPr lang="es-ES" dirty="0" err="1"/>
              <a:t>Toenail</a:t>
            </a:r>
            <a:r>
              <a:rPr lang="es-ES" dirty="0"/>
              <a:t> </a:t>
            </a:r>
            <a:r>
              <a:rPr lang="es-ES" dirty="0" err="1"/>
              <a:t>Onychomycosis</a:t>
            </a:r>
            <a:r>
              <a:rPr lang="es-ES" dirty="0"/>
              <a:t> in at-</a:t>
            </a:r>
            <a:r>
              <a:rPr lang="es-ES" dirty="0" err="1"/>
              <a:t>Risk</a:t>
            </a:r>
            <a:r>
              <a:rPr lang="es-ES" dirty="0"/>
              <a:t> </a:t>
            </a:r>
            <a:r>
              <a:rPr lang="es-ES" dirty="0" err="1"/>
              <a:t>Patient</a:t>
            </a:r>
            <a:r>
              <a:rPr lang="es-ES" dirty="0"/>
              <a:t> </a:t>
            </a:r>
            <a:r>
              <a:rPr lang="es-ES" dirty="0" err="1"/>
              <a:t>Populations</a:t>
            </a:r>
            <a:r>
              <a:rPr lang="es-ES" dirty="0"/>
              <a:t>. J </a:t>
            </a:r>
            <a:r>
              <a:rPr lang="es-ES" dirty="0" err="1"/>
              <a:t>Eur</a:t>
            </a:r>
            <a:r>
              <a:rPr lang="es-ES" dirty="0"/>
              <a:t> Acad </a:t>
            </a:r>
            <a:r>
              <a:rPr lang="es-ES" dirty="0" err="1"/>
              <a:t>Dermatol</a:t>
            </a:r>
            <a:r>
              <a:rPr lang="es-ES" dirty="0"/>
              <a:t> </a:t>
            </a:r>
            <a:r>
              <a:rPr lang="es-ES" dirty="0" err="1"/>
              <a:t>Venereol</a:t>
            </a:r>
            <a:r>
              <a:rPr lang="es-ES" dirty="0"/>
              <a:t>. 2015;29(6):1039-44. doi:10.1111/jdv.12873.</a:t>
            </a:r>
          </a:p>
          <a:p>
            <a:pPr marL="0" indent="0" algn="just">
              <a:buNone/>
            </a:pPr>
            <a:endParaRPr lang="es-ES" dirty="0">
              <a:latin typeface="Montserrat Light" pitchFamily="2" charset="77"/>
            </a:endParaRP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47</a:t>
            </a:fld>
            <a:endParaRPr lang="es-ES"/>
          </a:p>
        </p:txBody>
      </p:sp>
    </p:spTree>
    <p:extLst>
      <p:ext uri="{BB962C8B-B14F-4D97-AF65-F5344CB8AC3E}">
        <p14:creationId xmlns:p14="http://schemas.microsoft.com/office/powerpoint/2010/main" val="1541558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284A-B97C-6355-B316-3D9D07B3ECB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5927E9F-1A99-7C38-715B-9FEC447952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E62614-97E1-4A0B-F939-72AC59A1EF63}"/>
              </a:ext>
            </a:extLst>
          </p:cNvPr>
          <p:cNvSpPr>
            <a:spLocks noGrp="1"/>
          </p:cNvSpPr>
          <p:nvPr>
            <p:ph type="body" idx="1"/>
          </p:nvPr>
        </p:nvSpPr>
        <p:spPr/>
        <p:txBody>
          <a:bodyPr/>
          <a:lstStyle/>
          <a:p>
            <a:pPr marL="0" indent="0" algn="just">
              <a:buNone/>
            </a:pPr>
            <a:endParaRPr lang="es-ES" dirty="0">
              <a:latin typeface="Montserrat Light" pitchFamily="2" charset="77"/>
            </a:endParaRPr>
          </a:p>
          <a:p>
            <a:endParaRPr lang="es-ES" dirty="0"/>
          </a:p>
        </p:txBody>
      </p:sp>
      <p:sp>
        <p:nvSpPr>
          <p:cNvPr id="4" name="Marcador de número de diapositiva 3">
            <a:extLst>
              <a:ext uri="{FF2B5EF4-FFF2-40B4-BE49-F238E27FC236}">
                <a16:creationId xmlns:a16="http://schemas.microsoft.com/office/drawing/2014/main" id="{94AE0EAC-D94D-E248-A07A-7D7AD293BE36}"/>
              </a:ext>
            </a:extLst>
          </p:cNvPr>
          <p:cNvSpPr>
            <a:spLocks noGrp="1"/>
          </p:cNvSpPr>
          <p:nvPr>
            <p:ph type="sldNum" sz="quarter" idx="5"/>
          </p:nvPr>
        </p:nvSpPr>
        <p:spPr/>
        <p:txBody>
          <a:bodyPr/>
          <a:lstStyle/>
          <a:p>
            <a:fld id="{5AB98770-5A0E-2247-B18F-F0C2DE026C75}" type="slidenum">
              <a:rPr lang="es-ES" smtClean="0"/>
              <a:t>48</a:t>
            </a:fld>
            <a:endParaRPr lang="es-ES"/>
          </a:p>
        </p:txBody>
      </p:sp>
    </p:spTree>
    <p:extLst>
      <p:ext uri="{BB962C8B-B14F-4D97-AF65-F5344CB8AC3E}">
        <p14:creationId xmlns:p14="http://schemas.microsoft.com/office/powerpoint/2010/main" val="686077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None/>
            </a:pPr>
            <a:endParaRPr lang="es-ES" dirty="0">
              <a:latin typeface="Montserrat Light" pitchFamily="2" charset="77"/>
            </a:endParaRP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49</a:t>
            </a:fld>
            <a:endParaRPr lang="es-ES"/>
          </a:p>
        </p:txBody>
      </p:sp>
    </p:spTree>
    <p:extLst>
      <p:ext uri="{BB962C8B-B14F-4D97-AF65-F5344CB8AC3E}">
        <p14:creationId xmlns:p14="http://schemas.microsoft.com/office/powerpoint/2010/main" val="2719550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3CC4-D154-7DFB-A915-14E491759E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35F4AB6-1A34-21F9-72F8-6F1D7FF85C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B40077A-8787-6E5A-9E07-3E4336B2BDB8}"/>
              </a:ext>
            </a:extLst>
          </p:cNvPr>
          <p:cNvSpPr>
            <a:spLocks noGrp="1"/>
          </p:cNvSpPr>
          <p:nvPr>
            <p:ph type="body" idx="1"/>
          </p:nvPr>
        </p:nvSpPr>
        <p:spPr/>
        <p:txBody>
          <a:bodyPr/>
          <a:lstStyle/>
          <a:p>
            <a:pPr marL="0" indent="0" algn="just">
              <a:buNone/>
            </a:pPr>
            <a:endParaRPr lang="es-ES" dirty="0">
              <a:latin typeface="Montserrat Light" pitchFamily="2" charset="77"/>
            </a:endParaRPr>
          </a:p>
          <a:p>
            <a:endParaRPr lang="es-ES" dirty="0"/>
          </a:p>
        </p:txBody>
      </p:sp>
      <p:sp>
        <p:nvSpPr>
          <p:cNvPr id="4" name="Marcador de número de diapositiva 3">
            <a:extLst>
              <a:ext uri="{FF2B5EF4-FFF2-40B4-BE49-F238E27FC236}">
                <a16:creationId xmlns:a16="http://schemas.microsoft.com/office/drawing/2014/main" id="{3DFF4F26-7461-951C-A381-9AFE6C26C004}"/>
              </a:ext>
            </a:extLst>
          </p:cNvPr>
          <p:cNvSpPr>
            <a:spLocks noGrp="1"/>
          </p:cNvSpPr>
          <p:nvPr>
            <p:ph type="sldNum" sz="quarter" idx="5"/>
          </p:nvPr>
        </p:nvSpPr>
        <p:spPr/>
        <p:txBody>
          <a:bodyPr/>
          <a:lstStyle/>
          <a:p>
            <a:fld id="{5AB98770-5A0E-2247-B18F-F0C2DE026C75}" type="slidenum">
              <a:rPr lang="es-ES" smtClean="0"/>
              <a:t>50</a:t>
            </a:fld>
            <a:endParaRPr lang="es-ES"/>
          </a:p>
        </p:txBody>
      </p:sp>
    </p:spTree>
    <p:extLst>
      <p:ext uri="{BB962C8B-B14F-4D97-AF65-F5344CB8AC3E}">
        <p14:creationId xmlns:p14="http://schemas.microsoft.com/office/powerpoint/2010/main" val="852911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Además de la psoriasis ungueal y la </a:t>
            </a:r>
            <a:r>
              <a:rPr lang="es-ES" dirty="0" err="1"/>
              <a:t>onicopatía</a:t>
            </a:r>
            <a:r>
              <a:rPr lang="es-ES" dirty="0"/>
              <a:t> </a:t>
            </a:r>
            <a:r>
              <a:rPr lang="es-ES" dirty="0" err="1"/>
              <a:t>microtraumática</a:t>
            </a:r>
            <a:r>
              <a:rPr lang="es-ES" dirty="0"/>
              <a:t>, otras condiciones que deben considerarse en el diagnóstico diferencial de la onicomicosis incluyen:</a:t>
            </a:r>
          </a:p>
          <a:p>
            <a:r>
              <a:rPr lang="es-ES" dirty="0"/>
              <a:t>1. </a:t>
            </a:r>
            <a:r>
              <a:rPr lang="es-ES" b="1" dirty="0"/>
              <a:t>Liquen plano</a:t>
            </a:r>
            <a:r>
              <a:rPr lang="es-ES" dirty="0"/>
              <a:t>: Esta enfermedad inflamatoria puede causar distrofia ungueal, que se manifiesta como adelgazamiento de la uña, surcos longitudinales y pérdida de la uña.</a:t>
            </a:r>
            <a:r>
              <a:rPr lang="es-ES" b="1" baseline="30000" dirty="0"/>
              <a:t>[1]</a:t>
            </a:r>
            <a:endParaRPr lang="es-ES" dirty="0"/>
          </a:p>
          <a:p>
            <a:r>
              <a:rPr lang="es-ES" dirty="0"/>
              <a:t>2. </a:t>
            </a:r>
            <a:r>
              <a:rPr lang="es-ES" b="1" dirty="0" err="1"/>
              <a:t>Onicogrifosis</a:t>
            </a:r>
            <a:r>
              <a:rPr lang="es-ES" dirty="0"/>
              <a:t>: Caracterizada por el engrosamiento y curvatura anormal de la uña, generalmente en personas mayores, y puede parecerse a la onicomicosis.</a:t>
            </a:r>
            <a:r>
              <a:rPr lang="es-ES" b="1" baseline="30000" dirty="0"/>
              <a:t>[1]</a:t>
            </a:r>
            <a:endParaRPr lang="es-ES" dirty="0"/>
          </a:p>
          <a:p>
            <a:r>
              <a:rPr lang="es-ES" dirty="0"/>
              <a:t>3. </a:t>
            </a:r>
            <a:r>
              <a:rPr lang="es-ES" b="1" dirty="0"/>
              <a:t>Eccema crónico de manos</a:t>
            </a:r>
            <a:r>
              <a:rPr lang="es-ES" dirty="0"/>
              <a:t>: Puede causar cambios en las uñas similares a los observados en la onicomicosis, incluyendo engrosamiento y decoloración.</a:t>
            </a:r>
            <a:r>
              <a:rPr lang="es-ES" b="1" baseline="30000" dirty="0"/>
              <a:t>[1]</a:t>
            </a:r>
            <a:endParaRPr lang="es-ES" dirty="0"/>
          </a:p>
          <a:p>
            <a:r>
              <a:rPr lang="es-ES" dirty="0"/>
              <a:t>4. </a:t>
            </a:r>
            <a:r>
              <a:rPr lang="es-ES" b="1" dirty="0"/>
              <a:t>Onicofagia y </a:t>
            </a:r>
            <a:r>
              <a:rPr lang="es-ES" b="1" dirty="0" err="1"/>
              <a:t>onicotilomanía</a:t>
            </a:r>
            <a:r>
              <a:rPr lang="es-ES" dirty="0"/>
              <a:t>: Estas condiciones autoinfligidas pueden causar lesiones que imitan otras enfermedades dermatológicas, incluyendo la onicomicosis.</a:t>
            </a:r>
            <a:r>
              <a:rPr lang="es-ES" b="1" baseline="30000" dirty="0"/>
              <a:t>[1]</a:t>
            </a:r>
            <a:endParaRPr lang="es-ES" dirty="0"/>
          </a:p>
          <a:p>
            <a:r>
              <a:rPr lang="es-ES" dirty="0"/>
              <a:t>5. </a:t>
            </a:r>
            <a:r>
              <a:rPr lang="es-ES" b="1" dirty="0"/>
              <a:t>Melanoma subungueal</a:t>
            </a:r>
            <a:r>
              <a:rPr lang="es-ES" dirty="0"/>
              <a:t>: Aunque es raro, el melanoma subungueal puede presentarse con pigmentación oscura y cambios en la uña que pueden confundirse con onicomicosis. Es crucial realizar una biopsia para descartar malignidad.</a:t>
            </a:r>
            <a:r>
              <a:rPr lang="es-ES" b="1" baseline="30000" dirty="0"/>
              <a:t>[2]</a:t>
            </a:r>
            <a:endParaRPr lang="es-ES" dirty="0"/>
          </a:p>
          <a:p>
            <a:r>
              <a:rPr lang="es-ES" dirty="0"/>
              <a:t>6. </a:t>
            </a:r>
            <a:r>
              <a:rPr lang="es-ES" b="1" dirty="0"/>
              <a:t>Infecciones bacterianas</a:t>
            </a:r>
            <a:r>
              <a:rPr lang="es-ES" dirty="0"/>
              <a:t>: Las infecciones bacterianas, como la paroniquia crónica, pueden causar cambios en la uña que se asemejan a la onicomicosis. La identificación del patógeno mediante cultivo es esencial para el diagnóstico.</a:t>
            </a:r>
            <a:r>
              <a:rPr lang="es-ES" b="1" baseline="30000" dirty="0"/>
              <a:t>[2]</a:t>
            </a:r>
            <a:endParaRPr lang="es-ES" dirty="0"/>
          </a:p>
          <a:p>
            <a:r>
              <a:rPr lang="es-ES" dirty="0"/>
              <a:t>7. </a:t>
            </a:r>
            <a:r>
              <a:rPr lang="es-ES" b="1" dirty="0" err="1"/>
              <a:t>Onicodistrofia</a:t>
            </a:r>
            <a:r>
              <a:rPr lang="es-ES" b="1" dirty="0"/>
              <a:t> idiopática</a:t>
            </a:r>
            <a:r>
              <a:rPr lang="es-ES" dirty="0"/>
              <a:t>: Esta condición puede presentar cambios en la uña sin una causa subyacente clara, y puede ser difícil de diferenciar de la onicomicosis sin estudios micológicos.</a:t>
            </a:r>
            <a:r>
              <a:rPr lang="es-ES" b="1" baseline="30000" dirty="0"/>
              <a:t>[1]</a:t>
            </a:r>
            <a:endParaRPr lang="es-ES" dirty="0"/>
          </a:p>
          <a:p>
            <a:pPr marL="0" indent="0">
              <a:buNone/>
            </a:pPr>
            <a:r>
              <a:rPr lang="es-ES" dirty="0"/>
              <a:t>Para un diagnóstico preciso, es esencial realizar un examen microscópico directo y cultivos fúngicos, ya que la inspección visual sola no es suficiente. La combinación de técnicas histológicas y de laboratorio es fundamental para evitar diagnósticos erróneos y retrasos en el tratamiento</a:t>
            </a:r>
          </a:p>
          <a:p>
            <a:endParaRPr lang="es-ES" dirty="0"/>
          </a:p>
          <a:p>
            <a:r>
              <a:rPr lang="es-ES" dirty="0"/>
              <a:t>Referencias</a:t>
            </a:r>
          </a:p>
          <a:p>
            <a:r>
              <a:rPr lang="es-ES" dirty="0"/>
              <a:t>1, </a:t>
            </a:r>
            <a:r>
              <a:rPr lang="es-ES" dirty="0" err="1"/>
              <a:t>Elewski</a:t>
            </a:r>
            <a:r>
              <a:rPr lang="es-ES" dirty="0"/>
              <a:t> BE. </a:t>
            </a:r>
            <a:r>
              <a:rPr lang="es-ES" dirty="0" err="1"/>
              <a:t>Onychomycosis</a:t>
            </a:r>
            <a:r>
              <a:rPr lang="es-ES" dirty="0"/>
              <a:t>: </a:t>
            </a:r>
            <a:r>
              <a:rPr lang="es-ES" dirty="0" err="1"/>
              <a:t>Pathogenesis</a:t>
            </a:r>
            <a:r>
              <a:rPr lang="es-ES" dirty="0"/>
              <a:t>, Diagnosis, and Management. Clin </a:t>
            </a:r>
            <a:r>
              <a:rPr lang="es-ES" dirty="0" err="1"/>
              <a:t>Microbiol</a:t>
            </a:r>
            <a:r>
              <a:rPr lang="es-ES" dirty="0"/>
              <a:t> Rev. 1998;11(3):415-429. doi:10.1128/CMR.11.3.415.</a:t>
            </a:r>
          </a:p>
          <a:p>
            <a:r>
              <a:rPr lang="es-ES" dirty="0"/>
              <a:t>2, </a:t>
            </a:r>
            <a:r>
              <a:rPr lang="es-ES" dirty="0" err="1"/>
              <a:t>Wollina</a:t>
            </a:r>
            <a:r>
              <a:rPr lang="es-ES" dirty="0"/>
              <a:t> U, </a:t>
            </a:r>
            <a:r>
              <a:rPr lang="es-ES" dirty="0" err="1"/>
              <a:t>Nenoff</a:t>
            </a:r>
            <a:r>
              <a:rPr lang="es-ES" dirty="0"/>
              <a:t> P, </a:t>
            </a:r>
            <a:r>
              <a:rPr lang="es-ES" dirty="0" err="1"/>
              <a:t>Haroske</a:t>
            </a:r>
            <a:r>
              <a:rPr lang="es-ES" dirty="0"/>
              <a:t> G, </a:t>
            </a:r>
            <a:r>
              <a:rPr lang="es-ES" dirty="0" err="1"/>
              <a:t>Haenssle</a:t>
            </a:r>
            <a:r>
              <a:rPr lang="es-ES" dirty="0"/>
              <a:t> HA. </a:t>
            </a:r>
            <a:r>
              <a:rPr lang="es-ES" dirty="0" err="1"/>
              <a:t>The</a:t>
            </a:r>
            <a:r>
              <a:rPr lang="es-ES" dirty="0"/>
              <a:t> Diagnosis and </a:t>
            </a:r>
            <a:r>
              <a:rPr lang="es-ES" dirty="0" err="1"/>
              <a:t>Treatment</a:t>
            </a:r>
            <a:r>
              <a:rPr lang="es-ES" dirty="0"/>
              <a:t> </a:t>
            </a:r>
            <a:r>
              <a:rPr lang="es-ES" dirty="0" err="1"/>
              <a:t>of</a:t>
            </a:r>
            <a:r>
              <a:rPr lang="es-ES" dirty="0"/>
              <a:t> </a:t>
            </a:r>
            <a:r>
              <a:rPr lang="es-ES" dirty="0" err="1"/>
              <a:t>Nail</a:t>
            </a:r>
            <a:r>
              <a:rPr lang="es-ES" dirty="0"/>
              <a:t> </a:t>
            </a:r>
            <a:r>
              <a:rPr lang="es-ES" dirty="0" err="1"/>
              <a:t>Disorders</a:t>
            </a:r>
            <a:r>
              <a:rPr lang="es-ES" dirty="0"/>
              <a:t>. </a:t>
            </a:r>
            <a:r>
              <a:rPr lang="es-ES" dirty="0" err="1"/>
              <a:t>Dtsch</a:t>
            </a:r>
            <a:r>
              <a:rPr lang="es-ES" dirty="0"/>
              <a:t> </a:t>
            </a:r>
            <a:r>
              <a:rPr lang="es-ES" dirty="0" err="1"/>
              <a:t>Arztebl</a:t>
            </a:r>
            <a:r>
              <a:rPr lang="es-ES" dirty="0"/>
              <a:t> </a:t>
            </a:r>
            <a:r>
              <a:rPr lang="es-ES" dirty="0" err="1"/>
              <a:t>Int</a:t>
            </a:r>
            <a:r>
              <a:rPr lang="es-ES" dirty="0"/>
              <a:t>. 2016;113(29-30):509-518. doi:10.3238/arztebl.2016.0509.</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51</a:t>
            </a:fld>
            <a:endParaRPr lang="es-ES"/>
          </a:p>
        </p:txBody>
      </p:sp>
    </p:spTree>
    <p:extLst>
      <p:ext uri="{BB962C8B-B14F-4D97-AF65-F5344CB8AC3E}">
        <p14:creationId xmlns:p14="http://schemas.microsoft.com/office/powerpoint/2010/main" val="582842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Referencias </a:t>
            </a:r>
          </a:p>
          <a:p>
            <a:r>
              <a:rPr lang="es-ES" dirty="0"/>
              <a:t>Baran R, </a:t>
            </a:r>
            <a:r>
              <a:rPr lang="es-ES" dirty="0" err="1"/>
              <a:t>Tosti</a:t>
            </a:r>
            <a:r>
              <a:rPr lang="es-ES" dirty="0"/>
              <a:t> A, </a:t>
            </a:r>
            <a:r>
              <a:rPr lang="es-ES" dirty="0" err="1"/>
              <a:t>Hartmane</a:t>
            </a:r>
            <a:r>
              <a:rPr lang="es-ES" dirty="0"/>
              <a:t> I, et al. </a:t>
            </a:r>
            <a:r>
              <a:rPr lang="es-ES" dirty="0" err="1"/>
              <a:t>An</a:t>
            </a:r>
            <a:r>
              <a:rPr lang="es-ES" dirty="0"/>
              <a:t> Innovative </a:t>
            </a:r>
            <a:r>
              <a:rPr lang="es-ES" dirty="0" err="1"/>
              <a:t>Water</a:t>
            </a:r>
            <a:r>
              <a:rPr lang="es-ES" dirty="0"/>
              <a:t>-Soluble </a:t>
            </a:r>
            <a:r>
              <a:rPr lang="es-ES" dirty="0" err="1"/>
              <a:t>Biopolymer</a:t>
            </a:r>
            <a:r>
              <a:rPr lang="es-ES" dirty="0"/>
              <a:t> </a:t>
            </a:r>
            <a:r>
              <a:rPr lang="es-ES" dirty="0" err="1"/>
              <a:t>Improves</a:t>
            </a:r>
            <a:r>
              <a:rPr lang="es-ES" dirty="0"/>
              <a:t> </a:t>
            </a:r>
            <a:r>
              <a:rPr lang="es-ES" dirty="0" err="1"/>
              <a:t>Efficacy</a:t>
            </a:r>
            <a:r>
              <a:rPr lang="es-ES" dirty="0"/>
              <a:t> </a:t>
            </a:r>
            <a:r>
              <a:rPr lang="es-ES" dirty="0" err="1"/>
              <a:t>of</a:t>
            </a:r>
            <a:r>
              <a:rPr lang="es-ES" dirty="0"/>
              <a:t> </a:t>
            </a:r>
            <a:r>
              <a:rPr lang="es-ES" dirty="0" err="1"/>
              <a:t>Ciclopirox</a:t>
            </a:r>
            <a:r>
              <a:rPr lang="es-ES" dirty="0"/>
              <a:t> </a:t>
            </a:r>
            <a:r>
              <a:rPr lang="es-ES" dirty="0" err="1"/>
              <a:t>Nail</a:t>
            </a:r>
            <a:r>
              <a:rPr lang="es-ES" dirty="0"/>
              <a:t> </a:t>
            </a:r>
            <a:r>
              <a:rPr lang="es-ES" dirty="0" err="1"/>
              <a:t>Lacquer</a:t>
            </a:r>
            <a:r>
              <a:rPr lang="es-ES" dirty="0"/>
              <a:t> in </a:t>
            </a:r>
            <a:r>
              <a:rPr lang="es-ES" dirty="0" err="1"/>
              <a:t>the</a:t>
            </a:r>
            <a:r>
              <a:rPr lang="es-ES" dirty="0"/>
              <a:t> Management </a:t>
            </a:r>
            <a:r>
              <a:rPr lang="es-ES" dirty="0" err="1"/>
              <a:t>of</a:t>
            </a:r>
            <a:r>
              <a:rPr lang="es-ES" dirty="0"/>
              <a:t> </a:t>
            </a:r>
            <a:r>
              <a:rPr lang="es-ES" dirty="0" err="1"/>
              <a:t>Onychomycosis</a:t>
            </a:r>
            <a:r>
              <a:rPr lang="es-ES" dirty="0"/>
              <a:t>. J </a:t>
            </a:r>
            <a:r>
              <a:rPr lang="es-ES" dirty="0" err="1"/>
              <a:t>Eur</a:t>
            </a:r>
            <a:r>
              <a:rPr lang="es-ES" dirty="0"/>
              <a:t> Acad </a:t>
            </a:r>
            <a:r>
              <a:rPr lang="es-ES" dirty="0" err="1"/>
              <a:t>Dermatol</a:t>
            </a:r>
            <a:r>
              <a:rPr lang="es-ES" dirty="0"/>
              <a:t> </a:t>
            </a:r>
            <a:r>
              <a:rPr lang="es-ES" dirty="0" err="1"/>
              <a:t>Venereol</a:t>
            </a:r>
            <a:r>
              <a:rPr lang="es-ES" dirty="0"/>
              <a:t>. 2009;23(7):773-781. doi:10.1111/j.1468-3083.2009.03164.x.</a:t>
            </a:r>
          </a:p>
          <a:p>
            <a:r>
              <a:rPr lang="es-ES" sz="1200" b="0" i="0" kern="1200" dirty="0" err="1">
                <a:solidFill>
                  <a:schemeClr val="tx1"/>
                </a:solidFill>
                <a:effectLst/>
                <a:latin typeface="+mn-lt"/>
                <a:ea typeface="+mn-ea"/>
                <a:cs typeface="+mn-cs"/>
              </a:rPr>
              <a:t>Iorizzo</a:t>
            </a:r>
            <a:r>
              <a:rPr lang="es-ES" sz="1200" b="0" i="0" kern="1200" dirty="0">
                <a:solidFill>
                  <a:schemeClr val="tx1"/>
                </a:solidFill>
                <a:effectLst/>
                <a:latin typeface="+mn-lt"/>
                <a:ea typeface="+mn-ea"/>
                <a:cs typeface="+mn-cs"/>
              </a:rPr>
              <a:t> M, </a:t>
            </a:r>
            <a:r>
              <a:rPr lang="es-ES" sz="1200" b="0" i="0" kern="1200" dirty="0" err="1">
                <a:solidFill>
                  <a:schemeClr val="tx1"/>
                </a:solidFill>
                <a:effectLst/>
                <a:latin typeface="+mn-lt"/>
                <a:ea typeface="+mn-ea"/>
                <a:cs typeface="+mn-cs"/>
              </a:rPr>
              <a:t>Hartmane</a:t>
            </a:r>
            <a:r>
              <a:rPr lang="es-ES" sz="1200" b="0" i="0" kern="1200" dirty="0">
                <a:solidFill>
                  <a:schemeClr val="tx1"/>
                </a:solidFill>
                <a:effectLst/>
                <a:latin typeface="+mn-lt"/>
                <a:ea typeface="+mn-ea"/>
                <a:cs typeface="+mn-cs"/>
              </a:rPr>
              <a:t> I, </a:t>
            </a:r>
            <a:r>
              <a:rPr lang="es-ES" sz="1200" b="0" i="0" kern="1200" dirty="0" err="1">
                <a:solidFill>
                  <a:schemeClr val="tx1"/>
                </a:solidFill>
                <a:effectLst/>
                <a:latin typeface="+mn-lt"/>
                <a:ea typeface="+mn-ea"/>
                <a:cs typeface="+mn-cs"/>
              </a:rPr>
              <a:t>Derveniece</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Mikazans</a:t>
            </a:r>
            <a:r>
              <a:rPr lang="es-ES" sz="1200" b="0" i="0" kern="1200" dirty="0">
                <a:solidFill>
                  <a:schemeClr val="tx1"/>
                </a:solidFill>
                <a:effectLst/>
                <a:latin typeface="+mn-lt"/>
                <a:ea typeface="+mn-ea"/>
                <a:cs typeface="+mn-cs"/>
              </a:rPr>
              <a:t> I. </a:t>
            </a:r>
            <a:r>
              <a:rPr lang="es-ES" sz="1200" b="0" i="0" kern="1200" dirty="0" err="1">
                <a:solidFill>
                  <a:schemeClr val="tx1"/>
                </a:solidFill>
                <a:effectLst/>
                <a:latin typeface="+mn-lt"/>
                <a:ea typeface="+mn-ea"/>
                <a:cs typeface="+mn-cs"/>
              </a:rPr>
              <a:t>Ciclopirox</a:t>
            </a:r>
            <a:r>
              <a:rPr lang="es-ES" sz="1200" b="0" i="0" kern="1200" dirty="0">
                <a:solidFill>
                  <a:schemeClr val="tx1"/>
                </a:solidFill>
                <a:effectLst/>
                <a:latin typeface="+mn-lt"/>
                <a:ea typeface="+mn-ea"/>
                <a:cs typeface="+mn-cs"/>
              </a:rPr>
              <a:t> 8% HPCH </a:t>
            </a:r>
            <a:r>
              <a:rPr lang="es-ES" sz="1200" b="0" i="0" kern="1200" dirty="0" err="1">
                <a:solidFill>
                  <a:schemeClr val="tx1"/>
                </a:solidFill>
                <a:effectLst/>
                <a:latin typeface="+mn-lt"/>
                <a:ea typeface="+mn-ea"/>
                <a:cs typeface="+mn-cs"/>
              </a:rPr>
              <a:t>Nail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Lacquer</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Treatment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Mild-to-Moderate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Onychomycosis</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Randomized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Double-Blind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Amorolfine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Controlled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Study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Using</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Blinded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Evaluator</a:t>
            </a:r>
            <a:r>
              <a:rPr lang="es-ES" sz="1200" b="0" i="0" kern="1200" dirty="0">
                <a:solidFill>
                  <a:schemeClr val="tx1"/>
                </a:solidFill>
                <a:effectLst/>
                <a:latin typeface="+mn-lt"/>
                <a:ea typeface="+mn-ea"/>
                <a:cs typeface="+mn-cs"/>
              </a:rPr>
              <a:t>. Skin </a:t>
            </a:r>
            <a:r>
              <a:rPr lang="es-ES" sz="1200" b="0" i="0" kern="1200" dirty="0" err="1">
                <a:solidFill>
                  <a:schemeClr val="tx1"/>
                </a:solidFill>
                <a:effectLst/>
                <a:latin typeface="+mn-lt"/>
                <a:ea typeface="+mn-ea"/>
                <a:cs typeface="+mn-cs"/>
              </a:rPr>
              <a:t>Appendage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Disord</a:t>
            </a:r>
            <a:r>
              <a:rPr lang="es-ES" sz="1200" b="0" i="0" kern="1200" dirty="0">
                <a:solidFill>
                  <a:schemeClr val="tx1"/>
                </a:solidFill>
                <a:effectLst/>
                <a:latin typeface="+mn-lt"/>
                <a:ea typeface="+mn-ea"/>
                <a:cs typeface="+mn-cs"/>
              </a:rPr>
              <a:t>. 2016 Feb;1(3):134-40. </a:t>
            </a:r>
            <a:r>
              <a:rPr lang="es-ES" sz="1200" b="0" i="0" kern="1200" dirty="0" err="1">
                <a:solidFill>
                  <a:schemeClr val="tx1"/>
                </a:solidFill>
                <a:effectLst/>
                <a:latin typeface="+mn-lt"/>
                <a:ea typeface="+mn-ea"/>
                <a:cs typeface="+mn-cs"/>
              </a:rPr>
              <a:t>doi</a:t>
            </a:r>
            <a:r>
              <a:rPr lang="es-ES" sz="1200" b="0" i="0" kern="1200" dirty="0">
                <a:solidFill>
                  <a:schemeClr val="tx1"/>
                </a:solidFill>
                <a:effectLst/>
                <a:latin typeface="+mn-lt"/>
                <a:ea typeface="+mn-ea"/>
                <a:cs typeface="+mn-cs"/>
              </a:rPr>
              <a:t>: 10.1159/000441569. </a:t>
            </a:r>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52</a:t>
            </a:fld>
            <a:endParaRPr lang="es-ES"/>
          </a:p>
        </p:txBody>
      </p:sp>
    </p:spTree>
    <p:extLst>
      <p:ext uri="{BB962C8B-B14F-4D97-AF65-F5344CB8AC3E}">
        <p14:creationId xmlns:p14="http://schemas.microsoft.com/office/powerpoint/2010/main" val="1258101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CE45-5DBC-EE0D-588B-1CA1E4C982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56236A-025B-7AB5-8AF7-C0CE8733D11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B793D17-377B-00EC-FD13-7B8A9F602E1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DF7CBBD-D29E-D175-72E4-CFBFF762289B}"/>
              </a:ext>
            </a:extLst>
          </p:cNvPr>
          <p:cNvSpPr>
            <a:spLocks noGrp="1"/>
          </p:cNvSpPr>
          <p:nvPr>
            <p:ph type="sldNum" sz="quarter" idx="5"/>
          </p:nvPr>
        </p:nvSpPr>
        <p:spPr/>
        <p:txBody>
          <a:bodyPr/>
          <a:lstStyle/>
          <a:p>
            <a:fld id="{5AB98770-5A0E-2247-B18F-F0C2DE026C75}" type="slidenum">
              <a:rPr lang="es-ES" smtClean="0"/>
              <a:t>53</a:t>
            </a:fld>
            <a:endParaRPr lang="es-ES"/>
          </a:p>
        </p:txBody>
      </p:sp>
    </p:spTree>
    <p:extLst>
      <p:ext uri="{BB962C8B-B14F-4D97-AF65-F5344CB8AC3E}">
        <p14:creationId xmlns:p14="http://schemas.microsoft.com/office/powerpoint/2010/main" val="1338236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Referencias </a:t>
            </a:r>
          </a:p>
          <a:p>
            <a:r>
              <a:rPr lang="es-ES" dirty="0" err="1"/>
              <a:t>Zalacain</a:t>
            </a:r>
            <a:r>
              <a:rPr lang="es-ES" dirty="0"/>
              <a:t>-Vicuña AJ, Nieto C, Picas J, et al. </a:t>
            </a:r>
            <a:r>
              <a:rPr lang="es-ES" dirty="0" err="1"/>
              <a:t>Efficacy</a:t>
            </a:r>
            <a:r>
              <a:rPr lang="es-ES" dirty="0"/>
              <a:t> and Safety </a:t>
            </a:r>
            <a:r>
              <a:rPr lang="es-ES" dirty="0" err="1"/>
              <a:t>of</a:t>
            </a:r>
            <a:r>
              <a:rPr lang="es-ES" dirty="0"/>
              <a:t> a New </a:t>
            </a:r>
            <a:r>
              <a:rPr lang="es-ES" dirty="0" err="1"/>
              <a:t>Medicated</a:t>
            </a:r>
            <a:r>
              <a:rPr lang="es-ES" dirty="0"/>
              <a:t> </a:t>
            </a:r>
            <a:r>
              <a:rPr lang="es-ES" dirty="0" err="1"/>
              <a:t>Nail</a:t>
            </a:r>
            <a:r>
              <a:rPr lang="es-ES" dirty="0"/>
              <a:t> </a:t>
            </a:r>
            <a:r>
              <a:rPr lang="es-ES" dirty="0" err="1"/>
              <a:t>Hydrolacquer</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Adults</a:t>
            </a:r>
            <a:r>
              <a:rPr lang="es-ES" dirty="0"/>
              <a:t> </a:t>
            </a:r>
            <a:r>
              <a:rPr lang="es-ES" dirty="0" err="1"/>
              <a:t>With</a:t>
            </a:r>
            <a:r>
              <a:rPr lang="es-ES" dirty="0"/>
              <a:t> </a:t>
            </a:r>
            <a:r>
              <a:rPr lang="es-ES" dirty="0" err="1"/>
              <a:t>Toenail</a:t>
            </a:r>
            <a:r>
              <a:rPr lang="es-ES" dirty="0"/>
              <a:t> </a:t>
            </a:r>
            <a:r>
              <a:rPr lang="es-ES" dirty="0" err="1"/>
              <a:t>Onychomycosis</a:t>
            </a:r>
            <a:r>
              <a:rPr lang="es-ES" dirty="0"/>
              <a:t>: A </a:t>
            </a:r>
            <a:r>
              <a:rPr lang="es-ES" dirty="0" err="1"/>
              <a:t>Randomised</a:t>
            </a:r>
            <a:r>
              <a:rPr lang="es-ES" dirty="0"/>
              <a:t> </a:t>
            </a:r>
            <a:r>
              <a:rPr lang="es-ES" dirty="0" err="1"/>
              <a:t>Clinical</a:t>
            </a:r>
            <a:r>
              <a:rPr lang="es-ES" dirty="0"/>
              <a:t> Trial. </a:t>
            </a:r>
            <a:r>
              <a:rPr lang="es-ES" dirty="0" err="1"/>
              <a:t>Mycoses</a:t>
            </a:r>
            <a:r>
              <a:rPr lang="es-ES" dirty="0"/>
              <a:t>. 2023;66(7):566-575. doi:10.1111/myc.13543.</a:t>
            </a:r>
          </a:p>
          <a:p>
            <a:r>
              <a:rPr lang="es-ES" dirty="0"/>
              <a:t>Baran R, </a:t>
            </a:r>
            <a:r>
              <a:rPr lang="es-ES" dirty="0" err="1"/>
              <a:t>Tosti</a:t>
            </a:r>
            <a:r>
              <a:rPr lang="es-ES" dirty="0"/>
              <a:t> A, </a:t>
            </a:r>
            <a:r>
              <a:rPr lang="es-ES" dirty="0" err="1"/>
              <a:t>Hartmane</a:t>
            </a:r>
            <a:r>
              <a:rPr lang="es-ES" dirty="0"/>
              <a:t> I, et al. </a:t>
            </a:r>
            <a:r>
              <a:rPr lang="es-ES" dirty="0" err="1"/>
              <a:t>An</a:t>
            </a:r>
            <a:r>
              <a:rPr lang="es-ES" dirty="0"/>
              <a:t> Innovative </a:t>
            </a:r>
            <a:r>
              <a:rPr lang="es-ES" dirty="0" err="1"/>
              <a:t>Water</a:t>
            </a:r>
            <a:r>
              <a:rPr lang="es-ES" dirty="0"/>
              <a:t>-Soluble </a:t>
            </a:r>
            <a:r>
              <a:rPr lang="es-ES" dirty="0" err="1"/>
              <a:t>Biopolymer</a:t>
            </a:r>
            <a:r>
              <a:rPr lang="es-ES" dirty="0"/>
              <a:t> </a:t>
            </a:r>
            <a:r>
              <a:rPr lang="es-ES" dirty="0" err="1"/>
              <a:t>Improves</a:t>
            </a:r>
            <a:r>
              <a:rPr lang="es-ES" dirty="0"/>
              <a:t> </a:t>
            </a:r>
            <a:r>
              <a:rPr lang="es-ES" dirty="0" err="1"/>
              <a:t>Efficacy</a:t>
            </a:r>
            <a:r>
              <a:rPr lang="es-ES" dirty="0"/>
              <a:t> </a:t>
            </a:r>
            <a:r>
              <a:rPr lang="es-ES" dirty="0" err="1"/>
              <a:t>of</a:t>
            </a:r>
            <a:r>
              <a:rPr lang="es-ES" dirty="0"/>
              <a:t> </a:t>
            </a:r>
            <a:r>
              <a:rPr lang="es-ES" dirty="0" err="1"/>
              <a:t>Ciclopirox</a:t>
            </a:r>
            <a:r>
              <a:rPr lang="es-ES" dirty="0"/>
              <a:t> </a:t>
            </a:r>
            <a:r>
              <a:rPr lang="es-ES" dirty="0" err="1"/>
              <a:t>Nail</a:t>
            </a:r>
            <a:r>
              <a:rPr lang="es-ES" dirty="0"/>
              <a:t> </a:t>
            </a:r>
            <a:r>
              <a:rPr lang="es-ES" dirty="0" err="1"/>
              <a:t>Lacquer</a:t>
            </a:r>
            <a:r>
              <a:rPr lang="es-ES" dirty="0"/>
              <a:t> in </a:t>
            </a:r>
            <a:r>
              <a:rPr lang="es-ES" dirty="0" err="1"/>
              <a:t>the</a:t>
            </a:r>
            <a:r>
              <a:rPr lang="es-ES" dirty="0"/>
              <a:t> Management </a:t>
            </a:r>
            <a:r>
              <a:rPr lang="es-ES" dirty="0" err="1"/>
              <a:t>of</a:t>
            </a:r>
            <a:r>
              <a:rPr lang="es-ES" dirty="0"/>
              <a:t> </a:t>
            </a:r>
            <a:r>
              <a:rPr lang="es-ES" dirty="0" err="1"/>
              <a:t>Onychomycosis</a:t>
            </a:r>
            <a:r>
              <a:rPr lang="es-ES" dirty="0"/>
              <a:t>. J </a:t>
            </a:r>
            <a:r>
              <a:rPr lang="es-ES" dirty="0" err="1"/>
              <a:t>Eur</a:t>
            </a:r>
            <a:r>
              <a:rPr lang="es-ES" dirty="0"/>
              <a:t> Acad </a:t>
            </a:r>
            <a:r>
              <a:rPr lang="es-ES" dirty="0" err="1"/>
              <a:t>Dermatol</a:t>
            </a:r>
            <a:r>
              <a:rPr lang="es-ES" dirty="0"/>
              <a:t> </a:t>
            </a:r>
            <a:r>
              <a:rPr lang="es-ES" dirty="0" err="1"/>
              <a:t>Venereol</a:t>
            </a:r>
            <a:r>
              <a:rPr lang="es-ES" dirty="0"/>
              <a:t>. 2009;23(7):773-781. doi:10.1111/j.1468-3083.2009.03164.x.</a:t>
            </a:r>
          </a:p>
        </p:txBody>
      </p:sp>
      <p:sp>
        <p:nvSpPr>
          <p:cNvPr id="4" name="Marcador de número de diapositiva 3"/>
          <p:cNvSpPr>
            <a:spLocks noGrp="1"/>
          </p:cNvSpPr>
          <p:nvPr>
            <p:ph type="sldNum" sz="quarter" idx="5"/>
          </p:nvPr>
        </p:nvSpPr>
        <p:spPr/>
        <p:txBody>
          <a:bodyPr/>
          <a:lstStyle/>
          <a:p>
            <a:fld id="{5AB98770-5A0E-2247-B18F-F0C2DE026C75}" type="slidenum">
              <a:rPr lang="es-ES" smtClean="0"/>
              <a:t>54</a:t>
            </a:fld>
            <a:endParaRPr lang="es-ES"/>
          </a:p>
        </p:txBody>
      </p:sp>
    </p:spTree>
    <p:extLst>
      <p:ext uri="{BB962C8B-B14F-4D97-AF65-F5344CB8AC3E}">
        <p14:creationId xmlns:p14="http://schemas.microsoft.com/office/powerpoint/2010/main" val="1041366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55</a:t>
            </a:fld>
            <a:endParaRPr lang="es-ES"/>
          </a:p>
        </p:txBody>
      </p:sp>
    </p:spTree>
    <p:extLst>
      <p:ext uri="{BB962C8B-B14F-4D97-AF65-F5344CB8AC3E}">
        <p14:creationId xmlns:p14="http://schemas.microsoft.com/office/powerpoint/2010/main" val="297700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lnSpc>
                <a:spcPct val="120000"/>
              </a:lnSpc>
              <a:buNone/>
            </a:pPr>
            <a:r>
              <a:rPr lang="es-ES" sz="1200" dirty="0">
                <a:latin typeface="Montserrat Light" pitchFamily="2" charset="77"/>
              </a:rPr>
              <a:t>Cuándo referir a un podólogo:</a:t>
            </a:r>
          </a:p>
          <a:p>
            <a:pPr algn="just">
              <a:lnSpc>
                <a:spcPct val="120000"/>
              </a:lnSpc>
            </a:pPr>
            <a:r>
              <a:rPr lang="es-ES" sz="1200" dirty="0">
                <a:latin typeface="Montserrat" panose="02000505000000020004" pitchFamily="2" charset="77"/>
              </a:rPr>
              <a:t>1. Casos severos o refractarios: </a:t>
            </a:r>
            <a:r>
              <a:rPr lang="es-ES" sz="1200" dirty="0">
                <a:latin typeface="Montserrat Light" pitchFamily="2" charset="77"/>
              </a:rPr>
              <a:t>Cuando la monoterapia no ha sido efectiva, la combinación de tratamientos tópicos y sistémicos puede ser necesaria. La </a:t>
            </a:r>
            <a:r>
              <a:rPr lang="es-ES" sz="1200" dirty="0" err="1">
                <a:latin typeface="Montserrat Light" pitchFamily="2" charset="77"/>
              </a:rPr>
              <a:t>terbinafina</a:t>
            </a:r>
            <a:r>
              <a:rPr lang="es-ES" sz="1200" dirty="0">
                <a:latin typeface="Montserrat Light" pitchFamily="2" charset="77"/>
              </a:rPr>
              <a:t> oral (250 mg diarios durante 12 semanas) combinada con </a:t>
            </a:r>
            <a:r>
              <a:rPr lang="es-ES" sz="1200" dirty="0" err="1">
                <a:latin typeface="Montserrat Light" pitchFamily="2" charset="77"/>
              </a:rPr>
              <a:t>ciclopirox</a:t>
            </a:r>
            <a:r>
              <a:rPr lang="es-ES" sz="1200" dirty="0">
                <a:latin typeface="Montserrat Light" pitchFamily="2" charset="77"/>
              </a:rPr>
              <a:t> tópico (</a:t>
            </a:r>
            <a:r>
              <a:rPr lang="es-ES" sz="1200" dirty="0" err="1">
                <a:latin typeface="Montserrat Light" pitchFamily="2" charset="77"/>
              </a:rPr>
              <a:t>Onytec</a:t>
            </a:r>
            <a:r>
              <a:rPr lang="es-ES" sz="1200" dirty="0">
                <a:latin typeface="Montserrat Light" pitchFamily="2" charset="77"/>
              </a:rPr>
              <a:t>) ha demostrado mejorar las tasas de curación.</a:t>
            </a:r>
            <a:r>
              <a:rPr lang="es-ES" sz="1200" baseline="30000" dirty="0">
                <a:latin typeface="Montserrat Light" pitchFamily="2" charset="77"/>
              </a:rPr>
              <a:t>[1-2]</a:t>
            </a:r>
            <a:endParaRPr lang="es-ES" sz="1200" dirty="0">
              <a:latin typeface="Montserrat Light" pitchFamily="2" charset="77"/>
            </a:endParaRPr>
          </a:p>
          <a:p>
            <a:pPr algn="just">
              <a:lnSpc>
                <a:spcPct val="120000"/>
              </a:lnSpc>
            </a:pPr>
            <a:r>
              <a:rPr lang="es-ES" sz="1200" dirty="0">
                <a:latin typeface="Montserrat" panose="02000505000000020004" pitchFamily="2" charset="77"/>
              </a:rPr>
              <a:t>2. Pacientes con diabetes: </a:t>
            </a:r>
            <a:r>
              <a:rPr lang="es-ES" sz="1200" dirty="0">
                <a:latin typeface="Montserrat Light" pitchFamily="2" charset="77"/>
              </a:rPr>
              <a:t>La onicomicosis en pacientes diabéticos puede llevar a complicaciones graves como úlceras del pie. La combinación de tratamientos y el manejo integral del pie diabético son esenciales para prevenir estas complicaciones.</a:t>
            </a:r>
            <a:r>
              <a:rPr lang="es-ES" sz="1200" baseline="30000" dirty="0">
                <a:latin typeface="Montserrat Light" pitchFamily="2" charset="77"/>
              </a:rPr>
              <a:t>[3-4]</a:t>
            </a:r>
            <a:endParaRPr lang="es-ES" sz="1200" dirty="0">
              <a:latin typeface="Montserrat Light" pitchFamily="2" charset="77"/>
            </a:endParaRPr>
          </a:p>
          <a:p>
            <a:pPr algn="just">
              <a:lnSpc>
                <a:spcPct val="120000"/>
              </a:lnSpc>
            </a:pPr>
            <a:r>
              <a:rPr lang="es-ES" sz="1200" dirty="0">
                <a:latin typeface="Montserrat" panose="02000505000000020004" pitchFamily="2" charset="77"/>
              </a:rPr>
              <a:t>3. Pacientes inmunosuprimidos: </a:t>
            </a:r>
            <a:r>
              <a:rPr lang="es-ES" sz="1200" dirty="0">
                <a:latin typeface="Montserrat Light" pitchFamily="2" charset="77"/>
              </a:rPr>
              <a:t>Estos pacientes tienen un mayor riesgo de infecciones secundarias y complicaciones, por lo que un manejo especializado es crucial.</a:t>
            </a:r>
            <a:r>
              <a:rPr lang="es-ES" sz="1200" baseline="30000" dirty="0">
                <a:latin typeface="Montserrat Light" pitchFamily="2" charset="77"/>
              </a:rPr>
              <a:t>[3-4]</a:t>
            </a:r>
          </a:p>
          <a:p>
            <a:pPr algn="just">
              <a:lnSpc>
                <a:spcPct val="120000"/>
              </a:lnSpc>
            </a:pPr>
            <a:endParaRPr lang="es-ES" sz="1200" dirty="0">
              <a:latin typeface="Montserrat Light" pitchFamily="2" charset="77"/>
            </a:endParaRPr>
          </a:p>
          <a:p>
            <a:pPr marL="0" indent="0" algn="just">
              <a:lnSpc>
                <a:spcPct val="120000"/>
              </a:lnSpc>
              <a:buNone/>
            </a:pPr>
            <a:r>
              <a:rPr lang="es-ES" sz="1200" dirty="0">
                <a:latin typeface="Montserrat Light" pitchFamily="2" charset="77"/>
              </a:rPr>
              <a:t>Tratamientos ofrecidos por el podólogo:</a:t>
            </a:r>
          </a:p>
          <a:p>
            <a:pPr algn="just">
              <a:lnSpc>
                <a:spcPct val="120000"/>
              </a:lnSpc>
            </a:pPr>
            <a:r>
              <a:rPr lang="es-ES" sz="1200" dirty="0">
                <a:latin typeface="Montserrat" panose="02000505000000020004" pitchFamily="2" charset="77"/>
              </a:rPr>
              <a:t>1. Desbridamiento: </a:t>
            </a:r>
            <a:r>
              <a:rPr lang="es-ES" sz="1200" dirty="0">
                <a:latin typeface="Montserrat Light" pitchFamily="2" charset="77"/>
              </a:rPr>
              <a:t>El desbridamiento de las uñas afectadas puede ser un complemento valioso para la terapia antifúngica, mejorando la penetración del tratamiento tópico y reduciendo la carga fúngica.</a:t>
            </a:r>
            <a:r>
              <a:rPr lang="es-ES" sz="1200" baseline="30000" dirty="0">
                <a:latin typeface="Montserrat Light" pitchFamily="2" charset="77"/>
              </a:rPr>
              <a:t>[1][5]</a:t>
            </a:r>
            <a:endParaRPr lang="es-ES" sz="1200" dirty="0">
              <a:latin typeface="Montserrat Light" pitchFamily="2" charset="77"/>
            </a:endParaRPr>
          </a:p>
          <a:p>
            <a:pPr algn="just">
              <a:lnSpc>
                <a:spcPct val="120000"/>
              </a:lnSpc>
            </a:pPr>
            <a:r>
              <a:rPr lang="es-ES" sz="1200" dirty="0">
                <a:latin typeface="Montserrat" panose="02000505000000020004" pitchFamily="2" charset="77"/>
              </a:rPr>
              <a:t>2. Combinación de tratamientos: </a:t>
            </a:r>
            <a:r>
              <a:rPr lang="es-ES" sz="1200" dirty="0">
                <a:latin typeface="Montserrat Light" pitchFamily="2" charset="77"/>
              </a:rPr>
              <a:t>La combinación de </a:t>
            </a:r>
            <a:r>
              <a:rPr lang="es-ES" sz="1200" dirty="0" err="1">
                <a:latin typeface="Montserrat Light" pitchFamily="2" charset="77"/>
              </a:rPr>
              <a:t>ciclopirox</a:t>
            </a:r>
            <a:r>
              <a:rPr lang="es-ES" sz="1200" dirty="0">
                <a:latin typeface="Montserrat Light" pitchFamily="2" charset="77"/>
              </a:rPr>
              <a:t> tópico (</a:t>
            </a:r>
            <a:r>
              <a:rPr lang="es-ES" sz="1200" dirty="0" err="1">
                <a:latin typeface="Montserrat Light" pitchFamily="2" charset="77"/>
              </a:rPr>
              <a:t>Onytec</a:t>
            </a:r>
            <a:r>
              <a:rPr lang="es-ES" sz="1200" dirty="0">
                <a:latin typeface="Montserrat Light" pitchFamily="2" charset="77"/>
              </a:rPr>
              <a:t>) con tratamientos sistémicos como </a:t>
            </a:r>
            <a:r>
              <a:rPr lang="es-ES" sz="1200" dirty="0" err="1">
                <a:latin typeface="Montserrat Light" pitchFamily="2" charset="77"/>
              </a:rPr>
              <a:t>terbinafina</a:t>
            </a:r>
            <a:r>
              <a:rPr lang="es-ES" sz="1200" dirty="0">
                <a:latin typeface="Montserrat Light" pitchFamily="2" charset="77"/>
              </a:rPr>
              <a:t> o itraconazol ha demostrado ser más efectiva que la monoterapia, especialmente en infecciones severas o causadas por hongos no dermatofitos.</a:t>
            </a:r>
            <a:r>
              <a:rPr lang="es-ES" sz="1200" baseline="30000" dirty="0">
                <a:latin typeface="Montserrat Light" pitchFamily="2" charset="77"/>
              </a:rPr>
              <a:t>[1-2][5]</a:t>
            </a:r>
            <a:endParaRPr lang="es-ES" sz="1200" dirty="0">
              <a:latin typeface="Montserrat Light" pitchFamily="2" charset="77"/>
            </a:endParaRPr>
          </a:p>
          <a:p>
            <a:pPr algn="just">
              <a:lnSpc>
                <a:spcPct val="120000"/>
              </a:lnSpc>
            </a:pPr>
            <a:r>
              <a:rPr lang="es-ES" sz="1200" dirty="0">
                <a:latin typeface="Montserrat" panose="02000505000000020004" pitchFamily="2" charset="77"/>
              </a:rPr>
              <a:t>3. Educación y prevención: </a:t>
            </a:r>
            <a:r>
              <a:rPr lang="es-ES" sz="1200" dirty="0">
                <a:latin typeface="Montserrat Light" pitchFamily="2" charset="77"/>
              </a:rPr>
              <a:t>Los podólogos también juegan un papel importante en la educación del paciente sobre el cuidado adecuado de los pies y la prevención de recaídas, lo cual es crucial para mantener la curación a largo plazo.</a:t>
            </a:r>
            <a:r>
              <a:rPr lang="es-ES" sz="1200" baseline="30000" dirty="0">
                <a:latin typeface="Montserrat Light" pitchFamily="2" charset="77"/>
              </a:rPr>
              <a:t>[4-5]</a:t>
            </a:r>
            <a:endParaRPr lang="es-ES" sz="1200" dirty="0">
              <a:latin typeface="Montserrat Light" pitchFamily="2" charset="77"/>
            </a:endParaRP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ontserrat" panose="02000505000000020004" pitchFamily="2" charset="77"/>
              </a:rPr>
              <a:t>En resumen, la combinación de tratamientos tópicos y sistémicos bajo la supervisión de un podólogo es esencial en casos severos, refractarios o en pacientes con factores de riesgo, mejorando las tasas de curación y reduciendo las complicaciones.</a:t>
            </a:r>
          </a:p>
          <a:p>
            <a:endParaRPr lang="es-ES" dirty="0"/>
          </a:p>
          <a:p>
            <a:endParaRPr lang="es-ES" dirty="0"/>
          </a:p>
          <a:p>
            <a:r>
              <a:rPr lang="es-ES" dirty="0"/>
              <a:t>Referencias</a:t>
            </a:r>
          </a:p>
          <a:p>
            <a:r>
              <a:rPr lang="es-ES" dirty="0"/>
              <a:t>1, </a:t>
            </a:r>
            <a:r>
              <a:rPr lang="es-ES" dirty="0" err="1"/>
              <a:t>Scher</a:t>
            </a:r>
            <a:r>
              <a:rPr lang="es-ES" dirty="0"/>
              <a:t> RK, </a:t>
            </a:r>
            <a:r>
              <a:rPr lang="es-ES" dirty="0" err="1"/>
              <a:t>Tosti</a:t>
            </a:r>
            <a:r>
              <a:rPr lang="es-ES" dirty="0"/>
              <a:t> A, Joseph WS, et al. </a:t>
            </a:r>
            <a:r>
              <a:rPr lang="es-ES" dirty="0" err="1"/>
              <a:t>Onychomycosis</a:t>
            </a:r>
            <a:r>
              <a:rPr lang="es-ES" dirty="0"/>
              <a:t> Diagnosis and Management: </a:t>
            </a:r>
            <a:r>
              <a:rPr lang="es-ES" dirty="0" err="1"/>
              <a:t>Perspectives</a:t>
            </a:r>
            <a:r>
              <a:rPr lang="es-ES" dirty="0"/>
              <a:t> </a:t>
            </a:r>
            <a:r>
              <a:rPr lang="es-ES" dirty="0" err="1"/>
              <a:t>From</a:t>
            </a:r>
            <a:r>
              <a:rPr lang="es-ES" dirty="0"/>
              <a:t> a </a:t>
            </a:r>
            <a:r>
              <a:rPr lang="es-ES" dirty="0" err="1"/>
              <a:t>Joint</a:t>
            </a:r>
            <a:r>
              <a:rPr lang="es-ES" dirty="0"/>
              <a:t> </a:t>
            </a:r>
            <a:r>
              <a:rPr lang="es-ES" dirty="0" err="1"/>
              <a:t>Dermatology-Podiatry</a:t>
            </a:r>
            <a:r>
              <a:rPr lang="es-ES" dirty="0"/>
              <a:t> </a:t>
            </a:r>
            <a:r>
              <a:rPr lang="es-ES" dirty="0" err="1"/>
              <a:t>Roundtable</a:t>
            </a:r>
            <a:r>
              <a:rPr lang="es-ES" dirty="0"/>
              <a:t>. J </a:t>
            </a:r>
            <a:r>
              <a:rPr lang="es-ES" dirty="0" err="1"/>
              <a:t>Drugs</a:t>
            </a:r>
            <a:r>
              <a:rPr lang="es-ES" dirty="0"/>
              <a:t> </a:t>
            </a:r>
            <a:r>
              <a:rPr lang="es-ES" dirty="0" err="1"/>
              <a:t>Dermatol</a:t>
            </a:r>
            <a:r>
              <a:rPr lang="es-ES" dirty="0"/>
              <a:t>. 2015;14(9):1016-1021.</a:t>
            </a:r>
          </a:p>
          <a:p>
            <a:r>
              <a:rPr lang="es-ES" dirty="0"/>
              <a:t>2, </a:t>
            </a:r>
            <a:r>
              <a:rPr lang="es-ES" dirty="0" err="1"/>
              <a:t>Shemer</a:t>
            </a:r>
            <a:r>
              <a:rPr lang="es-ES" dirty="0"/>
              <a:t> A. </a:t>
            </a:r>
            <a:r>
              <a:rPr lang="es-ES" dirty="0" err="1"/>
              <a:t>Update</a:t>
            </a:r>
            <a:r>
              <a:rPr lang="es-ES" dirty="0"/>
              <a:t>: Medical </a:t>
            </a:r>
            <a:r>
              <a:rPr lang="es-ES" dirty="0" err="1"/>
              <a:t>Treatment</a:t>
            </a:r>
            <a:r>
              <a:rPr lang="es-ES" dirty="0"/>
              <a:t> </a:t>
            </a:r>
            <a:r>
              <a:rPr lang="es-ES" dirty="0" err="1"/>
              <a:t>of</a:t>
            </a:r>
            <a:r>
              <a:rPr lang="es-ES" dirty="0"/>
              <a:t> </a:t>
            </a:r>
            <a:r>
              <a:rPr lang="es-ES" dirty="0" err="1"/>
              <a:t>Onychomycosis</a:t>
            </a:r>
            <a:r>
              <a:rPr lang="es-ES" dirty="0"/>
              <a:t>. </a:t>
            </a:r>
            <a:r>
              <a:rPr lang="es-ES" dirty="0" err="1"/>
              <a:t>Dermatol</a:t>
            </a:r>
            <a:r>
              <a:rPr lang="es-ES" dirty="0"/>
              <a:t> </a:t>
            </a:r>
            <a:r>
              <a:rPr lang="es-ES" dirty="0" err="1"/>
              <a:t>Ther</a:t>
            </a:r>
            <a:r>
              <a:rPr lang="es-ES" dirty="0"/>
              <a:t>. 2012;25(6):582-593. doi:10.1111/j.1529-8019.2012.01551.x.</a:t>
            </a:r>
          </a:p>
          <a:p>
            <a:r>
              <a:rPr lang="es-ES" dirty="0"/>
              <a:t>3, Robbins JM. </a:t>
            </a:r>
            <a:r>
              <a:rPr lang="es-ES" dirty="0" err="1"/>
              <a:t>Treatment</a:t>
            </a:r>
            <a:r>
              <a:rPr lang="es-ES" dirty="0"/>
              <a:t> </a:t>
            </a:r>
            <a:r>
              <a:rPr lang="es-ES" dirty="0" err="1"/>
              <a:t>of</a:t>
            </a:r>
            <a:r>
              <a:rPr lang="es-ES" dirty="0"/>
              <a:t> </a:t>
            </a:r>
            <a:r>
              <a:rPr lang="es-ES" dirty="0" err="1"/>
              <a:t>Onychomycosis</a:t>
            </a:r>
            <a:r>
              <a:rPr lang="es-ES" dirty="0"/>
              <a:t> in </a:t>
            </a:r>
            <a:r>
              <a:rPr lang="es-ES" dirty="0" err="1"/>
              <a:t>the</a:t>
            </a:r>
            <a:r>
              <a:rPr lang="es-ES" dirty="0"/>
              <a:t> </a:t>
            </a:r>
            <a:r>
              <a:rPr lang="es-ES" dirty="0" err="1"/>
              <a:t>Diabetic</a:t>
            </a:r>
            <a:r>
              <a:rPr lang="es-ES" dirty="0"/>
              <a:t> </a:t>
            </a:r>
            <a:r>
              <a:rPr lang="es-ES" dirty="0" err="1"/>
              <a:t>Patient</a:t>
            </a:r>
            <a:r>
              <a:rPr lang="es-ES" dirty="0"/>
              <a:t> </a:t>
            </a:r>
            <a:r>
              <a:rPr lang="es-ES" dirty="0" err="1"/>
              <a:t>Population</a:t>
            </a:r>
            <a:r>
              <a:rPr lang="es-ES" dirty="0"/>
              <a:t>. J Diabetes </a:t>
            </a:r>
            <a:r>
              <a:rPr lang="es-ES" dirty="0" err="1"/>
              <a:t>Complications</a:t>
            </a:r>
            <a:r>
              <a:rPr lang="es-ES" dirty="0"/>
              <a:t>. 2003;17(2):98-104. doi:10.1016/s1056-8727(02)00199-x.</a:t>
            </a:r>
          </a:p>
          <a:p>
            <a:r>
              <a:rPr lang="es-ES" dirty="0"/>
              <a:t>4, </a:t>
            </a:r>
            <a:r>
              <a:rPr lang="es-ES" dirty="0" err="1"/>
              <a:t>Mayser</a:t>
            </a:r>
            <a:r>
              <a:rPr lang="es-ES" dirty="0"/>
              <a:t> P, </a:t>
            </a:r>
            <a:r>
              <a:rPr lang="es-ES" dirty="0" err="1"/>
              <a:t>Freund</a:t>
            </a:r>
            <a:r>
              <a:rPr lang="es-ES" dirty="0"/>
              <a:t> V, </a:t>
            </a:r>
            <a:r>
              <a:rPr lang="es-ES" dirty="0" err="1"/>
              <a:t>Budihardja</a:t>
            </a:r>
            <a:r>
              <a:rPr lang="es-ES" dirty="0"/>
              <a:t> D. </a:t>
            </a:r>
            <a:r>
              <a:rPr lang="es-ES" dirty="0" err="1"/>
              <a:t>Toenail</a:t>
            </a:r>
            <a:r>
              <a:rPr lang="es-ES" dirty="0"/>
              <a:t> </a:t>
            </a:r>
            <a:r>
              <a:rPr lang="es-ES" dirty="0" err="1"/>
              <a:t>Onychomycosis</a:t>
            </a:r>
            <a:r>
              <a:rPr lang="es-ES" dirty="0"/>
              <a:t> in </a:t>
            </a:r>
            <a:r>
              <a:rPr lang="es-ES" dirty="0" err="1"/>
              <a:t>Diabetic</a:t>
            </a:r>
            <a:r>
              <a:rPr lang="es-ES" dirty="0"/>
              <a:t> </a:t>
            </a:r>
            <a:r>
              <a:rPr lang="es-ES" dirty="0" err="1"/>
              <a:t>Patients</a:t>
            </a:r>
            <a:r>
              <a:rPr lang="es-ES" dirty="0"/>
              <a:t>: Issues and Management. Am J Clin </a:t>
            </a:r>
            <a:r>
              <a:rPr lang="es-ES" dirty="0" err="1"/>
              <a:t>Dermatol</a:t>
            </a:r>
            <a:r>
              <a:rPr lang="es-ES" dirty="0"/>
              <a:t>. 2009;10(4):211-220. doi:10.2165/00128071-200910040-00001.</a:t>
            </a:r>
          </a:p>
          <a:p>
            <a:r>
              <a:rPr lang="es-ES" dirty="0"/>
              <a:t>5, Frazier WT, Santiago-Delgado ZM, </a:t>
            </a:r>
            <a:r>
              <a:rPr lang="es-ES" dirty="0" err="1"/>
              <a:t>Stupka</a:t>
            </a:r>
            <a:r>
              <a:rPr lang="es-ES" dirty="0"/>
              <a:t> KC. </a:t>
            </a:r>
            <a:r>
              <a:rPr lang="es-ES" dirty="0" err="1"/>
              <a:t>Onychomycosis</a:t>
            </a:r>
            <a:r>
              <a:rPr lang="es-ES" dirty="0"/>
              <a:t>: Rapid </a:t>
            </a:r>
            <a:r>
              <a:rPr lang="es-ES" dirty="0" err="1"/>
              <a:t>Evidence</a:t>
            </a:r>
            <a:r>
              <a:rPr lang="es-ES" dirty="0"/>
              <a:t> </a:t>
            </a:r>
            <a:r>
              <a:rPr lang="es-ES" dirty="0" err="1"/>
              <a:t>Review</a:t>
            </a:r>
            <a:r>
              <a:rPr lang="es-ES" dirty="0"/>
              <a:t>. Am </a:t>
            </a:r>
            <a:r>
              <a:rPr lang="es-ES" dirty="0" err="1"/>
              <a:t>Fam</a:t>
            </a:r>
            <a:r>
              <a:rPr lang="es-ES" dirty="0"/>
              <a:t> </a:t>
            </a:r>
            <a:r>
              <a:rPr lang="es-ES" dirty="0" err="1"/>
              <a:t>Physician</a:t>
            </a:r>
            <a:r>
              <a:rPr lang="es-ES" dirty="0"/>
              <a:t>. 2021;104(4):359-367.</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57</a:t>
            </a:fld>
            <a:endParaRPr lang="es-ES"/>
          </a:p>
        </p:txBody>
      </p:sp>
    </p:spTree>
    <p:extLst>
      <p:ext uri="{BB962C8B-B14F-4D97-AF65-F5344CB8AC3E}">
        <p14:creationId xmlns:p14="http://schemas.microsoft.com/office/powerpoint/2010/main" val="278202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8</a:t>
            </a:fld>
            <a:endParaRPr lang="es-ES"/>
          </a:p>
        </p:txBody>
      </p:sp>
    </p:spTree>
    <p:extLst>
      <p:ext uri="{BB962C8B-B14F-4D97-AF65-F5344CB8AC3E}">
        <p14:creationId xmlns:p14="http://schemas.microsoft.com/office/powerpoint/2010/main" val="922474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60</a:t>
            </a:fld>
            <a:endParaRPr lang="es-ES"/>
          </a:p>
        </p:txBody>
      </p:sp>
    </p:spTree>
    <p:extLst>
      <p:ext uri="{BB962C8B-B14F-4D97-AF65-F5344CB8AC3E}">
        <p14:creationId xmlns:p14="http://schemas.microsoft.com/office/powerpoint/2010/main" val="96460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Definición, incidencia y prevalencia de psoriasis</a:t>
            </a:r>
            <a:endParaRPr lang="es-ES" sz="1200" b="1" dirty="0"/>
          </a:p>
          <a:p>
            <a:endParaRPr lang="es-ES" sz="1200" dirty="0"/>
          </a:p>
          <a:p>
            <a:r>
              <a:rPr lang="es-ES" sz="1200" dirty="0"/>
              <a:t>La </a:t>
            </a:r>
            <a:r>
              <a:rPr lang="es-ES" sz="1200" b="1" dirty="0"/>
              <a:t>psoriasis</a:t>
            </a:r>
            <a:r>
              <a:rPr lang="es-ES" sz="1200" dirty="0"/>
              <a:t> es una enfermedad inflamatoria crónica de la piel y sistémica, mediada por el sistema inmunológico. Se caracteriza por la presencia de placas eritematosas bien delimitadas con escamas plateadas, comúnmente localizadas en el cuero cabelludo, codos, rodillas y región </a:t>
            </a:r>
            <a:r>
              <a:rPr lang="es-ES" sz="1200" dirty="0" err="1"/>
              <a:t>presacral</a:t>
            </a:r>
            <a:r>
              <a:rPr lang="es-ES" sz="1200" dirty="0"/>
              <a:t>, aunque puede afectar cualquier área de la piel, incluyendo palmas, plantas, uñas y genitales. La psoriasis puede presentarse en varias formas, siendo la más común la psoriasis en placas.</a:t>
            </a:r>
            <a:r>
              <a:rPr lang="es-ES" sz="1200" b="1" baseline="30000" dirty="0"/>
              <a:t>[1-3]</a:t>
            </a:r>
            <a:endParaRPr lang="es-ES" sz="1200" dirty="0"/>
          </a:p>
          <a:p>
            <a:r>
              <a:rPr lang="es-ES" sz="1200" b="1" dirty="0"/>
              <a:t>Incidencia y prevalencia</a:t>
            </a:r>
            <a:r>
              <a:rPr lang="es-ES" sz="1200" dirty="0"/>
              <a:t> </a:t>
            </a:r>
            <a:r>
              <a:rPr lang="es-ES" sz="1200" b="1" baseline="30000" dirty="0"/>
              <a:t>[3-7]</a:t>
            </a:r>
          </a:p>
          <a:p>
            <a:endParaRPr lang="es-ES" sz="1200" b="1" baseline="30000" dirty="0"/>
          </a:p>
          <a:p>
            <a:pPr marL="0" indent="0">
              <a:buNone/>
            </a:pPr>
            <a:r>
              <a:rPr lang="es-ES" sz="1200" dirty="0"/>
              <a:t>Afecta aproximadamente al 2-4% de la población mundial. En los Estados Unidos, la prevalencia es del 3.2% de la población, incluyendo el 1% de los niños. </a:t>
            </a:r>
          </a:p>
          <a:p>
            <a:pPr marL="0" indent="0">
              <a:buNone/>
            </a:pPr>
            <a:r>
              <a:rPr lang="es-ES" sz="1200" dirty="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p>
          <a:p>
            <a:pPr marL="0" indent="0">
              <a:buNone/>
            </a:pPr>
            <a:endParaRPr lang="es-ES" sz="1200" dirty="0"/>
          </a:p>
          <a:p>
            <a:pPr marL="0" indent="0">
              <a:buNone/>
            </a:pPr>
            <a:endParaRPr lang="es-E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Referencias bibliográficas </a:t>
            </a:r>
            <a:endParaRPr lang="es-ES" dirty="0"/>
          </a:p>
          <a:p>
            <a:pPr marL="0" indent="0">
              <a:buNone/>
            </a:pPr>
            <a:endParaRPr lang="es-ES" sz="1200" dirty="0"/>
          </a:p>
          <a:p>
            <a:pPr marL="228600" indent="-228600">
              <a:buFont typeface="+mj-lt"/>
              <a:buAutoNum type="arabicPeriod"/>
            </a:pPr>
            <a:r>
              <a:rPr lang="es-ES" dirty="0" err="1"/>
              <a:t>Menter</a:t>
            </a:r>
            <a:r>
              <a:rPr lang="es-ES" dirty="0"/>
              <a:t> A, </a:t>
            </a:r>
            <a:r>
              <a:rPr lang="es-ES" dirty="0" err="1"/>
              <a:t>Strober</a:t>
            </a:r>
            <a:r>
              <a:rPr lang="es-ES" dirty="0"/>
              <a:t> BE, Kaplan DH, et al. </a:t>
            </a:r>
            <a:r>
              <a:rPr lang="es-ES" dirty="0" err="1"/>
              <a:t>Joint</a:t>
            </a:r>
            <a:r>
              <a:rPr lang="es-ES" dirty="0"/>
              <a:t> AAD-NPF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a:t>
            </a:r>
            <a:r>
              <a:rPr lang="es-ES" dirty="0" err="1"/>
              <a:t>management</a:t>
            </a:r>
            <a:r>
              <a:rPr lang="es-ES" dirty="0"/>
              <a:t> and </a:t>
            </a:r>
            <a:r>
              <a:rPr lang="es-ES" dirty="0" err="1"/>
              <a:t>treatment</a:t>
            </a:r>
            <a:r>
              <a:rPr lang="es-ES" dirty="0"/>
              <a:t> </a:t>
            </a:r>
            <a:r>
              <a:rPr lang="es-ES" dirty="0" err="1"/>
              <a:t>of</a:t>
            </a:r>
            <a:r>
              <a:rPr lang="es-ES" dirty="0"/>
              <a:t> psoriasis </a:t>
            </a:r>
            <a:r>
              <a:rPr lang="es-ES" dirty="0" err="1"/>
              <a:t>with</a:t>
            </a:r>
            <a:r>
              <a:rPr lang="es-ES" dirty="0"/>
              <a:t> </a:t>
            </a:r>
            <a:r>
              <a:rPr lang="es-ES" dirty="0" err="1"/>
              <a:t>biologics</a:t>
            </a:r>
            <a:r>
              <a:rPr lang="es-ES" dirty="0"/>
              <a:t>. J Am Acad </a:t>
            </a:r>
            <a:r>
              <a:rPr lang="es-ES" dirty="0" err="1"/>
              <a:t>Dermatol</a:t>
            </a:r>
            <a:r>
              <a:rPr lang="es-ES" dirty="0"/>
              <a:t>. 2019;80(4):1029-72. doi:10.1016/j.jaad.2018.11.057.</a:t>
            </a:r>
          </a:p>
          <a:p>
            <a:pPr marL="228600" indent="-228600">
              <a:buFont typeface="+mj-lt"/>
              <a:buAutoNum type="arabicPeriod"/>
            </a:pPr>
            <a:r>
              <a:rPr lang="es-ES" dirty="0" err="1"/>
              <a:t>Elmets</a:t>
            </a:r>
            <a:r>
              <a:rPr lang="es-ES" dirty="0"/>
              <a:t> CA, </a:t>
            </a:r>
            <a:r>
              <a:rPr lang="es-ES" dirty="0" err="1"/>
              <a:t>Leonardi</a:t>
            </a:r>
            <a:r>
              <a:rPr lang="es-ES" dirty="0"/>
              <a:t> CL, Davis DMR, et al. </a:t>
            </a:r>
            <a:r>
              <a:rPr lang="es-ES" dirty="0" err="1"/>
              <a:t>Joint</a:t>
            </a:r>
            <a:r>
              <a:rPr lang="es-ES" dirty="0"/>
              <a:t> AAD-NPF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a:t>
            </a:r>
            <a:r>
              <a:rPr lang="es-ES" dirty="0" err="1"/>
              <a:t>management</a:t>
            </a:r>
            <a:r>
              <a:rPr lang="es-ES" dirty="0"/>
              <a:t> and </a:t>
            </a:r>
            <a:r>
              <a:rPr lang="es-ES" dirty="0" err="1"/>
              <a:t>treatment</a:t>
            </a:r>
            <a:r>
              <a:rPr lang="es-ES" dirty="0"/>
              <a:t> </a:t>
            </a:r>
            <a:r>
              <a:rPr lang="es-ES" dirty="0" err="1"/>
              <a:t>of</a:t>
            </a:r>
            <a:r>
              <a:rPr lang="es-ES" dirty="0"/>
              <a:t> psoriasis </a:t>
            </a:r>
            <a:r>
              <a:rPr lang="es-ES" dirty="0" err="1"/>
              <a:t>with</a:t>
            </a:r>
            <a:r>
              <a:rPr lang="es-ES" dirty="0"/>
              <a:t> </a:t>
            </a:r>
            <a:r>
              <a:rPr lang="es-ES" dirty="0" err="1"/>
              <a:t>awareness</a:t>
            </a:r>
            <a:r>
              <a:rPr lang="es-ES" dirty="0"/>
              <a:t> and </a:t>
            </a:r>
            <a:r>
              <a:rPr lang="es-ES" dirty="0" err="1"/>
              <a:t>attention</a:t>
            </a:r>
            <a:r>
              <a:rPr lang="es-ES" dirty="0"/>
              <a:t> </a:t>
            </a:r>
            <a:r>
              <a:rPr lang="es-ES" dirty="0" err="1"/>
              <a:t>to</a:t>
            </a:r>
            <a:r>
              <a:rPr lang="es-ES" dirty="0"/>
              <a:t> </a:t>
            </a:r>
            <a:r>
              <a:rPr lang="es-ES" dirty="0" err="1"/>
              <a:t>comorbidities</a:t>
            </a:r>
            <a:r>
              <a:rPr lang="es-ES" dirty="0"/>
              <a:t>. J Am Acad </a:t>
            </a:r>
            <a:r>
              <a:rPr lang="es-ES" dirty="0" err="1"/>
              <a:t>Dermatol</a:t>
            </a:r>
            <a:r>
              <a:rPr lang="es-ES" dirty="0"/>
              <a:t>. 2019;80(4):1073-1113. doi:10.1016/j.jaad.2018.11.058.</a:t>
            </a:r>
          </a:p>
          <a:p>
            <a:pPr marL="228600" indent="-228600">
              <a:buFont typeface="+mj-lt"/>
              <a:buAutoNum type="arabicPeriod"/>
            </a:pPr>
            <a:r>
              <a:rPr lang="es-ES" dirty="0"/>
              <a:t>Garner KK, Hoy KDS, </a:t>
            </a:r>
            <a:r>
              <a:rPr lang="es-ES" dirty="0" err="1"/>
              <a:t>Carpenter</a:t>
            </a:r>
            <a:r>
              <a:rPr lang="es-ES" dirty="0"/>
              <a:t> AM. Psoriasis: </a:t>
            </a:r>
            <a:r>
              <a:rPr lang="es-ES" dirty="0" err="1"/>
              <a:t>recognition</a:t>
            </a:r>
            <a:r>
              <a:rPr lang="es-ES" dirty="0"/>
              <a:t> and </a:t>
            </a:r>
            <a:r>
              <a:rPr lang="es-ES" dirty="0" err="1"/>
              <a:t>management</a:t>
            </a:r>
            <a:r>
              <a:rPr lang="es-ES" dirty="0"/>
              <a:t> </a:t>
            </a:r>
            <a:r>
              <a:rPr lang="es-ES" dirty="0" err="1"/>
              <a:t>strategies</a:t>
            </a:r>
            <a:r>
              <a:rPr lang="es-ES" dirty="0"/>
              <a:t>. Am </a:t>
            </a:r>
            <a:r>
              <a:rPr lang="es-ES" dirty="0" err="1"/>
              <a:t>Fam</a:t>
            </a:r>
            <a:r>
              <a:rPr lang="es-ES" dirty="0"/>
              <a:t> </a:t>
            </a:r>
            <a:r>
              <a:rPr lang="es-ES" dirty="0" err="1"/>
              <a:t>Physician</a:t>
            </a:r>
            <a:r>
              <a:rPr lang="es-ES" dirty="0"/>
              <a:t>. 2023;108(6):562-73.</a:t>
            </a:r>
          </a:p>
          <a:p>
            <a:pPr marL="228600" indent="-228600">
              <a:buFont typeface="+mj-lt"/>
              <a:buAutoNum type="arabicPeriod"/>
            </a:pPr>
            <a:r>
              <a:rPr lang="es-ES" dirty="0" err="1"/>
              <a:t>Vičić</a:t>
            </a:r>
            <a:r>
              <a:rPr lang="es-ES" dirty="0"/>
              <a:t> M, </a:t>
            </a:r>
            <a:r>
              <a:rPr lang="es-ES" dirty="0" err="1"/>
              <a:t>Kaštelan</a:t>
            </a:r>
            <a:r>
              <a:rPr lang="es-ES" dirty="0"/>
              <a:t> M, </a:t>
            </a:r>
            <a:r>
              <a:rPr lang="es-ES" dirty="0" err="1"/>
              <a:t>Brajac</a:t>
            </a:r>
            <a:r>
              <a:rPr lang="es-ES" dirty="0"/>
              <a:t> I, </a:t>
            </a:r>
            <a:r>
              <a:rPr lang="es-ES" dirty="0" err="1"/>
              <a:t>Sotošek</a:t>
            </a:r>
            <a:r>
              <a:rPr lang="es-ES" dirty="0"/>
              <a:t> V, </a:t>
            </a:r>
            <a:r>
              <a:rPr lang="es-ES" dirty="0" err="1"/>
              <a:t>Massari</a:t>
            </a:r>
            <a:r>
              <a:rPr lang="es-ES" dirty="0"/>
              <a:t> LP. </a:t>
            </a:r>
            <a:r>
              <a:rPr lang="es-ES" dirty="0" err="1"/>
              <a:t>Current</a:t>
            </a:r>
            <a:r>
              <a:rPr lang="es-ES" dirty="0"/>
              <a:t> </a:t>
            </a:r>
            <a:r>
              <a:rPr lang="es-ES" dirty="0" err="1"/>
              <a:t>concepts</a:t>
            </a:r>
            <a:r>
              <a:rPr lang="es-ES" dirty="0"/>
              <a:t> </a:t>
            </a:r>
            <a:r>
              <a:rPr lang="es-ES" dirty="0" err="1"/>
              <a:t>of</a:t>
            </a:r>
            <a:r>
              <a:rPr lang="es-ES" dirty="0"/>
              <a:t> psoriasis </a:t>
            </a:r>
            <a:r>
              <a:rPr lang="es-ES" dirty="0" err="1"/>
              <a:t>immunopathogenesis</a:t>
            </a:r>
            <a:r>
              <a:rPr lang="es-ES" dirty="0"/>
              <a:t>. </a:t>
            </a:r>
            <a:r>
              <a:rPr lang="es-ES" dirty="0" err="1"/>
              <a:t>Int</a:t>
            </a:r>
            <a:r>
              <a:rPr lang="es-ES" dirty="0"/>
              <a:t> J Mol </a:t>
            </a:r>
            <a:r>
              <a:rPr lang="es-ES" dirty="0" err="1"/>
              <a:t>Sci</a:t>
            </a:r>
            <a:r>
              <a:rPr lang="es-ES" dirty="0"/>
              <a:t>. 2021;22(21):11574. doi:10.3390/ijms222111574.</a:t>
            </a:r>
          </a:p>
          <a:p>
            <a:pPr marL="228600" indent="-228600">
              <a:buFont typeface="+mj-lt"/>
              <a:buAutoNum type="arabicPeriod"/>
            </a:pPr>
            <a:r>
              <a:rPr lang="es-ES" dirty="0"/>
              <a:t>Parisi R, </a:t>
            </a:r>
            <a:r>
              <a:rPr lang="es-ES" dirty="0" err="1"/>
              <a:t>Iskandar</a:t>
            </a:r>
            <a:r>
              <a:rPr lang="es-ES" dirty="0"/>
              <a:t> IYK, </a:t>
            </a:r>
            <a:r>
              <a:rPr lang="es-ES" dirty="0" err="1"/>
              <a:t>Kontopantelis</a:t>
            </a:r>
            <a:r>
              <a:rPr lang="es-ES" dirty="0"/>
              <a:t> E, et al. </a:t>
            </a:r>
            <a:r>
              <a:rPr lang="es-ES" dirty="0" err="1"/>
              <a:t>National</a:t>
            </a:r>
            <a:r>
              <a:rPr lang="es-ES" dirty="0"/>
              <a:t>, regional, and </a:t>
            </a:r>
            <a:r>
              <a:rPr lang="es-ES" dirty="0" err="1"/>
              <a:t>worldwide</a:t>
            </a:r>
            <a:r>
              <a:rPr lang="es-ES" dirty="0"/>
              <a:t> </a:t>
            </a:r>
            <a:r>
              <a:rPr lang="es-ES" dirty="0" err="1"/>
              <a:t>epidemiology</a:t>
            </a:r>
            <a:r>
              <a:rPr lang="es-ES" dirty="0"/>
              <a:t> </a:t>
            </a:r>
            <a:r>
              <a:rPr lang="es-ES" dirty="0" err="1"/>
              <a:t>of</a:t>
            </a:r>
            <a:r>
              <a:rPr lang="es-ES" dirty="0"/>
              <a:t> psoriasis: </a:t>
            </a:r>
            <a:r>
              <a:rPr lang="es-ES" dirty="0" err="1"/>
              <a:t>systematic</a:t>
            </a:r>
            <a:r>
              <a:rPr lang="es-ES" dirty="0"/>
              <a:t> </a:t>
            </a:r>
            <a:r>
              <a:rPr lang="es-ES" dirty="0" err="1"/>
              <a:t>analysis</a:t>
            </a:r>
            <a:r>
              <a:rPr lang="es-ES" dirty="0"/>
              <a:t> and </a:t>
            </a:r>
            <a:r>
              <a:rPr lang="es-ES" dirty="0" err="1"/>
              <a:t>modelling</a:t>
            </a:r>
            <a:r>
              <a:rPr lang="es-ES" dirty="0"/>
              <a:t> </a:t>
            </a:r>
            <a:r>
              <a:rPr lang="es-ES" dirty="0" err="1"/>
              <a:t>study</a:t>
            </a:r>
            <a:r>
              <a:rPr lang="es-ES" dirty="0"/>
              <a:t>. BMJ. 2020;369doi:10.1136/bmj.m1590.</a:t>
            </a:r>
          </a:p>
          <a:p>
            <a:pPr marL="228600" indent="-228600">
              <a:buFont typeface="+mj-lt"/>
              <a:buAutoNum type="arabicPeriod"/>
            </a:pPr>
            <a:r>
              <a:rPr lang="es-ES" dirty="0"/>
              <a:t>Eder L, </a:t>
            </a:r>
            <a:r>
              <a:rPr lang="es-ES" dirty="0" err="1"/>
              <a:t>Widdifield</a:t>
            </a:r>
            <a:r>
              <a:rPr lang="es-ES" dirty="0"/>
              <a:t> J, Rosen CF, et al. </a:t>
            </a:r>
            <a:r>
              <a:rPr lang="es-ES" dirty="0" err="1"/>
              <a:t>Trends</a:t>
            </a:r>
            <a:r>
              <a:rPr lang="es-ES" dirty="0"/>
              <a:t> in </a:t>
            </a:r>
            <a:r>
              <a:rPr lang="es-ES" dirty="0" err="1"/>
              <a:t>the</a:t>
            </a:r>
            <a:r>
              <a:rPr lang="es-ES" dirty="0"/>
              <a:t> </a:t>
            </a:r>
            <a:r>
              <a:rPr lang="es-ES" dirty="0" err="1"/>
              <a:t>prevalence</a:t>
            </a:r>
            <a:r>
              <a:rPr lang="es-ES" dirty="0"/>
              <a:t> and </a:t>
            </a:r>
            <a:r>
              <a:rPr lang="es-ES" dirty="0" err="1"/>
              <a:t>incidence</a:t>
            </a:r>
            <a:r>
              <a:rPr lang="es-ES" dirty="0"/>
              <a:t> </a:t>
            </a:r>
            <a:r>
              <a:rPr lang="es-ES" dirty="0" err="1"/>
              <a:t>of</a:t>
            </a:r>
            <a:r>
              <a:rPr lang="es-ES" dirty="0"/>
              <a:t> psoriasis and </a:t>
            </a:r>
            <a:r>
              <a:rPr lang="es-ES" dirty="0" err="1"/>
              <a:t>psoriatic</a:t>
            </a:r>
            <a:r>
              <a:rPr lang="es-ES" dirty="0"/>
              <a:t> </a:t>
            </a:r>
            <a:r>
              <a:rPr lang="es-ES" dirty="0" err="1"/>
              <a:t>arthritis</a:t>
            </a:r>
            <a:r>
              <a:rPr lang="es-ES" dirty="0"/>
              <a:t> in Ontario, </a:t>
            </a:r>
            <a:r>
              <a:rPr lang="es-ES" dirty="0" err="1"/>
              <a:t>Canada</a:t>
            </a:r>
            <a:r>
              <a:rPr lang="es-ES" dirty="0"/>
              <a:t>: a </a:t>
            </a:r>
            <a:r>
              <a:rPr lang="es-ES" dirty="0" err="1"/>
              <a:t>population-based</a:t>
            </a:r>
            <a:r>
              <a:rPr lang="es-ES" dirty="0"/>
              <a:t> </a:t>
            </a:r>
            <a:r>
              <a:rPr lang="es-ES" dirty="0" err="1"/>
              <a:t>study</a:t>
            </a:r>
            <a:r>
              <a:rPr lang="es-ES" dirty="0"/>
              <a:t>. </a:t>
            </a:r>
            <a:r>
              <a:rPr lang="es-ES" dirty="0" err="1"/>
              <a:t>Arthritis</a:t>
            </a:r>
            <a:r>
              <a:rPr lang="es-ES" dirty="0"/>
              <a:t> Care Res (</a:t>
            </a:r>
            <a:r>
              <a:rPr lang="es-ES" dirty="0" err="1"/>
              <a:t>Hoboken</a:t>
            </a:r>
            <a:r>
              <a:rPr lang="es-ES" dirty="0"/>
              <a:t>). 2019;71(8):1084-91. doi:10.1002/acr.23743.</a:t>
            </a:r>
          </a:p>
          <a:p>
            <a:pPr marL="228600" indent="-228600">
              <a:buFont typeface="+mj-lt"/>
              <a:buAutoNum type="arabicPeriod"/>
            </a:pPr>
            <a:r>
              <a:rPr lang="es-ES" dirty="0"/>
              <a:t>Damiani G, </a:t>
            </a:r>
            <a:r>
              <a:rPr lang="es-ES" dirty="0" err="1"/>
              <a:t>Bragazzi</a:t>
            </a:r>
            <a:r>
              <a:rPr lang="es-ES" dirty="0"/>
              <a:t> NL, </a:t>
            </a:r>
            <a:r>
              <a:rPr lang="es-ES" dirty="0" err="1"/>
              <a:t>Karimkhani</a:t>
            </a:r>
            <a:r>
              <a:rPr lang="es-ES" dirty="0"/>
              <a:t> </a:t>
            </a:r>
            <a:r>
              <a:rPr lang="es-ES" dirty="0" err="1"/>
              <a:t>Aksut</a:t>
            </a:r>
            <a:r>
              <a:rPr lang="es-ES" dirty="0"/>
              <a:t> C, et al. </a:t>
            </a:r>
            <a:r>
              <a:rPr lang="es-ES" dirty="0" err="1"/>
              <a:t>The</a:t>
            </a:r>
            <a:r>
              <a:rPr lang="es-ES" dirty="0"/>
              <a:t> global, regional, and </a:t>
            </a:r>
            <a:r>
              <a:rPr lang="es-ES" dirty="0" err="1"/>
              <a:t>national</a:t>
            </a:r>
            <a:r>
              <a:rPr lang="es-ES" dirty="0"/>
              <a:t> </a:t>
            </a:r>
            <a:r>
              <a:rPr lang="es-ES" dirty="0" err="1"/>
              <a:t>burden</a:t>
            </a:r>
            <a:r>
              <a:rPr lang="es-ES" dirty="0"/>
              <a:t> </a:t>
            </a:r>
            <a:r>
              <a:rPr lang="es-ES" dirty="0" err="1"/>
              <a:t>of</a:t>
            </a:r>
            <a:r>
              <a:rPr lang="es-ES" dirty="0"/>
              <a:t> psoriasis: </a:t>
            </a:r>
            <a:r>
              <a:rPr lang="es-ES" dirty="0" err="1"/>
              <a:t>results</a:t>
            </a:r>
            <a:r>
              <a:rPr lang="es-ES" dirty="0"/>
              <a:t> and </a:t>
            </a:r>
            <a:r>
              <a:rPr lang="es-ES" dirty="0" err="1"/>
              <a:t>insights</a:t>
            </a:r>
            <a:r>
              <a:rPr lang="es-ES" dirty="0"/>
              <a:t> </a:t>
            </a:r>
            <a:r>
              <a:rPr lang="es-ES" dirty="0" err="1"/>
              <a:t>from</a:t>
            </a:r>
            <a:r>
              <a:rPr lang="es-ES" dirty="0"/>
              <a:t> </a:t>
            </a:r>
            <a:r>
              <a:rPr lang="es-ES" dirty="0" err="1"/>
              <a:t>the</a:t>
            </a:r>
            <a:r>
              <a:rPr lang="es-ES" dirty="0"/>
              <a:t> Global </a:t>
            </a:r>
            <a:r>
              <a:rPr lang="es-ES" dirty="0" err="1"/>
              <a:t>Burden</a:t>
            </a:r>
            <a:r>
              <a:rPr lang="es-ES" dirty="0"/>
              <a:t> </a:t>
            </a:r>
            <a:r>
              <a:rPr lang="es-ES" dirty="0" err="1"/>
              <a:t>of</a:t>
            </a:r>
            <a:r>
              <a:rPr lang="es-ES" dirty="0"/>
              <a:t> </a:t>
            </a:r>
            <a:r>
              <a:rPr lang="es-ES" dirty="0" err="1"/>
              <a:t>Disease</a:t>
            </a:r>
            <a:r>
              <a:rPr lang="es-ES" dirty="0"/>
              <a:t> 2019 </a:t>
            </a:r>
            <a:r>
              <a:rPr lang="es-ES" dirty="0" err="1"/>
              <a:t>study</a:t>
            </a:r>
            <a:r>
              <a:rPr lang="es-ES" dirty="0"/>
              <a:t>. Front </a:t>
            </a:r>
            <a:r>
              <a:rPr lang="es-ES" dirty="0" err="1"/>
              <a:t>Med</a:t>
            </a:r>
            <a:r>
              <a:rPr lang="es-ES" dirty="0"/>
              <a:t> (</a:t>
            </a:r>
            <a:r>
              <a:rPr lang="es-ES" dirty="0" err="1"/>
              <a:t>Lausanne</a:t>
            </a:r>
            <a:r>
              <a:rPr lang="es-ES" dirty="0"/>
              <a:t>). 2021;8:743180. doi:10.3389/fmed.2021.743180.</a:t>
            </a:r>
          </a:p>
          <a:p>
            <a:pPr marL="0" indent="0">
              <a:buNone/>
            </a:pPr>
            <a:endParaRPr lang="es-ES" sz="1200" dirty="0"/>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9</a:t>
            </a:fld>
            <a:endParaRPr lang="es-ES"/>
          </a:p>
        </p:txBody>
      </p:sp>
    </p:spTree>
    <p:extLst>
      <p:ext uri="{BB962C8B-B14F-4D97-AF65-F5344CB8AC3E}">
        <p14:creationId xmlns:p14="http://schemas.microsoft.com/office/powerpoint/2010/main" val="387347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Condiciones dermatológicas que pueden presentar características clínicas similares:</a:t>
            </a:r>
          </a:p>
          <a:p>
            <a:pPr marL="0" indent="0">
              <a:buNone/>
            </a:pPr>
            <a:endParaRPr lang="es-ES" dirty="0"/>
          </a:p>
          <a:p>
            <a:r>
              <a:rPr lang="es-ES" dirty="0"/>
              <a:t>1. </a:t>
            </a:r>
            <a:r>
              <a:rPr lang="es-ES" b="1" dirty="0"/>
              <a:t>Dermatitis seborreica</a:t>
            </a:r>
            <a:r>
              <a:rPr lang="es-ES" dirty="0"/>
              <a:t>: Se presenta con escamas grasosas y amarillentas, principalmente en el cuero cabelludo, cara y áreas </a:t>
            </a:r>
            <a:r>
              <a:rPr lang="es-ES" dirty="0" err="1"/>
              <a:t>intertriginosas</a:t>
            </a:r>
            <a:r>
              <a:rPr lang="es-ES" dirty="0"/>
              <a:t>. A diferencia de la psoriasis, las escamas son más grasosas y menos adherentes.</a:t>
            </a:r>
          </a:p>
          <a:p>
            <a:r>
              <a:rPr lang="es-ES" dirty="0"/>
              <a:t>2. </a:t>
            </a:r>
            <a:r>
              <a:rPr lang="es-ES" b="1" dirty="0" err="1"/>
              <a:t>Tinea</a:t>
            </a:r>
            <a:r>
              <a:rPr lang="es-ES" b="1" dirty="0"/>
              <a:t> </a:t>
            </a:r>
            <a:r>
              <a:rPr lang="es-ES" b="1" dirty="0" err="1"/>
              <a:t>corporis</a:t>
            </a:r>
            <a:r>
              <a:rPr lang="es-ES" dirty="0"/>
              <a:t>: Infecciones fúngicas que pueden imitar la psoriasis con placas eritematosas y escamosas. La confirmación se realiza mediante cultivo de hongos o examen con KOH.</a:t>
            </a:r>
          </a:p>
          <a:p>
            <a:r>
              <a:rPr lang="es-ES" dirty="0"/>
              <a:t>3. </a:t>
            </a:r>
            <a:r>
              <a:rPr lang="es-ES" b="1" dirty="0"/>
              <a:t>Lupus eritematoso cutáneo</a:t>
            </a:r>
            <a:r>
              <a:rPr lang="es-ES" dirty="0"/>
              <a:t>: Puede presentar placas eritematosas y escamosas, especialmente en áreas expuestas al sol. La biopsia y los estudios serológicos son útiles para el diagnóstico.</a:t>
            </a:r>
          </a:p>
          <a:p>
            <a:r>
              <a:rPr lang="es-ES" dirty="0"/>
              <a:t>4. </a:t>
            </a:r>
            <a:r>
              <a:rPr lang="es-ES" b="1" dirty="0"/>
              <a:t>Liquen plano</a:t>
            </a:r>
            <a:r>
              <a:rPr lang="es-ES" dirty="0"/>
              <a:t>: Se caracteriza por pápulas planas, poligonales y pruriginosas, a menudo con una distribución simétrica. La dermatoscopia y la biopsia pueden ayudar a diferenciarlo de la psoriasis.</a:t>
            </a:r>
          </a:p>
          <a:p>
            <a:r>
              <a:rPr lang="es-ES" dirty="0"/>
              <a:t>5. </a:t>
            </a:r>
            <a:r>
              <a:rPr lang="es-ES" b="1" dirty="0"/>
              <a:t>Dermatitis atópica</a:t>
            </a:r>
            <a:r>
              <a:rPr lang="es-ES" dirty="0"/>
              <a:t>: Se presenta con placas eccematosas, pruriginosas y mal delimitadas, a menudo en áreas flexoras. La historia clínica y la distribución de las lesiones son claves para el diagnóstico.</a:t>
            </a:r>
          </a:p>
          <a:p>
            <a:r>
              <a:rPr lang="es-ES" dirty="0"/>
              <a:t>6. </a:t>
            </a:r>
            <a:r>
              <a:rPr lang="es-ES" b="1" dirty="0"/>
              <a:t>Dermatitis de contacto</a:t>
            </a:r>
            <a:r>
              <a:rPr lang="es-ES" dirty="0"/>
              <a:t>: Puede presentar eritema y descamación en áreas expuestas a alérgenos o irritantes. La historia de exposición y las pruebas de parche son útiles para el diagnóstico.</a:t>
            </a:r>
          </a:p>
          <a:p>
            <a:endParaRPr lang="es-ES" dirty="0"/>
          </a:p>
          <a:p>
            <a:endParaRPr lang="es-ES" dirty="0"/>
          </a:p>
          <a:p>
            <a:r>
              <a:rPr lang="es-ES" sz="1200" b="0" i="0" kern="1200" dirty="0">
                <a:solidFill>
                  <a:schemeClr val="tx1"/>
                </a:solidFill>
                <a:effectLst/>
                <a:latin typeface="+mn-lt"/>
                <a:ea typeface="+mn-ea"/>
                <a:cs typeface="+mn-cs"/>
              </a:rPr>
              <a:t>Referencias bibliográficas </a:t>
            </a:r>
            <a:endParaRPr lang="es-ES" dirty="0"/>
          </a:p>
          <a:p>
            <a:endParaRPr lang="es-ES" dirty="0"/>
          </a:p>
          <a:p>
            <a:r>
              <a:rPr lang="es-ES" dirty="0" err="1"/>
              <a:t>Gisondi</a:t>
            </a:r>
            <a:r>
              <a:rPr lang="es-ES" dirty="0"/>
              <a:t> P, </a:t>
            </a:r>
            <a:r>
              <a:rPr lang="es-ES" dirty="0" err="1"/>
              <a:t>Bellinato</a:t>
            </a:r>
            <a:r>
              <a:rPr lang="es-ES" dirty="0"/>
              <a:t> F, </a:t>
            </a:r>
            <a:r>
              <a:rPr lang="es-ES" dirty="0" err="1"/>
              <a:t>Girolomoni</a:t>
            </a:r>
            <a:r>
              <a:rPr lang="es-ES" dirty="0"/>
              <a:t> G. </a:t>
            </a:r>
            <a:r>
              <a:rPr lang="es-ES" dirty="0" err="1"/>
              <a:t>Topographic</a:t>
            </a:r>
            <a:r>
              <a:rPr lang="es-ES" dirty="0"/>
              <a:t> </a:t>
            </a:r>
            <a:r>
              <a:rPr lang="es-ES" dirty="0" err="1"/>
              <a:t>differential</a:t>
            </a:r>
            <a:r>
              <a:rPr lang="es-ES" dirty="0"/>
              <a:t> diagnosis </a:t>
            </a:r>
            <a:r>
              <a:rPr lang="es-ES" dirty="0" err="1"/>
              <a:t>of</a:t>
            </a:r>
            <a:r>
              <a:rPr lang="es-ES" dirty="0"/>
              <a:t> </a:t>
            </a:r>
            <a:r>
              <a:rPr lang="es-ES" dirty="0" err="1"/>
              <a:t>chronic</a:t>
            </a:r>
            <a:r>
              <a:rPr lang="es-ES" dirty="0"/>
              <a:t> plaque psoriasis: </a:t>
            </a:r>
            <a:r>
              <a:rPr lang="es-ES" dirty="0" err="1"/>
              <a:t>challenges</a:t>
            </a:r>
            <a:r>
              <a:rPr lang="es-ES" dirty="0"/>
              <a:t> and </a:t>
            </a:r>
            <a:r>
              <a:rPr lang="es-ES" dirty="0" err="1"/>
              <a:t>tricks</a:t>
            </a:r>
            <a:r>
              <a:rPr lang="es-ES" dirty="0"/>
              <a:t>. J Clin </a:t>
            </a:r>
            <a:r>
              <a:rPr lang="es-ES" dirty="0" err="1"/>
              <a:t>Med</a:t>
            </a:r>
            <a:r>
              <a:rPr lang="es-ES" dirty="0"/>
              <a:t>. 2020;9(11). doi:10.3390/jcm9113594.</a:t>
            </a:r>
          </a:p>
          <a:p>
            <a:endParaRPr lang="es-ES" dirty="0"/>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10</a:t>
            </a:fld>
            <a:endParaRPr lang="es-ES"/>
          </a:p>
        </p:txBody>
      </p:sp>
    </p:spTree>
    <p:extLst>
      <p:ext uri="{BB962C8B-B14F-4D97-AF65-F5344CB8AC3E}">
        <p14:creationId xmlns:p14="http://schemas.microsoft.com/office/powerpoint/2010/main" val="164644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dirty="0"/>
              <a:t>TIPOS DE PSORIASIS</a:t>
            </a:r>
          </a:p>
          <a:p>
            <a:pPr marL="0" indent="0">
              <a:buNone/>
            </a:pPr>
            <a:endParaRPr lang="es-ES" dirty="0"/>
          </a:p>
          <a:p>
            <a:pPr marL="0" indent="0">
              <a:buNone/>
            </a:pPr>
            <a:r>
              <a:rPr lang="es-ES" dirty="0"/>
              <a:t>La </a:t>
            </a:r>
            <a:r>
              <a:rPr lang="es-ES" b="1" dirty="0"/>
              <a:t>psoriasis</a:t>
            </a:r>
            <a:r>
              <a:rPr lang="es-ES" dirty="0"/>
              <a:t> se presenta en varias formas clínicas, cada una con características distintivas:</a:t>
            </a:r>
          </a:p>
          <a:p>
            <a:pPr marL="0" indent="0">
              <a:buNone/>
            </a:pPr>
            <a:endParaRPr lang="es-ES" dirty="0"/>
          </a:p>
          <a:p>
            <a:r>
              <a:rPr lang="es-ES" dirty="0"/>
              <a:t>1. </a:t>
            </a:r>
            <a:r>
              <a:rPr lang="es-ES" b="1" dirty="0"/>
              <a:t>Psoriasis en placas</a:t>
            </a:r>
            <a:r>
              <a:rPr lang="es-ES" dirty="0"/>
              <a:t>: Es la forma más común, afectando al 90% de los adultos con psoriasis. Se caracteriza por placas eritematosas bien delimitadas con escamas plateadas.</a:t>
            </a:r>
            <a:r>
              <a:rPr lang="es-ES" b="1" baseline="30000" dirty="0"/>
              <a:t>[1-2]</a:t>
            </a:r>
            <a:endParaRPr lang="es-ES" dirty="0"/>
          </a:p>
          <a:p>
            <a:r>
              <a:rPr lang="es-ES" dirty="0"/>
              <a:t>2. </a:t>
            </a:r>
            <a:r>
              <a:rPr lang="es-ES" b="1" dirty="0"/>
              <a:t>Psoriasis </a:t>
            </a:r>
            <a:r>
              <a:rPr lang="es-ES" b="1" dirty="0" err="1"/>
              <a:t>guttata</a:t>
            </a:r>
            <a:r>
              <a:rPr lang="es-ES" dirty="0"/>
              <a:t>: Se presenta como pequeñas lesiones en forma de gota, generalmente desencadenadas por infecciones estreptocócicas.</a:t>
            </a:r>
            <a:r>
              <a:rPr lang="es-ES" b="1" baseline="30000" dirty="0"/>
              <a:t>[2-3]</a:t>
            </a:r>
            <a:endParaRPr lang="es-ES" dirty="0"/>
          </a:p>
          <a:p>
            <a:r>
              <a:rPr lang="es-ES" dirty="0"/>
              <a:t>3. </a:t>
            </a:r>
            <a:r>
              <a:rPr lang="es-ES" b="1" dirty="0"/>
              <a:t>Psoriasis pustulosa</a:t>
            </a:r>
            <a:r>
              <a:rPr lang="es-ES" dirty="0"/>
              <a:t>: Incluye subtipos como la psoriasis pustulosa generalizada (GPP) y la </a:t>
            </a:r>
            <a:r>
              <a:rPr lang="es-ES" dirty="0" err="1"/>
              <a:t>pustulosis</a:t>
            </a:r>
            <a:r>
              <a:rPr lang="es-ES" dirty="0"/>
              <a:t> </a:t>
            </a:r>
            <a:r>
              <a:rPr lang="es-ES" dirty="0" err="1"/>
              <a:t>palmoplantar</a:t>
            </a:r>
            <a:r>
              <a:rPr lang="es-ES" dirty="0"/>
              <a:t>. Se caracteriza por la presencia de pústulas estériles llenas de neutrófilos.</a:t>
            </a:r>
            <a:r>
              <a:rPr lang="es-ES" b="1" baseline="30000" dirty="0"/>
              <a:t>[4-5]</a:t>
            </a:r>
            <a:endParaRPr lang="es-ES" dirty="0"/>
          </a:p>
          <a:p>
            <a:r>
              <a:rPr lang="es-ES" dirty="0"/>
              <a:t>4. </a:t>
            </a:r>
            <a:r>
              <a:rPr lang="es-ES" b="1" dirty="0"/>
              <a:t>Psoriasis eritrodérmica</a:t>
            </a:r>
            <a:r>
              <a:rPr lang="es-ES" dirty="0"/>
              <a:t>: Es una forma grave que afecta la mayor parte de la superficie corporal, causando enrojecimiento y descamación generalizada.</a:t>
            </a:r>
            <a:r>
              <a:rPr lang="es-ES" b="1" baseline="30000" dirty="0"/>
              <a:t>[2][6]</a:t>
            </a:r>
            <a:endParaRPr lang="es-ES" dirty="0"/>
          </a:p>
          <a:p>
            <a:r>
              <a:rPr lang="es-ES" dirty="0"/>
              <a:t>5. </a:t>
            </a:r>
            <a:r>
              <a:rPr lang="es-ES" b="1" dirty="0"/>
              <a:t>Psoriasis inversa</a:t>
            </a:r>
            <a:r>
              <a:rPr lang="es-ES" dirty="0"/>
              <a:t>: Afecta los pliegues cutáneos como las axilas, ingles y debajo de los senos, presentando lesiones eritematosas sin escamas.</a:t>
            </a:r>
            <a:r>
              <a:rPr lang="es-ES" b="1" baseline="30000" dirty="0"/>
              <a:t>[2][6]</a:t>
            </a:r>
            <a:endParaRPr lang="es-ES" dirty="0"/>
          </a:p>
          <a:p>
            <a:r>
              <a:rPr lang="es-ES" dirty="0"/>
              <a:t>6. </a:t>
            </a:r>
            <a:r>
              <a:rPr lang="es-ES" b="1" dirty="0"/>
              <a:t>Psoriasis ungueal</a:t>
            </a:r>
            <a:r>
              <a:rPr lang="es-ES" dirty="0"/>
              <a:t>: Afecta las uñas, causando cambios como </a:t>
            </a:r>
            <a:r>
              <a:rPr lang="es-ES" dirty="0" err="1"/>
              <a:t>pitting</a:t>
            </a:r>
            <a:r>
              <a:rPr lang="es-ES" dirty="0"/>
              <a:t>, </a:t>
            </a:r>
            <a:r>
              <a:rPr lang="es-ES" dirty="0" err="1"/>
              <a:t>onicólisis</a:t>
            </a:r>
            <a:r>
              <a:rPr lang="es-ES" dirty="0"/>
              <a:t> y decoloración.</a:t>
            </a:r>
            <a:r>
              <a:rPr lang="es-ES" b="1" baseline="30000" dirty="0"/>
              <a:t>[1-2]</a:t>
            </a:r>
          </a:p>
          <a:p>
            <a:endParaRPr lang="es-ES" b="1" baseline="30000" dirty="0"/>
          </a:p>
          <a:p>
            <a:endParaRPr lang="es-ES" b="1"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Referencias bibliográficas </a:t>
            </a:r>
            <a:endParaRPr lang="es-ES" dirty="0"/>
          </a:p>
          <a:p>
            <a:endParaRPr lang="es-ES" b="1" baseline="30000" dirty="0"/>
          </a:p>
          <a:p>
            <a:pPr marL="228600" indent="-228600">
              <a:buFont typeface="+mj-lt"/>
              <a:buAutoNum type="arabicPeriod"/>
            </a:pPr>
            <a:r>
              <a:rPr lang="es-ES" dirty="0"/>
              <a:t>Garner KK, Hoy KDS, </a:t>
            </a:r>
            <a:r>
              <a:rPr lang="es-ES" dirty="0" err="1"/>
              <a:t>Carpenter</a:t>
            </a:r>
            <a:r>
              <a:rPr lang="es-ES" dirty="0"/>
              <a:t> AM. Psoriasis: </a:t>
            </a:r>
            <a:r>
              <a:rPr lang="es-ES" dirty="0" err="1"/>
              <a:t>recognition</a:t>
            </a:r>
            <a:r>
              <a:rPr lang="es-ES" dirty="0"/>
              <a:t> and </a:t>
            </a:r>
            <a:r>
              <a:rPr lang="es-ES" dirty="0" err="1"/>
              <a:t>management</a:t>
            </a:r>
            <a:r>
              <a:rPr lang="es-ES" dirty="0"/>
              <a:t> </a:t>
            </a:r>
            <a:r>
              <a:rPr lang="es-ES" dirty="0" err="1"/>
              <a:t>strategies</a:t>
            </a:r>
            <a:r>
              <a:rPr lang="es-ES" dirty="0"/>
              <a:t>. Am </a:t>
            </a:r>
            <a:r>
              <a:rPr lang="es-ES" dirty="0" err="1"/>
              <a:t>Fam</a:t>
            </a:r>
            <a:r>
              <a:rPr lang="es-ES" dirty="0"/>
              <a:t> </a:t>
            </a:r>
            <a:r>
              <a:rPr lang="es-ES" dirty="0" err="1"/>
              <a:t>Physician</a:t>
            </a:r>
            <a:r>
              <a:rPr lang="es-ES" dirty="0"/>
              <a:t>. 2023;108(6):562-73.</a:t>
            </a:r>
          </a:p>
          <a:p>
            <a:pPr marL="228600" indent="-228600">
              <a:buFont typeface="+mj-lt"/>
              <a:buAutoNum type="arabicPeriod"/>
            </a:pPr>
            <a:r>
              <a:rPr lang="es-ES" dirty="0" err="1"/>
              <a:t>Raharja</a:t>
            </a:r>
            <a:r>
              <a:rPr lang="es-ES" dirty="0"/>
              <a:t> A, </a:t>
            </a:r>
            <a:r>
              <a:rPr lang="es-ES" dirty="0" err="1"/>
              <a:t>Mahil</a:t>
            </a:r>
            <a:r>
              <a:rPr lang="es-ES" dirty="0"/>
              <a:t> SK, Barker JN. Psoriasis: a </a:t>
            </a:r>
            <a:r>
              <a:rPr lang="es-ES" dirty="0" err="1"/>
              <a:t>brief</a:t>
            </a:r>
            <a:r>
              <a:rPr lang="es-ES" dirty="0"/>
              <a:t> </a:t>
            </a:r>
            <a:r>
              <a:rPr lang="es-ES" dirty="0" err="1"/>
              <a:t>overview</a:t>
            </a:r>
            <a:r>
              <a:rPr lang="es-ES" dirty="0"/>
              <a:t>. Clin </a:t>
            </a:r>
            <a:r>
              <a:rPr lang="es-ES" dirty="0" err="1"/>
              <a:t>Med</a:t>
            </a:r>
            <a:r>
              <a:rPr lang="es-ES" dirty="0"/>
              <a:t> (</a:t>
            </a:r>
            <a:r>
              <a:rPr lang="es-ES" dirty="0" err="1"/>
              <a:t>Lond</a:t>
            </a:r>
            <a:r>
              <a:rPr lang="es-ES" dirty="0"/>
              <a:t>). 2021;21(3):170-3. doi:10.7861/clinmed.2021-0257.</a:t>
            </a:r>
          </a:p>
          <a:p>
            <a:pPr marL="228600" indent="-228600">
              <a:buFont typeface="+mj-lt"/>
              <a:buAutoNum type="arabicPeriod"/>
            </a:pPr>
            <a:r>
              <a:rPr lang="es-ES" dirty="0" err="1"/>
              <a:t>Raychaudhuri</a:t>
            </a:r>
            <a:r>
              <a:rPr lang="es-ES" dirty="0"/>
              <a:t> SK, </a:t>
            </a:r>
            <a:r>
              <a:rPr lang="es-ES" dirty="0" err="1"/>
              <a:t>Maverakis</a:t>
            </a:r>
            <a:r>
              <a:rPr lang="es-ES" dirty="0"/>
              <a:t> E, </a:t>
            </a:r>
            <a:r>
              <a:rPr lang="es-ES" dirty="0" err="1"/>
              <a:t>Raychaudhuri</a:t>
            </a:r>
            <a:r>
              <a:rPr lang="es-ES" dirty="0"/>
              <a:t> SP. Diagnosis and </a:t>
            </a:r>
            <a:r>
              <a:rPr lang="es-ES" dirty="0" err="1"/>
              <a:t>classification</a:t>
            </a:r>
            <a:r>
              <a:rPr lang="es-ES" dirty="0"/>
              <a:t> </a:t>
            </a:r>
            <a:r>
              <a:rPr lang="es-ES" dirty="0" err="1"/>
              <a:t>of</a:t>
            </a:r>
            <a:r>
              <a:rPr lang="es-ES" dirty="0"/>
              <a:t> psoriasis. </a:t>
            </a:r>
            <a:r>
              <a:rPr lang="es-ES" dirty="0" err="1"/>
              <a:t>Autoimmun</a:t>
            </a:r>
            <a:r>
              <a:rPr lang="es-ES" dirty="0"/>
              <a:t> Rev. 2014;13(4-5):490-5. doi:10.1016/j.autrev.2014.01.008.</a:t>
            </a:r>
          </a:p>
          <a:p>
            <a:pPr marL="228600" indent="-228600">
              <a:buFont typeface="+mj-lt"/>
              <a:buAutoNum type="arabicPeriod"/>
            </a:pPr>
            <a:r>
              <a:rPr lang="es-ES" dirty="0"/>
              <a:t>Yang SF, Lin MH, Chou PC, et al. </a:t>
            </a:r>
            <a:r>
              <a:rPr lang="es-ES" dirty="0" err="1"/>
              <a:t>Genetics</a:t>
            </a:r>
            <a:r>
              <a:rPr lang="es-ES" dirty="0"/>
              <a:t> </a:t>
            </a:r>
            <a:r>
              <a:rPr lang="es-ES" dirty="0" err="1"/>
              <a:t>of</a:t>
            </a:r>
            <a:r>
              <a:rPr lang="es-ES" dirty="0"/>
              <a:t> </a:t>
            </a:r>
            <a:r>
              <a:rPr lang="es-ES" dirty="0" err="1"/>
              <a:t>generalized</a:t>
            </a:r>
            <a:r>
              <a:rPr lang="es-ES" dirty="0"/>
              <a:t> </a:t>
            </a:r>
            <a:r>
              <a:rPr lang="es-ES" dirty="0" err="1"/>
              <a:t>pustular</a:t>
            </a:r>
            <a:r>
              <a:rPr lang="es-ES" dirty="0"/>
              <a:t> psoriasis: </a:t>
            </a:r>
            <a:r>
              <a:rPr lang="es-ES" dirty="0" err="1"/>
              <a:t>current</a:t>
            </a:r>
            <a:r>
              <a:rPr lang="es-ES" dirty="0"/>
              <a:t> </a:t>
            </a:r>
            <a:r>
              <a:rPr lang="es-ES" dirty="0" err="1"/>
              <a:t>understanding</a:t>
            </a:r>
            <a:r>
              <a:rPr lang="es-ES" dirty="0"/>
              <a:t> and </a:t>
            </a:r>
            <a:r>
              <a:rPr lang="es-ES" dirty="0" err="1"/>
              <a:t>implications</a:t>
            </a:r>
            <a:r>
              <a:rPr lang="es-ES" dirty="0"/>
              <a:t> </a:t>
            </a:r>
            <a:r>
              <a:rPr lang="es-ES" dirty="0" err="1"/>
              <a:t>for</a:t>
            </a:r>
            <a:r>
              <a:rPr lang="es-ES" dirty="0"/>
              <a:t> future </a:t>
            </a:r>
            <a:r>
              <a:rPr lang="es-ES" dirty="0" err="1"/>
              <a:t>therapeutics</a:t>
            </a:r>
            <a:r>
              <a:rPr lang="es-ES" dirty="0"/>
              <a:t>. Genes. 2023;14(6):1297. doi:10.3390/genes14061297.</a:t>
            </a:r>
          </a:p>
          <a:p>
            <a:pPr marL="228600" indent="-228600">
              <a:buFont typeface="+mj-lt"/>
              <a:buAutoNum type="arabicPeriod"/>
            </a:pPr>
            <a:r>
              <a:rPr lang="es-ES" dirty="0" err="1"/>
              <a:t>Twelves</a:t>
            </a:r>
            <a:r>
              <a:rPr lang="es-ES" dirty="0"/>
              <a:t> S, </a:t>
            </a:r>
            <a:r>
              <a:rPr lang="es-ES" dirty="0" err="1"/>
              <a:t>Mostafa</a:t>
            </a:r>
            <a:r>
              <a:rPr lang="es-ES" dirty="0"/>
              <a:t> A, </a:t>
            </a:r>
            <a:r>
              <a:rPr lang="es-ES" dirty="0" err="1"/>
              <a:t>Dand</a:t>
            </a:r>
            <a:r>
              <a:rPr lang="es-ES" dirty="0"/>
              <a:t> N, et al. </a:t>
            </a:r>
            <a:r>
              <a:rPr lang="es-ES" dirty="0" err="1"/>
              <a:t>Clinical</a:t>
            </a:r>
            <a:r>
              <a:rPr lang="es-ES" dirty="0"/>
              <a:t> and </a:t>
            </a:r>
            <a:r>
              <a:rPr lang="es-ES" dirty="0" err="1"/>
              <a:t>genetic</a:t>
            </a:r>
            <a:r>
              <a:rPr lang="es-ES" dirty="0"/>
              <a:t> </a:t>
            </a:r>
            <a:r>
              <a:rPr lang="es-ES" dirty="0" err="1"/>
              <a:t>differences</a:t>
            </a:r>
            <a:r>
              <a:rPr lang="es-ES" dirty="0"/>
              <a:t> </a:t>
            </a:r>
            <a:r>
              <a:rPr lang="es-ES" dirty="0" err="1"/>
              <a:t>between</a:t>
            </a:r>
            <a:r>
              <a:rPr lang="es-ES" dirty="0"/>
              <a:t> </a:t>
            </a:r>
            <a:r>
              <a:rPr lang="es-ES" dirty="0" err="1"/>
              <a:t>pustular</a:t>
            </a:r>
            <a:r>
              <a:rPr lang="es-ES" dirty="0"/>
              <a:t> psoriasis </a:t>
            </a:r>
            <a:r>
              <a:rPr lang="es-ES" dirty="0" err="1"/>
              <a:t>subtypes</a:t>
            </a:r>
            <a:r>
              <a:rPr lang="es-ES" dirty="0"/>
              <a:t>. J </a:t>
            </a:r>
            <a:r>
              <a:rPr lang="es-ES" dirty="0" err="1"/>
              <a:t>Allergy</a:t>
            </a:r>
            <a:r>
              <a:rPr lang="es-ES" dirty="0"/>
              <a:t> Clin </a:t>
            </a:r>
            <a:r>
              <a:rPr lang="es-ES" dirty="0" err="1"/>
              <a:t>Immunol</a:t>
            </a:r>
            <a:r>
              <a:rPr lang="es-ES" dirty="0"/>
              <a:t>. 2019;143(3):1021-6. doi:10.1016/j.jaci.2018.06.038.</a:t>
            </a:r>
          </a:p>
          <a:p>
            <a:pPr marL="228600" indent="-228600">
              <a:buFont typeface="+mj-lt"/>
              <a:buAutoNum type="arabicPeriod"/>
            </a:pPr>
            <a:r>
              <a:rPr lang="es-ES" dirty="0" err="1"/>
              <a:t>Weigle</a:t>
            </a:r>
            <a:r>
              <a:rPr lang="es-ES" dirty="0"/>
              <a:t> N, </a:t>
            </a:r>
            <a:r>
              <a:rPr lang="es-ES" dirty="0" err="1"/>
              <a:t>McBane</a:t>
            </a:r>
            <a:r>
              <a:rPr lang="es-ES" dirty="0"/>
              <a:t> S. Psoriasis. Am </a:t>
            </a:r>
            <a:r>
              <a:rPr lang="es-ES" dirty="0" err="1"/>
              <a:t>Fam</a:t>
            </a:r>
            <a:r>
              <a:rPr lang="es-ES" dirty="0"/>
              <a:t> </a:t>
            </a:r>
            <a:r>
              <a:rPr lang="es-ES" dirty="0" err="1"/>
              <a:t>Physician</a:t>
            </a:r>
            <a:r>
              <a:rPr lang="es-ES" dirty="0"/>
              <a:t>. 2013;87(9):626-33.</a:t>
            </a:r>
          </a:p>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11</a:t>
            </a:fld>
            <a:endParaRPr lang="es-ES"/>
          </a:p>
        </p:txBody>
      </p:sp>
    </p:spTree>
    <p:extLst>
      <p:ext uri="{BB962C8B-B14F-4D97-AF65-F5344CB8AC3E}">
        <p14:creationId xmlns:p14="http://schemas.microsoft.com/office/powerpoint/2010/main" val="289989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12</a:t>
            </a:fld>
            <a:endParaRPr lang="es-ES"/>
          </a:p>
        </p:txBody>
      </p:sp>
    </p:spTree>
    <p:extLst>
      <p:ext uri="{BB962C8B-B14F-4D97-AF65-F5344CB8AC3E}">
        <p14:creationId xmlns:p14="http://schemas.microsoft.com/office/powerpoint/2010/main" val="180856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153E5F-5473-7D78-1DFB-AC745E78741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D13E77-DAB2-6DAB-FECB-EC6FDDE29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2CEA21E-3615-3B52-303B-51A510F84823}"/>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3EAEACAE-FDDB-945A-2491-39AEE3B7DB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BFC29E-9216-45CC-2D0B-CFED28DC08C5}"/>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33800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A671D-91FF-B9CC-968D-3B971E5163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7722C1-DC0E-85FE-937A-97299EA3E2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404BC5-000E-828C-17EF-817F965229B1}"/>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535B5BC0-C314-EC28-74EA-25DB7608DF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F56203-4783-16F6-1ED9-732F17792D01}"/>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389585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47708A-CEE1-88AF-A8F8-02511DDE48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D745E86-66F9-CF74-F089-63D09103C7F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40E730-E6A1-8154-F7E5-01A88E03F7B6}"/>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95882E75-E533-482B-ECB9-59D149DB07A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A59391-B31B-C258-9ED8-E0EDF04214CC}"/>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32912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4EF82-D4F2-DDDA-1F73-0D5F3463A8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EB89F0-0C67-BD3B-F8AE-F7768B53120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B4037E-771D-B29F-8E16-8536ED2E5B29}"/>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41F6519C-51A7-9132-8F22-AD551BD5F7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152623-1BF3-51F9-8B3F-969948EFBAEC}"/>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0938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6B3BE-31F5-F076-4A2D-0CE4C09BD2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7A2739-1F7A-BF94-C732-60960DE496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AB5F415-0C3D-F062-7D66-0D13C8634DE6}"/>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2350C0D6-8E52-908B-2550-BB5622D613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D6F391-BB46-0180-4412-3256831D3275}"/>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208826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2BA54-BC56-B064-C9B3-04498C6A6C6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A2C91E-C579-E3C9-C381-976180FB10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A1577E6-BB1F-BED3-711D-3D2CF6A17BC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D9E574-DFFC-6798-61E3-6BB7AA428DD2}"/>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6" name="Marcador de pie de página 5">
            <a:extLst>
              <a:ext uri="{FF2B5EF4-FFF2-40B4-BE49-F238E27FC236}">
                <a16:creationId xmlns:a16="http://schemas.microsoft.com/office/drawing/2014/main" id="{1E1D6B21-764E-46BC-518C-B55C0B0C49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9C9D97-1821-B6E1-85FE-C1B14CFC285E}"/>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19753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5ADA77-8688-4694-3D0F-6C7A0068BD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BBC8F5-D150-A78F-5333-4468F5C56C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E2D4115-EF0C-3C30-B12A-7403CB3E318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EB92F28-C1B4-7CE4-3188-670E0ADF3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21974B1-51D7-933F-6D27-5AD86D2FE5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CACAD23-BEB7-1931-3550-FEFC48439184}"/>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8" name="Marcador de pie de página 7">
            <a:extLst>
              <a:ext uri="{FF2B5EF4-FFF2-40B4-BE49-F238E27FC236}">
                <a16:creationId xmlns:a16="http://schemas.microsoft.com/office/drawing/2014/main" id="{41FBD641-CA98-A35A-4884-2AC1B0C9EB5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7BFFF8-63DD-E724-4C2A-CDB18D9551B7}"/>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520777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F0265-992D-E321-4586-4B9809E859D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C015FB-2703-427F-E722-BACCB70E9E8D}"/>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4" name="Marcador de pie de página 3">
            <a:extLst>
              <a:ext uri="{FF2B5EF4-FFF2-40B4-BE49-F238E27FC236}">
                <a16:creationId xmlns:a16="http://schemas.microsoft.com/office/drawing/2014/main" id="{DF51B8DD-26C2-6A74-22E7-3C9292755A7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54D1676-3206-7E4D-D341-022A137906DB}"/>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93967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422BE4-21D5-E223-72A8-897903241312}"/>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3" name="Marcador de pie de página 2">
            <a:extLst>
              <a:ext uri="{FF2B5EF4-FFF2-40B4-BE49-F238E27FC236}">
                <a16:creationId xmlns:a16="http://schemas.microsoft.com/office/drawing/2014/main" id="{0197F12F-5808-7DDC-1C2E-F78524DDE23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5EEE44D-0BA9-156B-210B-5F716B23F06E}"/>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47282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29018-9A33-3DA0-FD12-750B1E9FC0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3D714F-B8F6-40F9-F515-E2186BC93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CD4960D-C896-7407-FAD8-932522797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C9A320-9A42-08B7-4A1F-09B548F0B2BB}"/>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6" name="Marcador de pie de página 5">
            <a:extLst>
              <a:ext uri="{FF2B5EF4-FFF2-40B4-BE49-F238E27FC236}">
                <a16:creationId xmlns:a16="http://schemas.microsoft.com/office/drawing/2014/main" id="{751D1BF4-A5EB-8C1F-8A1C-8F37C4F059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679F2-0616-9276-8721-924223C2CCF1}"/>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60511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17006-4448-670D-932B-DDB240BA41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FA1934-473A-008B-449E-EDB13EF8D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F3E6954-DFED-A708-3FEC-23261A9FA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3EBA5D-E810-62B2-111E-4C08E1A04753}"/>
              </a:ext>
            </a:extLst>
          </p:cNvPr>
          <p:cNvSpPr>
            <a:spLocks noGrp="1"/>
          </p:cNvSpPr>
          <p:nvPr>
            <p:ph type="dt" sz="half" idx="10"/>
          </p:nvPr>
        </p:nvSpPr>
        <p:spPr/>
        <p:txBody>
          <a:bodyPr/>
          <a:lstStyle/>
          <a:p>
            <a:fld id="{3FBA6298-F299-4949-92EE-3CBA23370A64}" type="datetimeFigureOut">
              <a:rPr lang="es-ES" smtClean="0"/>
              <a:t>27/02/2025</a:t>
            </a:fld>
            <a:endParaRPr lang="es-ES"/>
          </a:p>
        </p:txBody>
      </p:sp>
      <p:sp>
        <p:nvSpPr>
          <p:cNvPr id="6" name="Marcador de pie de página 5">
            <a:extLst>
              <a:ext uri="{FF2B5EF4-FFF2-40B4-BE49-F238E27FC236}">
                <a16:creationId xmlns:a16="http://schemas.microsoft.com/office/drawing/2014/main" id="{888D40F6-DCDB-4B26-7E5E-833FEFDB293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13126F4-4A6D-2435-D641-ABB72D64B8D1}"/>
              </a:ext>
            </a:extLst>
          </p:cNvPr>
          <p:cNvSpPr>
            <a:spLocks noGrp="1"/>
          </p:cNvSpPr>
          <p:nvPr>
            <p:ph type="sldNum" sz="quarter" idx="12"/>
          </p:nvPr>
        </p:nvSpPr>
        <p:spPr/>
        <p:txBody>
          <a:bodyPr/>
          <a:lstStyle/>
          <a:p>
            <a:fld id="{DDB390CF-8DB2-A14E-B395-BB4BBF859518}" type="slidenum">
              <a:rPr lang="es-ES" smtClean="0"/>
              <a:t>‹Nº›</a:t>
            </a:fld>
            <a:endParaRPr lang="es-ES"/>
          </a:p>
        </p:txBody>
      </p:sp>
    </p:spTree>
    <p:extLst>
      <p:ext uri="{BB962C8B-B14F-4D97-AF65-F5344CB8AC3E}">
        <p14:creationId xmlns:p14="http://schemas.microsoft.com/office/powerpoint/2010/main" val="128578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801F606-4F14-175E-2FEE-B568BB4F77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5E3D8E-1292-EAF9-E6CD-4B1A9AB5F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FAF892-2828-2228-504B-477B6A708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A6298-F299-4949-92EE-3CBA23370A64}" type="datetimeFigureOut">
              <a:rPr lang="es-ES" smtClean="0"/>
              <a:t>27/02/2025</a:t>
            </a:fld>
            <a:endParaRPr lang="es-ES"/>
          </a:p>
        </p:txBody>
      </p:sp>
      <p:sp>
        <p:nvSpPr>
          <p:cNvPr id="5" name="Marcador de pie de página 4">
            <a:extLst>
              <a:ext uri="{FF2B5EF4-FFF2-40B4-BE49-F238E27FC236}">
                <a16:creationId xmlns:a16="http://schemas.microsoft.com/office/drawing/2014/main" id="{8618C80E-515D-AFA6-368E-231FD3CA2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9F8662E-58FE-B623-EEC4-857BCF31D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390CF-8DB2-A14E-B395-BB4BBF859518}" type="slidenum">
              <a:rPr lang="es-ES" smtClean="0"/>
              <a:t>‹Nº›</a:t>
            </a:fld>
            <a:endParaRPr lang="es-ES"/>
          </a:p>
        </p:txBody>
      </p:sp>
    </p:spTree>
    <p:extLst>
      <p:ext uri="{BB962C8B-B14F-4D97-AF65-F5344CB8AC3E}">
        <p14:creationId xmlns:p14="http://schemas.microsoft.com/office/powerpoint/2010/main" val="2556104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16.jpg"/><Relationship Id="rId4" Type="http://schemas.openxmlformats.org/officeDocument/2006/relationships/image" Target="../media/image3.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8.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9.jp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8.png"/><Relationship Id="rId7"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7.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png"/><Relationship Id="rId7"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3.png"/><Relationship Id="rId7" Type="http://schemas.openxmlformats.org/officeDocument/2006/relationships/image" Target="../media/image72.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191083C-D78A-A677-5925-1E58B5BDBE45}"/>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1D2BB857-8B42-C062-147E-4A54F923E7E1}"/>
              </a:ext>
            </a:extLst>
          </p:cNvPr>
          <p:cNvSpPr txBox="1"/>
          <p:nvPr/>
        </p:nvSpPr>
        <p:spPr>
          <a:xfrm>
            <a:off x="5726545" y="3008094"/>
            <a:ext cx="7184572" cy="1138773"/>
          </a:xfrm>
          <a:prstGeom prst="rect">
            <a:avLst/>
          </a:prstGeom>
          <a:noFill/>
        </p:spPr>
        <p:txBody>
          <a:bodyPr wrap="square" rtlCol="0">
            <a:spAutoFit/>
          </a:bodyPr>
          <a:lstStyle/>
          <a:p>
            <a:r>
              <a:rPr lang="es-ES" sz="2800" dirty="0">
                <a:solidFill>
                  <a:schemeClr val="bg1">
                    <a:lumMod val="50000"/>
                  </a:schemeClr>
                </a:solidFill>
                <a:latin typeface="Montserrat" panose="02000505000000020004" pitchFamily="2" charset="77"/>
              </a:rPr>
              <a:t>NOMBRE PONENTE</a:t>
            </a:r>
          </a:p>
          <a:p>
            <a:r>
              <a:rPr lang="es-ES" sz="2000" dirty="0">
                <a:solidFill>
                  <a:schemeClr val="bg1">
                    <a:lumMod val="50000"/>
                  </a:schemeClr>
                </a:solidFill>
                <a:latin typeface="Montserrat" panose="02000505000000020004" pitchFamily="2" charset="77"/>
              </a:rPr>
              <a:t>ESPECIALIDAD</a:t>
            </a:r>
          </a:p>
          <a:p>
            <a:r>
              <a:rPr lang="es-ES" sz="2000" dirty="0">
                <a:solidFill>
                  <a:schemeClr val="bg1">
                    <a:lumMod val="50000"/>
                  </a:schemeClr>
                </a:solidFill>
                <a:latin typeface="Montserrat" panose="02000505000000020004" pitchFamily="2" charset="77"/>
              </a:rPr>
              <a:t>HOSPITAL</a:t>
            </a:r>
          </a:p>
        </p:txBody>
      </p:sp>
    </p:spTree>
    <p:extLst>
      <p:ext uri="{BB962C8B-B14F-4D97-AF65-F5344CB8AC3E}">
        <p14:creationId xmlns:p14="http://schemas.microsoft.com/office/powerpoint/2010/main" val="77081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DDB9C47-0884-08E0-2C04-62A2B1D522AC}"/>
              </a:ext>
            </a:extLst>
          </p:cNvPr>
          <p:cNvPicPr>
            <a:picLocks noGrp="1" noChangeAspect="1"/>
          </p:cNvPicPr>
          <p:nvPr>
            <p:ph idx="1"/>
          </p:nvPr>
        </p:nvPicPr>
        <p:blipFill>
          <a:blip r:embed="rId3"/>
          <a:stretch>
            <a:fillRect/>
          </a:stretch>
        </p:blipFill>
        <p:spPr>
          <a:xfrm>
            <a:off x="0" y="0"/>
            <a:ext cx="12192000" cy="6858000"/>
          </a:xfrm>
        </p:spPr>
      </p:pic>
      <p:pic>
        <p:nvPicPr>
          <p:cNvPr id="6" name="Imagen 5">
            <a:extLst>
              <a:ext uri="{FF2B5EF4-FFF2-40B4-BE49-F238E27FC236}">
                <a16:creationId xmlns:a16="http://schemas.microsoft.com/office/drawing/2014/main" id="{50523EAB-1EE1-503B-72DC-AF97C298F70A}"/>
              </a:ext>
            </a:extLst>
          </p:cNvPr>
          <p:cNvPicPr>
            <a:picLocks noChangeAspect="1"/>
          </p:cNvPicPr>
          <p:nvPr/>
        </p:nvPicPr>
        <p:blipFill>
          <a:blip r:embed="rId4">
            <a:alphaModFix amt="35000"/>
            <a:duotone>
              <a:schemeClr val="accent5">
                <a:shade val="45000"/>
                <a:satMod val="135000"/>
              </a:schemeClr>
              <a:prstClr val="white"/>
            </a:duotone>
          </a:blip>
          <a:stretch>
            <a:fillRect/>
          </a:stretch>
        </p:blipFill>
        <p:spPr>
          <a:xfrm flipH="1">
            <a:off x="986707" y="390385"/>
            <a:ext cx="1556203" cy="1556203"/>
          </a:xfrm>
          <a:prstGeom prst="rect">
            <a:avLst/>
          </a:prstGeom>
        </p:spPr>
      </p:pic>
      <p:sp>
        <p:nvSpPr>
          <p:cNvPr id="2" name="Título 1">
            <a:extLst>
              <a:ext uri="{FF2B5EF4-FFF2-40B4-BE49-F238E27FC236}">
                <a16:creationId xmlns:a16="http://schemas.microsoft.com/office/drawing/2014/main" id="{D3BD0010-83B6-B88F-409E-0F6283EED447}"/>
              </a:ext>
            </a:extLst>
          </p:cNvPr>
          <p:cNvSpPr>
            <a:spLocks noGrp="1"/>
          </p:cNvSpPr>
          <p:nvPr>
            <p:ph type="title"/>
          </p:nvPr>
        </p:nvSpPr>
        <p:spPr>
          <a:xfrm>
            <a:off x="1187391" y="356404"/>
            <a:ext cx="10515600" cy="1325563"/>
          </a:xfrm>
        </p:spPr>
        <p:txBody>
          <a:bodyPr>
            <a:normAutofit/>
          </a:bodyPr>
          <a:lstStyle/>
          <a:p>
            <a:r>
              <a:rPr lang="es-ES" sz="4000" dirty="0">
                <a:solidFill>
                  <a:schemeClr val="accent1">
                    <a:lumMod val="50000"/>
                  </a:schemeClr>
                </a:solidFill>
                <a:latin typeface="Montserrat" panose="02000505000000020004" pitchFamily="2" charset="77"/>
              </a:rPr>
              <a:t>Diagnostico diferencial de la psoriasis</a:t>
            </a:r>
          </a:p>
        </p:txBody>
      </p:sp>
      <p:pic>
        <p:nvPicPr>
          <p:cNvPr id="16" name="Imagen 15">
            <a:extLst>
              <a:ext uri="{FF2B5EF4-FFF2-40B4-BE49-F238E27FC236}">
                <a16:creationId xmlns:a16="http://schemas.microsoft.com/office/drawing/2014/main" id="{3833D5BA-7268-199B-F9C1-5752A94F0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680" y="1356552"/>
            <a:ext cx="1395268" cy="1860357"/>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A9818AFE-E0CB-538B-DDB3-4781A0A20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0024" y="1389651"/>
            <a:ext cx="1395269" cy="1860358"/>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05825A45-07E9-E807-76EE-DDA705CBAD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0007" y="3637120"/>
            <a:ext cx="2470107" cy="1852580"/>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683A57E2-8CB0-A7DE-D275-19D46092D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7627" y="3433100"/>
            <a:ext cx="1556203" cy="2074937"/>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97ADED31-0A77-F4BF-DAA5-B86110014D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8918" y="3429000"/>
            <a:ext cx="2997502" cy="2074936"/>
          </a:xfrm>
          <a:prstGeom prst="rect">
            <a:avLst/>
          </a:prstGeom>
          <a:ln>
            <a:noFill/>
          </a:ln>
          <a:effectLst>
            <a:outerShdw blurRad="292100" dist="139700" dir="2700000" algn="tl" rotWithShape="0">
              <a:srgbClr val="333333">
                <a:alpha val="65000"/>
              </a:srgbClr>
            </a:outerShdw>
          </a:effectLst>
        </p:spPr>
      </p:pic>
      <p:pic>
        <p:nvPicPr>
          <p:cNvPr id="21" name="Imagen 20">
            <a:extLst>
              <a:ext uri="{FF2B5EF4-FFF2-40B4-BE49-F238E27FC236}">
                <a16:creationId xmlns:a16="http://schemas.microsoft.com/office/drawing/2014/main" id="{7CF42766-FBA3-CDA4-D041-27CD5A2F5588}"/>
              </a:ext>
            </a:extLst>
          </p:cNvPr>
          <p:cNvPicPr>
            <a:picLocks noChangeAspect="1"/>
          </p:cNvPicPr>
          <p:nvPr/>
        </p:nvPicPr>
        <p:blipFill rotWithShape="1">
          <a:blip r:embed="rId10">
            <a:extLst>
              <a:ext uri="{28A0092B-C50C-407E-A947-70E740481C1C}">
                <a14:useLocalDpi xmlns:a14="http://schemas.microsoft.com/office/drawing/2010/main" val="0"/>
              </a:ext>
            </a:extLst>
          </a:blip>
          <a:srcRect r="28830"/>
          <a:stretch/>
        </p:blipFill>
        <p:spPr>
          <a:xfrm rot="5400000">
            <a:off x="6919849" y="3819830"/>
            <a:ext cx="1852581" cy="1464209"/>
          </a:xfrm>
          <a:prstGeom prst="rect">
            <a:avLst/>
          </a:prstGeom>
          <a:ln>
            <a:noFill/>
          </a:ln>
          <a:effectLst>
            <a:outerShdw blurRad="292100" dist="139700" dir="2700000" algn="tl" rotWithShape="0">
              <a:srgbClr val="333333">
                <a:alpha val="65000"/>
              </a:srgbClr>
            </a:outerShdw>
          </a:effectLst>
        </p:spPr>
      </p:pic>
      <p:sp>
        <p:nvSpPr>
          <p:cNvPr id="22" name="Rectángulo 21">
            <a:extLst>
              <a:ext uri="{FF2B5EF4-FFF2-40B4-BE49-F238E27FC236}">
                <a16:creationId xmlns:a16="http://schemas.microsoft.com/office/drawing/2014/main" id="{E4D2C8CE-A635-AC4F-B97E-EB2F036AA8DB}"/>
              </a:ext>
            </a:extLst>
          </p:cNvPr>
          <p:cNvSpPr/>
          <p:nvPr/>
        </p:nvSpPr>
        <p:spPr>
          <a:xfrm>
            <a:off x="7775318" y="1946588"/>
            <a:ext cx="1212759" cy="3206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A5591B45-F41E-3EB6-32FB-88DDDC0AFAEE}"/>
              </a:ext>
            </a:extLst>
          </p:cNvPr>
          <p:cNvSpPr txBox="1"/>
          <p:nvPr/>
        </p:nvSpPr>
        <p:spPr>
          <a:xfrm>
            <a:off x="7193133" y="3242078"/>
            <a:ext cx="2642799" cy="369332"/>
          </a:xfrm>
          <a:prstGeom prst="rect">
            <a:avLst/>
          </a:prstGeom>
          <a:noFill/>
        </p:spPr>
        <p:txBody>
          <a:bodyPr wrap="square" rtlCol="0">
            <a:spAutoFit/>
          </a:bodyPr>
          <a:lstStyle/>
          <a:p>
            <a:r>
              <a:rPr lang="es-ES" dirty="0">
                <a:latin typeface="Montserrat Light" pitchFamily="2" charset="77"/>
              </a:rPr>
              <a:t>Dermatitis seborreica</a:t>
            </a:r>
          </a:p>
        </p:txBody>
      </p:sp>
      <p:sp>
        <p:nvSpPr>
          <p:cNvPr id="24" name="CuadroTexto 23">
            <a:extLst>
              <a:ext uri="{FF2B5EF4-FFF2-40B4-BE49-F238E27FC236}">
                <a16:creationId xmlns:a16="http://schemas.microsoft.com/office/drawing/2014/main" id="{CB68CDBE-59FB-5190-1FF7-862CA78938D3}"/>
              </a:ext>
            </a:extLst>
          </p:cNvPr>
          <p:cNvSpPr txBox="1"/>
          <p:nvPr/>
        </p:nvSpPr>
        <p:spPr>
          <a:xfrm>
            <a:off x="9812809" y="3240554"/>
            <a:ext cx="2398143" cy="369332"/>
          </a:xfrm>
          <a:prstGeom prst="rect">
            <a:avLst/>
          </a:prstGeom>
          <a:noFill/>
        </p:spPr>
        <p:txBody>
          <a:bodyPr wrap="square" rtlCol="0">
            <a:spAutoFit/>
          </a:bodyPr>
          <a:lstStyle/>
          <a:p>
            <a:r>
              <a:rPr lang="es-ES" dirty="0" err="1">
                <a:latin typeface="Montserrat Light" pitchFamily="2" charset="77"/>
              </a:rPr>
              <a:t>Tinea</a:t>
            </a:r>
            <a:r>
              <a:rPr lang="es-ES" dirty="0">
                <a:latin typeface="Montserrat Light" pitchFamily="2" charset="77"/>
              </a:rPr>
              <a:t> corporis</a:t>
            </a:r>
          </a:p>
        </p:txBody>
      </p:sp>
      <p:sp>
        <p:nvSpPr>
          <p:cNvPr id="25" name="CuadroTexto 24">
            <a:extLst>
              <a:ext uri="{FF2B5EF4-FFF2-40B4-BE49-F238E27FC236}">
                <a16:creationId xmlns:a16="http://schemas.microsoft.com/office/drawing/2014/main" id="{19617B4F-D994-8683-AC39-1AC84650694B}"/>
              </a:ext>
            </a:extLst>
          </p:cNvPr>
          <p:cNvSpPr txBox="1"/>
          <p:nvPr/>
        </p:nvSpPr>
        <p:spPr>
          <a:xfrm>
            <a:off x="10127805" y="5614003"/>
            <a:ext cx="2198464" cy="369332"/>
          </a:xfrm>
          <a:prstGeom prst="rect">
            <a:avLst/>
          </a:prstGeom>
          <a:noFill/>
        </p:spPr>
        <p:txBody>
          <a:bodyPr wrap="square" rtlCol="0">
            <a:spAutoFit/>
          </a:bodyPr>
          <a:lstStyle/>
          <a:p>
            <a:r>
              <a:rPr lang="es-ES" dirty="0">
                <a:latin typeface="Montserrat Light" pitchFamily="2" charset="77"/>
              </a:rPr>
              <a:t>Lupus</a:t>
            </a:r>
          </a:p>
        </p:txBody>
      </p:sp>
      <p:sp>
        <p:nvSpPr>
          <p:cNvPr id="26" name="CuadroTexto 25">
            <a:extLst>
              <a:ext uri="{FF2B5EF4-FFF2-40B4-BE49-F238E27FC236}">
                <a16:creationId xmlns:a16="http://schemas.microsoft.com/office/drawing/2014/main" id="{127652DC-E63C-D3F1-753E-A7B913405190}"/>
              </a:ext>
            </a:extLst>
          </p:cNvPr>
          <p:cNvSpPr txBox="1"/>
          <p:nvPr/>
        </p:nvSpPr>
        <p:spPr>
          <a:xfrm>
            <a:off x="1254086" y="5574882"/>
            <a:ext cx="2545304" cy="369332"/>
          </a:xfrm>
          <a:prstGeom prst="rect">
            <a:avLst/>
          </a:prstGeom>
          <a:noFill/>
        </p:spPr>
        <p:txBody>
          <a:bodyPr wrap="square" rtlCol="0">
            <a:spAutoFit/>
          </a:bodyPr>
          <a:lstStyle/>
          <a:p>
            <a:r>
              <a:rPr lang="es-ES" dirty="0">
                <a:latin typeface="Montserrat Light" pitchFamily="2" charset="77"/>
              </a:rPr>
              <a:t>Liquen plano</a:t>
            </a:r>
          </a:p>
        </p:txBody>
      </p:sp>
      <p:sp>
        <p:nvSpPr>
          <p:cNvPr id="27" name="CuadroTexto 26">
            <a:extLst>
              <a:ext uri="{FF2B5EF4-FFF2-40B4-BE49-F238E27FC236}">
                <a16:creationId xmlns:a16="http://schemas.microsoft.com/office/drawing/2014/main" id="{F47BEB5A-23C4-8E53-F2A7-E5352D226A70}"/>
              </a:ext>
            </a:extLst>
          </p:cNvPr>
          <p:cNvSpPr txBox="1"/>
          <p:nvPr/>
        </p:nvSpPr>
        <p:spPr>
          <a:xfrm>
            <a:off x="3563174" y="5588860"/>
            <a:ext cx="2628144" cy="369332"/>
          </a:xfrm>
          <a:prstGeom prst="rect">
            <a:avLst/>
          </a:prstGeom>
          <a:noFill/>
        </p:spPr>
        <p:txBody>
          <a:bodyPr wrap="square" rtlCol="0">
            <a:spAutoFit/>
          </a:bodyPr>
          <a:lstStyle/>
          <a:p>
            <a:pPr algn="ctr"/>
            <a:r>
              <a:rPr lang="es-ES" dirty="0">
                <a:latin typeface="Montserrat Light" pitchFamily="2" charset="77"/>
              </a:rPr>
              <a:t>Dermatitis atópica</a:t>
            </a:r>
          </a:p>
        </p:txBody>
      </p:sp>
      <p:sp>
        <p:nvSpPr>
          <p:cNvPr id="28" name="CuadroTexto 27">
            <a:extLst>
              <a:ext uri="{FF2B5EF4-FFF2-40B4-BE49-F238E27FC236}">
                <a16:creationId xmlns:a16="http://schemas.microsoft.com/office/drawing/2014/main" id="{823C5409-3ECF-7FD2-8BEC-458A10623177}"/>
              </a:ext>
            </a:extLst>
          </p:cNvPr>
          <p:cNvSpPr txBox="1"/>
          <p:nvPr/>
        </p:nvSpPr>
        <p:spPr>
          <a:xfrm>
            <a:off x="6449979" y="5614920"/>
            <a:ext cx="2842213" cy="369332"/>
          </a:xfrm>
          <a:prstGeom prst="rect">
            <a:avLst/>
          </a:prstGeom>
          <a:noFill/>
        </p:spPr>
        <p:txBody>
          <a:bodyPr wrap="square" rtlCol="0">
            <a:spAutoFit/>
          </a:bodyPr>
          <a:lstStyle/>
          <a:p>
            <a:pPr algn="ctr"/>
            <a:r>
              <a:rPr lang="es-ES" dirty="0">
                <a:latin typeface="Montserrat Light" pitchFamily="2" charset="77"/>
              </a:rPr>
              <a:t>Dermatitis de contacto</a:t>
            </a:r>
          </a:p>
        </p:txBody>
      </p:sp>
      <p:sp>
        <p:nvSpPr>
          <p:cNvPr id="30" name="CuadroTexto 29">
            <a:extLst>
              <a:ext uri="{FF2B5EF4-FFF2-40B4-BE49-F238E27FC236}">
                <a16:creationId xmlns:a16="http://schemas.microsoft.com/office/drawing/2014/main" id="{566F5137-06E4-C224-2606-6E36ABC5F4A6}"/>
              </a:ext>
            </a:extLst>
          </p:cNvPr>
          <p:cNvSpPr txBox="1"/>
          <p:nvPr/>
        </p:nvSpPr>
        <p:spPr>
          <a:xfrm>
            <a:off x="1526233" y="1691767"/>
            <a:ext cx="5379858" cy="1200329"/>
          </a:xfrm>
          <a:prstGeom prst="rect">
            <a:avLst/>
          </a:prstGeom>
          <a:noFill/>
        </p:spPr>
        <p:txBody>
          <a:bodyPr wrap="square">
            <a:spAutoFit/>
          </a:bodyPr>
          <a:lstStyle/>
          <a:p>
            <a:pPr marL="0" indent="0">
              <a:buNone/>
            </a:pPr>
            <a:r>
              <a:rPr lang="es-ES" sz="2400" dirty="0">
                <a:solidFill>
                  <a:schemeClr val="accent1">
                    <a:lumMod val="50000"/>
                  </a:schemeClr>
                </a:solidFill>
                <a:latin typeface="Montserrat" panose="02000505000000020004" pitchFamily="2" charset="77"/>
              </a:rPr>
              <a:t>Condiciones dermatológicas que pueden presentar características clínicas similares</a:t>
            </a:r>
            <a:r>
              <a:rPr lang="es-ES" sz="2400" baseline="30000" dirty="0">
                <a:solidFill>
                  <a:schemeClr val="accent1">
                    <a:lumMod val="50000"/>
                  </a:schemeClr>
                </a:solidFill>
                <a:latin typeface="Montserrat" panose="02000505000000020004" pitchFamily="2" charset="77"/>
              </a:rPr>
              <a:t>1</a:t>
            </a:r>
            <a:r>
              <a:rPr lang="es-ES" sz="2400" dirty="0">
                <a:solidFill>
                  <a:schemeClr val="accent1">
                    <a:lumMod val="50000"/>
                  </a:schemeClr>
                </a:solidFill>
                <a:latin typeface="Montserrat" panose="02000505000000020004" pitchFamily="2" charset="77"/>
              </a:rPr>
              <a:t>:</a:t>
            </a:r>
          </a:p>
        </p:txBody>
      </p:sp>
      <p:sp>
        <p:nvSpPr>
          <p:cNvPr id="4" name="TextBox 3">
            <a:extLst>
              <a:ext uri="{FF2B5EF4-FFF2-40B4-BE49-F238E27FC236}">
                <a16:creationId xmlns:a16="http://schemas.microsoft.com/office/drawing/2014/main" id="{BC08CF23-7744-A8DB-F04B-D977D184F492}"/>
              </a:ext>
            </a:extLst>
          </p:cNvPr>
          <p:cNvSpPr txBox="1"/>
          <p:nvPr/>
        </p:nvSpPr>
        <p:spPr>
          <a:xfrm>
            <a:off x="1297627" y="6193566"/>
            <a:ext cx="7390853" cy="338554"/>
          </a:xfrm>
          <a:prstGeom prst="rect">
            <a:avLst/>
          </a:prstGeom>
          <a:noFill/>
        </p:spPr>
        <p:txBody>
          <a:bodyPr wrap="square">
            <a:spAutoFit/>
          </a:bodyPr>
          <a:lstStyle/>
          <a:p>
            <a:r>
              <a:rPr lang="es-ES" sz="800" dirty="0"/>
              <a:t>1. </a:t>
            </a:r>
            <a:r>
              <a:rPr lang="es-ES" sz="800" dirty="0" err="1"/>
              <a:t>Gisondi</a:t>
            </a:r>
            <a:r>
              <a:rPr lang="es-ES" sz="800" dirty="0"/>
              <a:t> P, </a:t>
            </a:r>
            <a:r>
              <a:rPr lang="es-ES" sz="800" dirty="0" err="1"/>
              <a:t>Bellinato</a:t>
            </a:r>
            <a:r>
              <a:rPr lang="es-ES" sz="800" dirty="0"/>
              <a:t> F, </a:t>
            </a:r>
            <a:r>
              <a:rPr lang="es-ES" sz="800" dirty="0" err="1"/>
              <a:t>Girolomoni</a:t>
            </a:r>
            <a:r>
              <a:rPr lang="es-ES" sz="800" dirty="0"/>
              <a:t> G. </a:t>
            </a:r>
            <a:r>
              <a:rPr lang="es-ES" sz="800" dirty="0" err="1"/>
              <a:t>Topographic</a:t>
            </a:r>
            <a:r>
              <a:rPr lang="es-ES" sz="800" dirty="0"/>
              <a:t> </a:t>
            </a:r>
            <a:r>
              <a:rPr lang="es-ES" sz="800" dirty="0" err="1"/>
              <a:t>differential</a:t>
            </a:r>
            <a:r>
              <a:rPr lang="es-ES" sz="800" dirty="0"/>
              <a:t> diagnosis of </a:t>
            </a:r>
            <a:r>
              <a:rPr lang="es-ES" sz="800" dirty="0" err="1"/>
              <a:t>chronic</a:t>
            </a:r>
            <a:r>
              <a:rPr lang="es-ES" sz="800" dirty="0"/>
              <a:t> plaque psoriasis: </a:t>
            </a:r>
            <a:r>
              <a:rPr lang="es-ES" sz="800" dirty="0" err="1"/>
              <a:t>challenges</a:t>
            </a:r>
            <a:r>
              <a:rPr lang="es-ES" sz="800" dirty="0"/>
              <a:t> and </a:t>
            </a:r>
            <a:r>
              <a:rPr lang="es-ES" sz="800" dirty="0" err="1"/>
              <a:t>tricks</a:t>
            </a:r>
            <a:r>
              <a:rPr lang="es-ES" sz="800" dirty="0"/>
              <a:t>. J Clin </a:t>
            </a:r>
            <a:r>
              <a:rPr lang="es-ES" sz="800" dirty="0" err="1"/>
              <a:t>Med</a:t>
            </a:r>
            <a:r>
              <a:rPr lang="es-ES" sz="800" dirty="0"/>
              <a:t>. 2020;9(11). doi:10.3390/jcm9113594.</a:t>
            </a:r>
          </a:p>
          <a:p>
            <a:endParaRPr lang="es-ES" sz="800" dirty="0"/>
          </a:p>
        </p:txBody>
      </p:sp>
      <p:sp>
        <p:nvSpPr>
          <p:cNvPr id="7" name="TextBox 6">
            <a:extLst>
              <a:ext uri="{FF2B5EF4-FFF2-40B4-BE49-F238E27FC236}">
                <a16:creationId xmlns:a16="http://schemas.microsoft.com/office/drawing/2014/main" id="{7EB8A5AE-CF0E-64C6-2F04-00527636C02A}"/>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345840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DDB9C47-0884-08E0-2C04-62A2B1D522AC}"/>
              </a:ext>
            </a:extLst>
          </p:cNvPr>
          <p:cNvPicPr>
            <a:picLocks noGrp="1" noChangeAspect="1"/>
          </p:cNvPicPr>
          <p:nvPr>
            <p:ph idx="1"/>
          </p:nvPr>
        </p:nvPicPr>
        <p:blipFill>
          <a:blip r:embed="rId3"/>
          <a:stretch>
            <a:fillRect/>
          </a:stretch>
        </p:blipFill>
        <p:spPr>
          <a:xfrm>
            <a:off x="0" y="0"/>
            <a:ext cx="12192000" cy="6858000"/>
          </a:xfrm>
        </p:spPr>
      </p:pic>
      <p:sp>
        <p:nvSpPr>
          <p:cNvPr id="2" name="Título 1">
            <a:extLst>
              <a:ext uri="{FF2B5EF4-FFF2-40B4-BE49-F238E27FC236}">
                <a16:creationId xmlns:a16="http://schemas.microsoft.com/office/drawing/2014/main" id="{D3BD0010-83B6-B88F-409E-0F6283EED447}"/>
              </a:ext>
            </a:extLst>
          </p:cNvPr>
          <p:cNvSpPr>
            <a:spLocks noGrp="1"/>
          </p:cNvSpPr>
          <p:nvPr>
            <p:ph type="title"/>
          </p:nvPr>
        </p:nvSpPr>
        <p:spPr>
          <a:xfrm>
            <a:off x="1238225" y="24030"/>
            <a:ext cx="10515600" cy="1325563"/>
          </a:xfrm>
        </p:spPr>
        <p:txBody>
          <a:bodyPr>
            <a:normAutofit/>
          </a:bodyPr>
          <a:lstStyle/>
          <a:p>
            <a:r>
              <a:rPr lang="es-ES" sz="4000" dirty="0">
                <a:solidFill>
                  <a:schemeClr val="accent1">
                    <a:lumMod val="50000"/>
                  </a:schemeClr>
                </a:solidFill>
                <a:latin typeface="Montserrat" panose="02000505000000020004" pitchFamily="2" charset="77"/>
              </a:rPr>
              <a:t>Tipos de psoriasis</a:t>
            </a:r>
            <a:endParaRPr lang="es-ES_tradnl" sz="4000" dirty="0">
              <a:solidFill>
                <a:schemeClr val="accent1">
                  <a:lumMod val="50000"/>
                </a:schemeClr>
              </a:solidFill>
              <a:latin typeface="Montserrat" panose="02000505000000020004" pitchFamily="2" charset="77"/>
            </a:endParaRPr>
          </a:p>
        </p:txBody>
      </p:sp>
      <p:pic>
        <p:nvPicPr>
          <p:cNvPr id="3" name="Imagen 2">
            <a:extLst>
              <a:ext uri="{FF2B5EF4-FFF2-40B4-BE49-F238E27FC236}">
                <a16:creationId xmlns:a16="http://schemas.microsoft.com/office/drawing/2014/main" id="{2170AE26-4B6B-09E5-2D2C-98A84EA7E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984" y="1212514"/>
            <a:ext cx="2671275" cy="1502592"/>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D147243D-4EFA-FC63-D365-2F1CB2DE3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098" y="1207119"/>
            <a:ext cx="2671275" cy="1502592"/>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C503E1EA-52BF-C9BB-B0E9-5D36D3753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2809" y="3177706"/>
            <a:ext cx="1941167" cy="1941167"/>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B3DB8E6-BDBA-D3E8-BB5F-536C9ABB1735}"/>
              </a:ext>
            </a:extLst>
          </p:cNvPr>
          <p:cNvPicPr>
            <a:picLocks noChangeAspect="1"/>
          </p:cNvPicPr>
          <p:nvPr/>
        </p:nvPicPr>
        <p:blipFill rotWithShape="1">
          <a:blip r:embed="rId7">
            <a:extLst>
              <a:ext uri="{28A0092B-C50C-407E-A947-70E740481C1C}">
                <a14:useLocalDpi xmlns:a14="http://schemas.microsoft.com/office/drawing/2010/main" val="0"/>
              </a:ext>
            </a:extLst>
          </a:blip>
          <a:srcRect r="25579"/>
          <a:stretch/>
        </p:blipFill>
        <p:spPr>
          <a:xfrm rot="5400000">
            <a:off x="5010056" y="3194705"/>
            <a:ext cx="1926175" cy="1941166"/>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7678CD7B-C1AB-11C2-88DC-349BEBCFCC29}"/>
              </a:ext>
            </a:extLst>
          </p:cNvPr>
          <p:cNvPicPr>
            <a:picLocks noChangeAspect="1"/>
          </p:cNvPicPr>
          <p:nvPr/>
        </p:nvPicPr>
        <p:blipFill rotWithShape="1">
          <a:blip r:embed="rId8">
            <a:extLst>
              <a:ext uri="{28A0092B-C50C-407E-A947-70E740481C1C}">
                <a14:useLocalDpi xmlns:a14="http://schemas.microsoft.com/office/drawing/2010/main" val="0"/>
              </a:ext>
            </a:extLst>
          </a:blip>
          <a:srcRect l="21183" r="7553"/>
          <a:stretch/>
        </p:blipFill>
        <p:spPr>
          <a:xfrm>
            <a:off x="8287145" y="3202199"/>
            <a:ext cx="2430853" cy="1918707"/>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2B25C763-B073-C08C-E4B0-333F75906D16}"/>
              </a:ext>
            </a:extLst>
          </p:cNvPr>
          <p:cNvSpPr txBox="1"/>
          <p:nvPr/>
        </p:nvSpPr>
        <p:spPr>
          <a:xfrm>
            <a:off x="2114596" y="2789238"/>
            <a:ext cx="2842213" cy="369332"/>
          </a:xfrm>
          <a:prstGeom prst="rect">
            <a:avLst/>
          </a:prstGeom>
          <a:noFill/>
        </p:spPr>
        <p:txBody>
          <a:bodyPr wrap="square" rtlCol="0">
            <a:spAutoFit/>
          </a:bodyPr>
          <a:lstStyle/>
          <a:p>
            <a:r>
              <a:rPr lang="es-ES" dirty="0">
                <a:latin typeface="Montserrat Light" pitchFamily="2" charset="77"/>
              </a:rPr>
              <a:t>Placas</a:t>
            </a:r>
          </a:p>
        </p:txBody>
      </p:sp>
      <p:sp>
        <p:nvSpPr>
          <p:cNvPr id="10" name="CuadroTexto 9">
            <a:extLst>
              <a:ext uri="{FF2B5EF4-FFF2-40B4-BE49-F238E27FC236}">
                <a16:creationId xmlns:a16="http://schemas.microsoft.com/office/drawing/2014/main" id="{047F7FD9-0386-C1FA-D76D-1F463A6B32F0}"/>
              </a:ext>
            </a:extLst>
          </p:cNvPr>
          <p:cNvSpPr txBox="1"/>
          <p:nvPr/>
        </p:nvSpPr>
        <p:spPr>
          <a:xfrm>
            <a:off x="5836999" y="2789238"/>
            <a:ext cx="2842213" cy="369332"/>
          </a:xfrm>
          <a:prstGeom prst="rect">
            <a:avLst/>
          </a:prstGeom>
          <a:noFill/>
        </p:spPr>
        <p:txBody>
          <a:bodyPr wrap="square" rtlCol="0">
            <a:spAutoFit/>
          </a:bodyPr>
          <a:lstStyle/>
          <a:p>
            <a:r>
              <a:rPr lang="es-ES" dirty="0">
                <a:latin typeface="Montserrat Light" pitchFamily="2" charset="77"/>
              </a:rPr>
              <a:t>Gotas</a:t>
            </a:r>
          </a:p>
        </p:txBody>
      </p:sp>
      <p:sp>
        <p:nvSpPr>
          <p:cNvPr id="11" name="CuadroTexto 10">
            <a:extLst>
              <a:ext uri="{FF2B5EF4-FFF2-40B4-BE49-F238E27FC236}">
                <a16:creationId xmlns:a16="http://schemas.microsoft.com/office/drawing/2014/main" id="{8A53864E-AADA-DC5F-FD8D-5F19F1056EBA}"/>
              </a:ext>
            </a:extLst>
          </p:cNvPr>
          <p:cNvSpPr txBox="1"/>
          <p:nvPr/>
        </p:nvSpPr>
        <p:spPr>
          <a:xfrm>
            <a:off x="2160348" y="5335476"/>
            <a:ext cx="2842213" cy="369332"/>
          </a:xfrm>
          <a:prstGeom prst="rect">
            <a:avLst/>
          </a:prstGeom>
          <a:noFill/>
        </p:spPr>
        <p:txBody>
          <a:bodyPr wrap="square" rtlCol="0">
            <a:spAutoFit/>
          </a:bodyPr>
          <a:lstStyle/>
          <a:p>
            <a:r>
              <a:rPr lang="es-ES" dirty="0">
                <a:latin typeface="Montserrat Light" pitchFamily="2" charset="77"/>
              </a:rPr>
              <a:t>Inversa</a:t>
            </a:r>
          </a:p>
        </p:txBody>
      </p:sp>
      <p:sp>
        <p:nvSpPr>
          <p:cNvPr id="12" name="CuadroTexto 11">
            <a:extLst>
              <a:ext uri="{FF2B5EF4-FFF2-40B4-BE49-F238E27FC236}">
                <a16:creationId xmlns:a16="http://schemas.microsoft.com/office/drawing/2014/main" id="{6C45D898-8BF2-548F-AF96-2567175EFD62}"/>
              </a:ext>
            </a:extLst>
          </p:cNvPr>
          <p:cNvSpPr txBox="1"/>
          <p:nvPr/>
        </p:nvSpPr>
        <p:spPr>
          <a:xfrm>
            <a:off x="5460366" y="5333823"/>
            <a:ext cx="2842213" cy="369332"/>
          </a:xfrm>
          <a:prstGeom prst="rect">
            <a:avLst/>
          </a:prstGeom>
          <a:noFill/>
        </p:spPr>
        <p:txBody>
          <a:bodyPr wrap="square" rtlCol="0">
            <a:spAutoFit/>
          </a:bodyPr>
          <a:lstStyle/>
          <a:p>
            <a:r>
              <a:rPr lang="es-ES" dirty="0">
                <a:latin typeface="Montserrat Light" pitchFamily="2" charset="77"/>
              </a:rPr>
              <a:t>Pustulosa</a:t>
            </a:r>
          </a:p>
        </p:txBody>
      </p:sp>
      <p:sp>
        <p:nvSpPr>
          <p:cNvPr id="13" name="CuadroTexto 12">
            <a:extLst>
              <a:ext uri="{FF2B5EF4-FFF2-40B4-BE49-F238E27FC236}">
                <a16:creationId xmlns:a16="http://schemas.microsoft.com/office/drawing/2014/main" id="{2B936FDA-8932-7443-2A64-4EEAD46246F1}"/>
              </a:ext>
            </a:extLst>
          </p:cNvPr>
          <p:cNvSpPr txBox="1"/>
          <p:nvPr/>
        </p:nvSpPr>
        <p:spPr>
          <a:xfrm>
            <a:off x="8359022" y="5330517"/>
            <a:ext cx="2842213" cy="369332"/>
          </a:xfrm>
          <a:prstGeom prst="rect">
            <a:avLst/>
          </a:prstGeom>
          <a:noFill/>
        </p:spPr>
        <p:txBody>
          <a:bodyPr wrap="square" rtlCol="0">
            <a:spAutoFit/>
          </a:bodyPr>
          <a:lstStyle/>
          <a:p>
            <a:r>
              <a:rPr lang="es-ES" dirty="0">
                <a:latin typeface="Montserrat Light" pitchFamily="2" charset="77"/>
              </a:rPr>
              <a:t>Onicopatía psoriásica</a:t>
            </a:r>
          </a:p>
        </p:txBody>
      </p:sp>
      <p:pic>
        <p:nvPicPr>
          <p:cNvPr id="14" name="Imagen 13">
            <a:extLst>
              <a:ext uri="{FF2B5EF4-FFF2-40B4-BE49-F238E27FC236}">
                <a16:creationId xmlns:a16="http://schemas.microsoft.com/office/drawing/2014/main" id="{56552F5B-D95A-82D7-239D-060971853921}"/>
              </a:ext>
            </a:extLst>
          </p:cNvPr>
          <p:cNvPicPr>
            <a:picLocks noChangeAspect="1"/>
          </p:cNvPicPr>
          <p:nvPr/>
        </p:nvPicPr>
        <p:blipFill>
          <a:blip r:embed="rId9"/>
          <a:stretch>
            <a:fillRect/>
          </a:stretch>
        </p:blipFill>
        <p:spPr>
          <a:xfrm>
            <a:off x="8338912" y="1191362"/>
            <a:ext cx="2614863" cy="1528787"/>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BA5F2B4F-3CA6-8DC5-8250-0CB601E75D71}"/>
              </a:ext>
            </a:extLst>
          </p:cNvPr>
          <p:cNvSpPr txBox="1"/>
          <p:nvPr/>
        </p:nvSpPr>
        <p:spPr>
          <a:xfrm>
            <a:off x="8440606" y="2789238"/>
            <a:ext cx="2842213" cy="369332"/>
          </a:xfrm>
          <a:prstGeom prst="rect">
            <a:avLst/>
          </a:prstGeom>
          <a:noFill/>
        </p:spPr>
        <p:txBody>
          <a:bodyPr wrap="square" rtlCol="0">
            <a:spAutoFit/>
          </a:bodyPr>
          <a:lstStyle/>
          <a:p>
            <a:r>
              <a:rPr lang="es-ES" dirty="0">
                <a:latin typeface="Montserrat Light" pitchFamily="2" charset="77"/>
              </a:rPr>
              <a:t>Psoriasis eritrodérmica</a:t>
            </a:r>
          </a:p>
        </p:txBody>
      </p:sp>
      <p:sp>
        <p:nvSpPr>
          <p:cNvPr id="16" name="TextBox 15">
            <a:extLst>
              <a:ext uri="{FF2B5EF4-FFF2-40B4-BE49-F238E27FC236}">
                <a16:creationId xmlns:a16="http://schemas.microsoft.com/office/drawing/2014/main" id="{3AED71F8-F9C2-EE22-D760-BA2C4349D575}"/>
              </a:ext>
            </a:extLst>
          </p:cNvPr>
          <p:cNvSpPr txBox="1"/>
          <p:nvPr/>
        </p:nvSpPr>
        <p:spPr>
          <a:xfrm>
            <a:off x="876250" y="6528646"/>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
        <p:nvSpPr>
          <p:cNvPr id="18" name="TextBox 17">
            <a:extLst>
              <a:ext uri="{FF2B5EF4-FFF2-40B4-BE49-F238E27FC236}">
                <a16:creationId xmlns:a16="http://schemas.microsoft.com/office/drawing/2014/main" id="{4096FE8F-6C10-E0BF-37D5-978C529A5BA3}"/>
              </a:ext>
            </a:extLst>
          </p:cNvPr>
          <p:cNvSpPr txBox="1"/>
          <p:nvPr/>
        </p:nvSpPr>
        <p:spPr>
          <a:xfrm>
            <a:off x="968505" y="5962368"/>
            <a:ext cx="11131240" cy="584775"/>
          </a:xfrm>
          <a:prstGeom prst="rect">
            <a:avLst/>
          </a:prstGeom>
          <a:solidFill>
            <a:schemeClr val="bg1"/>
          </a:solidFill>
        </p:spPr>
        <p:txBody>
          <a:bodyPr wrap="square">
            <a:spAutoFit/>
          </a:bodyPr>
          <a:lstStyle/>
          <a:p>
            <a:r>
              <a:rPr lang="es-ES" sz="800" dirty="0"/>
              <a:t>1. Garner KK, Hoy KDS, </a:t>
            </a:r>
            <a:r>
              <a:rPr lang="es-ES" sz="800" dirty="0" err="1"/>
              <a:t>Carpenter</a:t>
            </a:r>
            <a:r>
              <a:rPr lang="es-ES" sz="800" dirty="0"/>
              <a:t> AM. Psoriasis: </a:t>
            </a:r>
            <a:r>
              <a:rPr lang="es-ES" sz="800" dirty="0" err="1"/>
              <a:t>recognition</a:t>
            </a:r>
            <a:r>
              <a:rPr lang="es-ES" sz="800" dirty="0"/>
              <a:t> and </a:t>
            </a:r>
            <a:r>
              <a:rPr lang="es-ES" sz="800" dirty="0" err="1"/>
              <a:t>management</a:t>
            </a:r>
            <a:r>
              <a:rPr lang="es-ES" sz="800" dirty="0"/>
              <a:t> </a:t>
            </a:r>
            <a:r>
              <a:rPr lang="es-ES" sz="800" dirty="0" err="1"/>
              <a:t>strategies</a:t>
            </a:r>
            <a:r>
              <a:rPr lang="es-ES" sz="800" dirty="0"/>
              <a:t>. Am </a:t>
            </a:r>
            <a:r>
              <a:rPr lang="es-ES" sz="800" dirty="0" err="1"/>
              <a:t>Fam</a:t>
            </a:r>
            <a:r>
              <a:rPr lang="es-ES" sz="800" dirty="0"/>
              <a:t> </a:t>
            </a:r>
            <a:r>
              <a:rPr lang="es-ES" sz="800" dirty="0" err="1"/>
              <a:t>Physician</a:t>
            </a:r>
            <a:r>
              <a:rPr lang="es-ES" sz="800" dirty="0"/>
              <a:t>. 2023;108(6):562-73. 2. </a:t>
            </a:r>
            <a:r>
              <a:rPr lang="es-ES" sz="800" dirty="0" err="1"/>
              <a:t>Raharja</a:t>
            </a:r>
            <a:r>
              <a:rPr lang="es-ES" sz="800" dirty="0"/>
              <a:t> A, </a:t>
            </a:r>
            <a:r>
              <a:rPr lang="es-ES" sz="800" dirty="0" err="1"/>
              <a:t>Mahil</a:t>
            </a:r>
            <a:r>
              <a:rPr lang="es-ES" sz="800" dirty="0"/>
              <a:t> SK, Barker JN. Psoriasis: a </a:t>
            </a:r>
            <a:r>
              <a:rPr lang="es-ES" sz="800" dirty="0" err="1"/>
              <a:t>brief</a:t>
            </a:r>
            <a:r>
              <a:rPr lang="es-ES" sz="800" dirty="0"/>
              <a:t> </a:t>
            </a:r>
            <a:r>
              <a:rPr lang="es-ES" sz="800" dirty="0" err="1"/>
              <a:t>overview</a:t>
            </a:r>
            <a:r>
              <a:rPr lang="es-ES" sz="800" dirty="0"/>
              <a:t>. Clin </a:t>
            </a:r>
            <a:r>
              <a:rPr lang="es-ES" sz="800" dirty="0" err="1"/>
              <a:t>Med</a:t>
            </a:r>
            <a:r>
              <a:rPr lang="es-ES" sz="800" dirty="0"/>
              <a:t> (</a:t>
            </a:r>
            <a:r>
              <a:rPr lang="es-ES" sz="800" dirty="0" err="1"/>
              <a:t>Lond</a:t>
            </a:r>
            <a:r>
              <a:rPr lang="es-ES" sz="800" dirty="0"/>
              <a:t>). 2021;21(3):170-3. doi:10.7861/clinmed.2021-0257. 3. </a:t>
            </a:r>
            <a:r>
              <a:rPr lang="es-ES" sz="800" dirty="0" err="1"/>
              <a:t>Raychaudhuri</a:t>
            </a:r>
            <a:r>
              <a:rPr lang="es-ES" sz="800" dirty="0"/>
              <a:t> SK, </a:t>
            </a:r>
            <a:r>
              <a:rPr lang="es-ES" sz="800" dirty="0" err="1"/>
              <a:t>Maverakis</a:t>
            </a:r>
            <a:r>
              <a:rPr lang="es-ES" sz="800" dirty="0"/>
              <a:t> E, </a:t>
            </a:r>
            <a:r>
              <a:rPr lang="es-ES" sz="800" dirty="0" err="1"/>
              <a:t>Raychaudhuri</a:t>
            </a:r>
            <a:r>
              <a:rPr lang="es-ES" sz="800" dirty="0"/>
              <a:t> SP. Diagnosis and </a:t>
            </a:r>
            <a:r>
              <a:rPr lang="es-ES" sz="800" dirty="0" err="1"/>
              <a:t>classification</a:t>
            </a:r>
            <a:r>
              <a:rPr lang="es-ES" sz="800" dirty="0"/>
              <a:t> of psoriasis. </a:t>
            </a:r>
            <a:r>
              <a:rPr lang="es-ES" sz="800" dirty="0" err="1"/>
              <a:t>Autoimmun</a:t>
            </a:r>
            <a:r>
              <a:rPr lang="es-ES" sz="800" dirty="0"/>
              <a:t> Rev. 2014;13(4-5):490-5. doi:10.1016/j.autrev.2014.01.008. 4. Yang SF, Lin MH, Chou PC, et al. </a:t>
            </a:r>
            <a:r>
              <a:rPr lang="es-ES" sz="800" dirty="0" err="1"/>
              <a:t>Genetics</a:t>
            </a:r>
            <a:r>
              <a:rPr lang="es-ES" sz="800" dirty="0"/>
              <a:t> of </a:t>
            </a:r>
            <a:r>
              <a:rPr lang="es-ES" sz="800" dirty="0" err="1"/>
              <a:t>generalized</a:t>
            </a:r>
            <a:r>
              <a:rPr lang="es-ES" sz="800" dirty="0"/>
              <a:t> </a:t>
            </a:r>
            <a:r>
              <a:rPr lang="es-ES" sz="800" dirty="0" err="1"/>
              <a:t>pustular</a:t>
            </a:r>
            <a:r>
              <a:rPr lang="es-ES" sz="800" dirty="0"/>
              <a:t> psoriasis: </a:t>
            </a:r>
            <a:r>
              <a:rPr lang="es-ES" sz="800" dirty="0" err="1"/>
              <a:t>current</a:t>
            </a:r>
            <a:r>
              <a:rPr lang="es-ES" sz="800" dirty="0"/>
              <a:t> </a:t>
            </a:r>
            <a:r>
              <a:rPr lang="es-ES" sz="800" dirty="0" err="1"/>
              <a:t>understanding</a:t>
            </a:r>
            <a:r>
              <a:rPr lang="es-ES" sz="800" dirty="0"/>
              <a:t> and </a:t>
            </a:r>
            <a:r>
              <a:rPr lang="es-ES" sz="800" dirty="0" err="1"/>
              <a:t>implications</a:t>
            </a:r>
            <a:r>
              <a:rPr lang="es-ES" sz="800" dirty="0"/>
              <a:t> for future </a:t>
            </a:r>
            <a:r>
              <a:rPr lang="es-ES" sz="800" dirty="0" err="1"/>
              <a:t>therapeutics</a:t>
            </a:r>
            <a:r>
              <a:rPr lang="es-ES" sz="800" dirty="0"/>
              <a:t>. Genes. 2023;14(6):1297. doi:10.3390/genes14061297. 5. </a:t>
            </a:r>
            <a:r>
              <a:rPr lang="es-ES" sz="800" dirty="0" err="1"/>
              <a:t>Twelves</a:t>
            </a:r>
            <a:r>
              <a:rPr lang="es-ES" sz="800" dirty="0"/>
              <a:t> S, </a:t>
            </a:r>
            <a:r>
              <a:rPr lang="es-ES" sz="800" dirty="0" err="1"/>
              <a:t>Mostafa</a:t>
            </a:r>
            <a:r>
              <a:rPr lang="es-ES" sz="800" dirty="0"/>
              <a:t> A, </a:t>
            </a:r>
            <a:r>
              <a:rPr lang="es-ES" sz="800" dirty="0" err="1"/>
              <a:t>Dand</a:t>
            </a:r>
            <a:r>
              <a:rPr lang="es-ES" sz="800" dirty="0"/>
              <a:t> N, et al. </a:t>
            </a:r>
            <a:r>
              <a:rPr lang="es-ES" sz="800" dirty="0" err="1"/>
              <a:t>Clinical</a:t>
            </a:r>
            <a:r>
              <a:rPr lang="es-ES" sz="800" dirty="0"/>
              <a:t> and </a:t>
            </a:r>
            <a:r>
              <a:rPr lang="es-ES" sz="800" dirty="0" err="1"/>
              <a:t>genetic</a:t>
            </a:r>
            <a:r>
              <a:rPr lang="es-ES" sz="800" dirty="0"/>
              <a:t> </a:t>
            </a:r>
            <a:r>
              <a:rPr lang="es-ES" sz="800" dirty="0" err="1"/>
              <a:t>differences</a:t>
            </a:r>
            <a:r>
              <a:rPr lang="es-ES" sz="800" dirty="0"/>
              <a:t> </a:t>
            </a:r>
            <a:r>
              <a:rPr lang="es-ES" sz="800" dirty="0" err="1"/>
              <a:t>between</a:t>
            </a:r>
            <a:r>
              <a:rPr lang="es-ES" sz="800" dirty="0"/>
              <a:t> </a:t>
            </a:r>
            <a:r>
              <a:rPr lang="es-ES" sz="800" dirty="0" err="1"/>
              <a:t>pustular</a:t>
            </a:r>
            <a:r>
              <a:rPr lang="es-ES" sz="800" dirty="0"/>
              <a:t> psoriasis </a:t>
            </a:r>
            <a:r>
              <a:rPr lang="es-ES" sz="800" dirty="0" err="1"/>
              <a:t>subtypes</a:t>
            </a:r>
            <a:r>
              <a:rPr lang="es-ES" sz="800" dirty="0"/>
              <a:t>. J </a:t>
            </a:r>
            <a:r>
              <a:rPr lang="es-ES" sz="800" dirty="0" err="1"/>
              <a:t>Allergy</a:t>
            </a:r>
            <a:r>
              <a:rPr lang="es-ES" sz="800" dirty="0"/>
              <a:t> Clin </a:t>
            </a:r>
            <a:r>
              <a:rPr lang="es-ES" sz="800" dirty="0" err="1"/>
              <a:t>Immunol</a:t>
            </a:r>
            <a:r>
              <a:rPr lang="es-ES" sz="800" dirty="0"/>
              <a:t>. 2019;143(3):1021-6. doi:10.1016/j.jaci.2018.06.038. 6. </a:t>
            </a:r>
            <a:r>
              <a:rPr lang="es-ES" sz="800" dirty="0" err="1"/>
              <a:t>Weigle</a:t>
            </a:r>
            <a:r>
              <a:rPr lang="es-ES" sz="800" dirty="0"/>
              <a:t> N, </a:t>
            </a:r>
            <a:r>
              <a:rPr lang="es-ES" sz="800" dirty="0" err="1"/>
              <a:t>McBane</a:t>
            </a:r>
            <a:r>
              <a:rPr lang="es-ES" sz="800" dirty="0"/>
              <a:t> S. Psoriasis. Am </a:t>
            </a:r>
            <a:r>
              <a:rPr lang="es-ES" sz="800" dirty="0" err="1"/>
              <a:t>Fam</a:t>
            </a:r>
            <a:r>
              <a:rPr lang="es-ES" sz="800" dirty="0"/>
              <a:t> </a:t>
            </a:r>
            <a:r>
              <a:rPr lang="es-ES" sz="800" dirty="0" err="1"/>
              <a:t>Physician</a:t>
            </a:r>
            <a:r>
              <a:rPr lang="es-ES" sz="800" dirty="0"/>
              <a:t>. 2013;87(9):626-33.</a:t>
            </a:r>
          </a:p>
        </p:txBody>
      </p:sp>
    </p:spTree>
    <p:extLst>
      <p:ext uri="{BB962C8B-B14F-4D97-AF65-F5344CB8AC3E}">
        <p14:creationId xmlns:p14="http://schemas.microsoft.com/office/powerpoint/2010/main" val="322074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DDB9C47-0884-08E0-2C04-62A2B1D522AC}"/>
              </a:ext>
            </a:extLst>
          </p:cNvPr>
          <p:cNvPicPr>
            <a:picLocks noGrp="1" noChangeAspect="1"/>
          </p:cNvPicPr>
          <p:nvPr>
            <p:ph idx="1"/>
          </p:nvPr>
        </p:nvPicPr>
        <p:blipFill>
          <a:blip r:embed="rId3"/>
          <a:stretch>
            <a:fillRect/>
          </a:stretch>
        </p:blipFill>
        <p:spPr>
          <a:xfrm>
            <a:off x="0" y="0"/>
            <a:ext cx="12192000" cy="6858000"/>
          </a:xfrm>
        </p:spPr>
      </p:pic>
      <p:pic>
        <p:nvPicPr>
          <p:cNvPr id="2" name="Imagen 6">
            <a:extLst>
              <a:ext uri="{FF2B5EF4-FFF2-40B4-BE49-F238E27FC236}">
                <a16:creationId xmlns:a16="http://schemas.microsoft.com/office/drawing/2014/main" id="{139B95C7-FEC5-C53A-27A5-BCA39ACD8EEE}"/>
              </a:ext>
            </a:extLst>
          </p:cNvPr>
          <p:cNvPicPr>
            <a:picLocks noChangeAspect="1"/>
          </p:cNvPicPr>
          <p:nvPr/>
        </p:nvPicPr>
        <p:blipFill rotWithShape="1">
          <a:blip r:embed="rId4">
            <a:extLst>
              <a:ext uri="{28A0092B-C50C-407E-A947-70E740481C1C}">
                <a14:useLocalDpi xmlns:a14="http://schemas.microsoft.com/office/drawing/2010/main" val="0"/>
              </a:ext>
            </a:extLst>
          </a:blip>
          <a:srcRect b="6420"/>
          <a:stretch/>
        </p:blipFill>
        <p:spPr>
          <a:xfrm>
            <a:off x="4322130" y="1739363"/>
            <a:ext cx="3400667" cy="3542414"/>
          </a:xfrm>
          <a:prstGeom prst="rect">
            <a:avLst/>
          </a:prstGeom>
        </p:spPr>
      </p:pic>
      <p:sp>
        <p:nvSpPr>
          <p:cNvPr id="21" name="Título 20">
            <a:extLst>
              <a:ext uri="{FF2B5EF4-FFF2-40B4-BE49-F238E27FC236}">
                <a16:creationId xmlns:a16="http://schemas.microsoft.com/office/drawing/2014/main" id="{4E4F525F-C9AE-F046-B683-8641274D3B78}"/>
              </a:ext>
            </a:extLst>
          </p:cNvPr>
          <p:cNvSpPr>
            <a:spLocks noGrp="1"/>
          </p:cNvSpPr>
          <p:nvPr>
            <p:ph type="title"/>
          </p:nvPr>
        </p:nvSpPr>
        <p:spPr>
          <a:xfrm>
            <a:off x="1289755" y="587728"/>
            <a:ext cx="10515600" cy="1325563"/>
          </a:xfrm>
        </p:spPr>
        <p:txBody>
          <a:bodyPr/>
          <a:lstStyle/>
          <a:p>
            <a:r>
              <a:rPr lang="es-ES" dirty="0">
                <a:solidFill>
                  <a:schemeClr val="accent1">
                    <a:lumMod val="50000"/>
                  </a:schemeClr>
                </a:solidFill>
                <a:latin typeface="Montserrat" panose="02000505000000020004" pitchFamily="2" charset="77"/>
              </a:rPr>
              <a:t>Localización de la psoriasis</a:t>
            </a:r>
            <a:br>
              <a:rPr lang="es-ES" dirty="0"/>
            </a:br>
            <a:endParaRPr lang="es-ES" dirty="0"/>
          </a:p>
        </p:txBody>
      </p:sp>
      <p:sp>
        <p:nvSpPr>
          <p:cNvPr id="26" name="CuadroTexto 25">
            <a:extLst>
              <a:ext uri="{FF2B5EF4-FFF2-40B4-BE49-F238E27FC236}">
                <a16:creationId xmlns:a16="http://schemas.microsoft.com/office/drawing/2014/main" id="{52EF1474-215A-C59C-9EEC-149DBC8CA4E1}"/>
              </a:ext>
            </a:extLst>
          </p:cNvPr>
          <p:cNvSpPr txBox="1"/>
          <p:nvPr/>
        </p:nvSpPr>
        <p:spPr>
          <a:xfrm>
            <a:off x="7716998" y="1788107"/>
            <a:ext cx="3935957" cy="769441"/>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Cuero cabelludo</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Hasta el 80% y puede extenderse a la frente, la parte posterior del cuello y alrededor de las orejas.</a:t>
            </a:r>
            <a:r>
              <a:rPr lang="es-ES" sz="1400" baseline="30000" dirty="0">
                <a:latin typeface="Montserrat Light" pitchFamily="2" charset="77"/>
              </a:rPr>
              <a:t>[1-3]</a:t>
            </a:r>
            <a:endParaRPr lang="es-ES" sz="1400" dirty="0">
              <a:latin typeface="Montserrat Light" pitchFamily="2" charset="77"/>
            </a:endParaRPr>
          </a:p>
        </p:txBody>
      </p:sp>
      <p:sp>
        <p:nvSpPr>
          <p:cNvPr id="29" name="CuadroTexto 28">
            <a:extLst>
              <a:ext uri="{FF2B5EF4-FFF2-40B4-BE49-F238E27FC236}">
                <a16:creationId xmlns:a16="http://schemas.microsoft.com/office/drawing/2014/main" id="{4E78C1CE-F711-F7F4-9764-48B82D1D12C1}"/>
              </a:ext>
            </a:extLst>
          </p:cNvPr>
          <p:cNvSpPr txBox="1"/>
          <p:nvPr/>
        </p:nvSpPr>
        <p:spPr>
          <a:xfrm>
            <a:off x="7716998" y="2793433"/>
            <a:ext cx="4074270" cy="553998"/>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Codos y rodillas</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Placas bien delimitadas y escamosas.</a:t>
            </a:r>
            <a:r>
              <a:rPr lang="es-ES" sz="1400" baseline="30000" dirty="0">
                <a:latin typeface="Montserrat Light" pitchFamily="2" charset="77"/>
              </a:rPr>
              <a:t>[1-5]</a:t>
            </a:r>
            <a:endParaRPr lang="es-ES" sz="1400" dirty="0">
              <a:latin typeface="Montserrat Light" pitchFamily="2" charset="77"/>
            </a:endParaRPr>
          </a:p>
        </p:txBody>
      </p:sp>
      <p:sp>
        <p:nvSpPr>
          <p:cNvPr id="31" name="CuadroTexto 30">
            <a:extLst>
              <a:ext uri="{FF2B5EF4-FFF2-40B4-BE49-F238E27FC236}">
                <a16:creationId xmlns:a16="http://schemas.microsoft.com/office/drawing/2014/main" id="{D6D2DAF4-9D57-2FFB-13AE-7A1E12CC28BC}"/>
              </a:ext>
            </a:extLst>
          </p:cNvPr>
          <p:cNvSpPr txBox="1"/>
          <p:nvPr/>
        </p:nvSpPr>
        <p:spPr>
          <a:xfrm>
            <a:off x="7716997" y="3550230"/>
            <a:ext cx="4088357" cy="769441"/>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Región lumbosacra</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Puede presentarse en la parte baja de la espalda, cerca del sacro.</a:t>
            </a:r>
            <a:r>
              <a:rPr lang="es-ES" sz="1400" baseline="30000" dirty="0">
                <a:latin typeface="Montserrat Light" pitchFamily="2" charset="77"/>
              </a:rPr>
              <a:t>[1-3]</a:t>
            </a:r>
            <a:endParaRPr lang="es-ES" sz="1400" dirty="0">
              <a:latin typeface="Montserrat Light" pitchFamily="2" charset="77"/>
            </a:endParaRPr>
          </a:p>
        </p:txBody>
      </p:sp>
      <p:sp>
        <p:nvSpPr>
          <p:cNvPr id="33" name="CuadroTexto 32">
            <a:extLst>
              <a:ext uri="{FF2B5EF4-FFF2-40B4-BE49-F238E27FC236}">
                <a16:creationId xmlns:a16="http://schemas.microsoft.com/office/drawing/2014/main" id="{9D7756C9-7383-3974-86C3-9AA3C47CBBCF}"/>
              </a:ext>
            </a:extLst>
          </p:cNvPr>
          <p:cNvSpPr txBox="1"/>
          <p:nvPr/>
        </p:nvSpPr>
        <p:spPr>
          <a:xfrm>
            <a:off x="995231" y="1788107"/>
            <a:ext cx="3435749" cy="769441"/>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Uñas</a:t>
            </a:r>
            <a:r>
              <a:rPr lang="es-ES" sz="1600" dirty="0">
                <a:solidFill>
                  <a:schemeClr val="accent1">
                    <a:lumMod val="50000"/>
                  </a:schemeClr>
                </a:solidFill>
                <a:latin typeface="Montserrat" panose="02000505000000020004" pitchFamily="2" charset="77"/>
              </a:rPr>
              <a:t>: </a:t>
            </a:r>
            <a:r>
              <a:rPr lang="es-ES" sz="1400" dirty="0">
                <a:solidFill>
                  <a:schemeClr val="accent1">
                    <a:lumMod val="50000"/>
                  </a:schemeClr>
                </a:solidFill>
                <a:latin typeface="Montserrat Light" pitchFamily="2" charset="77"/>
              </a:rPr>
              <a:t>E</a:t>
            </a:r>
            <a:r>
              <a:rPr lang="es-ES" sz="1400" dirty="0">
                <a:latin typeface="Montserrat Light" pitchFamily="2" charset="77"/>
              </a:rPr>
              <a:t>s común y puede incluir </a:t>
            </a:r>
            <a:r>
              <a:rPr lang="es-ES" sz="1400" dirty="0" err="1">
                <a:latin typeface="Montserrat Light" pitchFamily="2" charset="77"/>
              </a:rPr>
              <a:t>pitting</a:t>
            </a:r>
            <a:r>
              <a:rPr lang="es-ES" sz="1400" dirty="0">
                <a:latin typeface="Montserrat Light" pitchFamily="2" charset="77"/>
              </a:rPr>
              <a:t>, </a:t>
            </a:r>
            <a:r>
              <a:rPr lang="es-ES" sz="1400" dirty="0" err="1">
                <a:latin typeface="Montserrat Light" pitchFamily="2" charset="77"/>
              </a:rPr>
              <a:t>onicólisis</a:t>
            </a:r>
            <a:r>
              <a:rPr lang="es-ES" sz="1400" dirty="0">
                <a:latin typeface="Montserrat Light" pitchFamily="2" charset="77"/>
              </a:rPr>
              <a:t> y cambios de color.</a:t>
            </a:r>
            <a:r>
              <a:rPr lang="es-ES" sz="1400" baseline="30000" dirty="0">
                <a:latin typeface="Montserrat Light" pitchFamily="2" charset="77"/>
              </a:rPr>
              <a:t>[1,2,5]</a:t>
            </a:r>
            <a:endParaRPr lang="es-ES" sz="1400" dirty="0">
              <a:latin typeface="Montserrat Light" pitchFamily="2" charset="77"/>
            </a:endParaRPr>
          </a:p>
        </p:txBody>
      </p:sp>
      <p:sp>
        <p:nvSpPr>
          <p:cNvPr id="37" name="CuadroTexto 36">
            <a:extLst>
              <a:ext uri="{FF2B5EF4-FFF2-40B4-BE49-F238E27FC236}">
                <a16:creationId xmlns:a16="http://schemas.microsoft.com/office/drawing/2014/main" id="{D9263211-6CBA-9F38-BD19-58ACA4561EC2}"/>
              </a:ext>
            </a:extLst>
          </p:cNvPr>
          <p:cNvSpPr txBox="1"/>
          <p:nvPr/>
        </p:nvSpPr>
        <p:spPr>
          <a:xfrm>
            <a:off x="995231" y="2624156"/>
            <a:ext cx="3347494" cy="769441"/>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Genitales</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Hasta el 60% de los pacientes pueden tener afectación.</a:t>
            </a:r>
            <a:r>
              <a:rPr lang="es-ES" sz="1400" baseline="30000" dirty="0">
                <a:latin typeface="Montserrat Light" pitchFamily="2" charset="77"/>
              </a:rPr>
              <a:t>[1-3]</a:t>
            </a:r>
            <a:endParaRPr lang="es-ES" sz="1400" dirty="0">
              <a:latin typeface="Montserrat Light" pitchFamily="2" charset="77"/>
            </a:endParaRPr>
          </a:p>
        </p:txBody>
      </p:sp>
      <p:sp>
        <p:nvSpPr>
          <p:cNvPr id="40" name="CuadroTexto 39">
            <a:extLst>
              <a:ext uri="{FF2B5EF4-FFF2-40B4-BE49-F238E27FC236}">
                <a16:creationId xmlns:a16="http://schemas.microsoft.com/office/drawing/2014/main" id="{D825E6C4-0C80-BA08-0788-FDBEF4E416EF}"/>
              </a:ext>
            </a:extLst>
          </p:cNvPr>
          <p:cNvSpPr txBox="1"/>
          <p:nvPr/>
        </p:nvSpPr>
        <p:spPr>
          <a:xfrm>
            <a:off x="980436" y="3429000"/>
            <a:ext cx="3347493" cy="769441"/>
          </a:xfrm>
          <a:prstGeom prst="rect">
            <a:avLst/>
          </a:prstGeom>
          <a:noFill/>
        </p:spPr>
        <p:txBody>
          <a:bodyPr wrap="square">
            <a:spAutoFit/>
          </a:bodyPr>
          <a:lstStyle/>
          <a:p>
            <a:r>
              <a:rPr lang="es-ES" sz="1600" b="1" dirty="0" err="1">
                <a:solidFill>
                  <a:schemeClr val="accent1">
                    <a:lumMod val="50000"/>
                  </a:schemeClr>
                </a:solidFill>
                <a:latin typeface="Montserrat" panose="02000505000000020004" pitchFamily="2" charset="77"/>
              </a:rPr>
              <a:t>Palmoplantar</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Puede ser dolorosa y dificultar las actividades diarias.</a:t>
            </a:r>
            <a:r>
              <a:rPr lang="es-ES" sz="1400" baseline="30000" dirty="0">
                <a:latin typeface="Montserrat Light" pitchFamily="2" charset="77"/>
              </a:rPr>
              <a:t>[1-3]</a:t>
            </a:r>
            <a:endParaRPr lang="es-ES" sz="1400" dirty="0">
              <a:latin typeface="Montserrat Light" pitchFamily="2" charset="77"/>
            </a:endParaRPr>
          </a:p>
        </p:txBody>
      </p:sp>
      <p:sp>
        <p:nvSpPr>
          <p:cNvPr id="45" name="CuadroTexto 44">
            <a:extLst>
              <a:ext uri="{FF2B5EF4-FFF2-40B4-BE49-F238E27FC236}">
                <a16:creationId xmlns:a16="http://schemas.microsoft.com/office/drawing/2014/main" id="{0384F8FA-ECD4-0A35-226A-626208353A40}"/>
              </a:ext>
            </a:extLst>
          </p:cNvPr>
          <p:cNvSpPr txBox="1"/>
          <p:nvPr/>
        </p:nvSpPr>
        <p:spPr>
          <a:xfrm>
            <a:off x="995231" y="4265049"/>
            <a:ext cx="3400667" cy="1200329"/>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Pliegues (inversa)</a:t>
            </a:r>
            <a:r>
              <a:rPr lang="es-ES" sz="1600" dirty="0">
                <a:solidFill>
                  <a:schemeClr val="accent1">
                    <a:lumMod val="50000"/>
                  </a:schemeClr>
                </a:solidFill>
                <a:latin typeface="Montserrat" panose="02000505000000020004" pitchFamily="2" charset="77"/>
              </a:rPr>
              <a:t>: </a:t>
            </a:r>
            <a:r>
              <a:rPr lang="es-ES" sz="1400" dirty="0">
                <a:latin typeface="Montserrat Light" pitchFamily="2" charset="77"/>
              </a:rPr>
              <a:t>Se presenta en áreas como las axilas, la ingle, debajo de los senos y otras áreas </a:t>
            </a:r>
            <a:r>
              <a:rPr lang="es-ES" sz="1400" dirty="0" err="1">
                <a:latin typeface="Montserrat Light" pitchFamily="2" charset="77"/>
              </a:rPr>
              <a:t>intertriginosas</a:t>
            </a:r>
            <a:r>
              <a:rPr lang="es-ES" sz="1400" dirty="0">
                <a:latin typeface="Montserrat Light" pitchFamily="2" charset="77"/>
              </a:rPr>
              <a:t>, con lesiones menos escamosas pero más eritematosas.</a:t>
            </a:r>
            <a:r>
              <a:rPr lang="es-ES" sz="1400" baseline="30000" dirty="0">
                <a:latin typeface="Montserrat Light" pitchFamily="2" charset="77"/>
              </a:rPr>
              <a:t>[6]</a:t>
            </a:r>
            <a:endParaRPr lang="es-ES" sz="1400" dirty="0">
              <a:latin typeface="Montserrat Light" pitchFamily="2" charset="77"/>
            </a:endParaRPr>
          </a:p>
        </p:txBody>
      </p:sp>
      <p:sp>
        <p:nvSpPr>
          <p:cNvPr id="47" name="CuadroTexto 46">
            <a:extLst>
              <a:ext uri="{FF2B5EF4-FFF2-40B4-BE49-F238E27FC236}">
                <a16:creationId xmlns:a16="http://schemas.microsoft.com/office/drawing/2014/main" id="{ACB376F2-3AEF-6F3B-21E6-BF897AC9F8CF}"/>
              </a:ext>
            </a:extLst>
          </p:cNvPr>
          <p:cNvSpPr txBox="1"/>
          <p:nvPr/>
        </p:nvSpPr>
        <p:spPr>
          <a:xfrm>
            <a:off x="7716997" y="4522470"/>
            <a:ext cx="4398180" cy="769441"/>
          </a:xfrm>
          <a:prstGeom prst="rect">
            <a:avLst/>
          </a:prstGeom>
          <a:noFill/>
        </p:spPr>
        <p:txBody>
          <a:bodyPr wrap="square">
            <a:spAutoFit/>
          </a:bodyPr>
          <a:lstStyle/>
          <a:p>
            <a:r>
              <a:rPr lang="es-ES" sz="1600" b="1" dirty="0">
                <a:solidFill>
                  <a:schemeClr val="accent1">
                    <a:lumMod val="50000"/>
                  </a:schemeClr>
                </a:solidFill>
                <a:latin typeface="Montserrat" panose="02000505000000020004" pitchFamily="2" charset="77"/>
              </a:rPr>
              <a:t>Tronco y extremidades</a:t>
            </a:r>
            <a:r>
              <a:rPr lang="es-ES" sz="1600" dirty="0">
                <a:solidFill>
                  <a:schemeClr val="accent1">
                    <a:lumMod val="50000"/>
                  </a:schemeClr>
                </a:solidFill>
                <a:latin typeface="Montserrat" panose="02000505000000020004" pitchFamily="2" charset="77"/>
              </a:rPr>
              <a:t>: T</a:t>
            </a:r>
            <a:r>
              <a:rPr lang="es-ES" sz="1400" dirty="0">
                <a:latin typeface="Montserrat Light" pitchFamily="2" charset="77"/>
              </a:rPr>
              <a:t>ronco y extremidades, es una localización común de psoriasis recalcitrante.</a:t>
            </a:r>
            <a:r>
              <a:rPr lang="es-ES" sz="1400" baseline="30000" dirty="0">
                <a:latin typeface="Montserrat Light" pitchFamily="2" charset="77"/>
              </a:rPr>
              <a:t>[7]</a:t>
            </a:r>
            <a:endParaRPr lang="es-ES" sz="1400" dirty="0">
              <a:latin typeface="Montserrat Light" pitchFamily="2" charset="77"/>
            </a:endParaRPr>
          </a:p>
        </p:txBody>
      </p:sp>
      <p:sp>
        <p:nvSpPr>
          <p:cNvPr id="4" name="TextBox 3">
            <a:extLst>
              <a:ext uri="{FF2B5EF4-FFF2-40B4-BE49-F238E27FC236}">
                <a16:creationId xmlns:a16="http://schemas.microsoft.com/office/drawing/2014/main" id="{1418F550-0253-94D4-CB71-71D8970CD65D}"/>
              </a:ext>
            </a:extLst>
          </p:cNvPr>
          <p:cNvSpPr txBox="1"/>
          <p:nvPr/>
        </p:nvSpPr>
        <p:spPr>
          <a:xfrm>
            <a:off x="1154575" y="5832924"/>
            <a:ext cx="10498380" cy="830997"/>
          </a:xfrm>
          <a:prstGeom prst="rect">
            <a:avLst/>
          </a:prstGeom>
          <a:solidFill>
            <a:schemeClr val="bg1"/>
          </a:solidFill>
        </p:spPr>
        <p:txBody>
          <a:bodyPr wrap="square">
            <a:spAutoFit/>
          </a:bodyPr>
          <a:lstStyle/>
          <a:p>
            <a:r>
              <a:rPr lang="es-ES" sz="800" b="0" i="0" kern="1200" dirty="0">
                <a:solidFill>
                  <a:schemeClr val="tx1"/>
                </a:solidFill>
                <a:effectLst/>
                <a:latin typeface="+mn-lt"/>
                <a:ea typeface="+mn-ea"/>
                <a:cs typeface="+mn-cs"/>
              </a:rPr>
              <a:t>1. </a:t>
            </a:r>
            <a:r>
              <a:rPr lang="es-ES" sz="800" b="0" i="0" kern="1200" dirty="0" err="1">
                <a:solidFill>
                  <a:schemeClr val="tx1"/>
                </a:solidFill>
                <a:effectLst/>
                <a:latin typeface="+mn-lt"/>
                <a:ea typeface="+mn-ea"/>
                <a:cs typeface="+mn-cs"/>
              </a:rPr>
              <a:t>Peh</a:t>
            </a:r>
            <a:r>
              <a:rPr lang="es-ES" sz="800" b="0" i="0" kern="1200" dirty="0">
                <a:solidFill>
                  <a:schemeClr val="tx1"/>
                </a:solidFill>
                <a:effectLst/>
                <a:latin typeface="+mn-lt"/>
                <a:ea typeface="+mn-ea"/>
                <a:cs typeface="+mn-cs"/>
              </a:rPr>
              <a:t> WC, Ng KH. </a:t>
            </a:r>
            <a:r>
              <a:rPr lang="es-ES" sz="800" b="0" i="0" kern="1200" dirty="0" err="1">
                <a:solidFill>
                  <a:schemeClr val="tx1"/>
                </a:solidFill>
                <a:effectLst/>
                <a:latin typeface="+mn-lt"/>
                <a:ea typeface="+mn-ea"/>
                <a:cs typeface="+mn-cs"/>
              </a:rPr>
              <a:t>Preparing</a:t>
            </a:r>
            <a:r>
              <a:rPr lang="es-ES" sz="800" b="0" i="0" kern="1200" dirty="0">
                <a:solidFill>
                  <a:schemeClr val="tx1"/>
                </a:solidFill>
                <a:effectLst/>
                <a:latin typeface="+mn-lt"/>
                <a:ea typeface="+mn-ea"/>
                <a:cs typeface="+mn-cs"/>
              </a:rPr>
              <a:t> the </a:t>
            </a:r>
            <a:r>
              <a:rPr lang="es-ES" sz="800" b="0" i="0" kern="1200" dirty="0" err="1">
                <a:solidFill>
                  <a:schemeClr val="tx1"/>
                </a:solidFill>
                <a:effectLst/>
                <a:latin typeface="+mn-lt"/>
                <a:ea typeface="+mn-ea"/>
                <a:cs typeface="+mn-cs"/>
              </a:rPr>
              <a:t>References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Singapore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Med</a:t>
            </a:r>
            <a:r>
              <a:rPr lang="es-ES" sz="800" b="0" i="0" kern="1200" dirty="0">
                <a:solidFill>
                  <a:schemeClr val="tx1"/>
                </a:solidFill>
                <a:effectLst/>
                <a:latin typeface="+mn-lt"/>
                <a:ea typeface="+mn-ea"/>
                <a:cs typeface="+mn-cs"/>
              </a:rPr>
              <a:t> J. 2009;50(7):659-61; quiz 662. 2. No </a:t>
            </a:r>
            <a:r>
              <a:rPr lang="es-ES" sz="800" b="0" i="0" kern="1200" dirty="0" err="1">
                <a:solidFill>
                  <a:schemeClr val="tx1"/>
                </a:solidFill>
                <a:effectLst/>
                <a:latin typeface="+mn-lt"/>
                <a:ea typeface="+mn-ea"/>
                <a:cs typeface="+mn-cs"/>
              </a:rPr>
              <a:t>authors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listed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Uniform</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Requirements</a:t>
            </a:r>
            <a:r>
              <a:rPr lang="es-ES" sz="800" b="0" i="0" kern="1200" dirty="0">
                <a:solidFill>
                  <a:schemeClr val="tx1"/>
                </a:solidFill>
                <a:effectLst/>
                <a:latin typeface="+mn-lt"/>
                <a:ea typeface="+mn-ea"/>
                <a:cs typeface="+mn-cs"/>
              </a:rPr>
              <a:t> for </a:t>
            </a:r>
            <a:r>
              <a:rPr lang="es-ES" sz="800" b="0" i="0" kern="1200" dirty="0" err="1">
                <a:solidFill>
                  <a:schemeClr val="tx1"/>
                </a:solidFill>
                <a:effectLst/>
                <a:latin typeface="+mn-lt"/>
                <a:ea typeface="+mn-ea"/>
                <a:cs typeface="+mn-cs"/>
              </a:rPr>
              <a:t>Manuscripts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Submitted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Biomedical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Journals</a:t>
            </a:r>
            <a:r>
              <a:rPr lang="es-ES" sz="800" b="0" i="0" kern="1200" dirty="0">
                <a:solidFill>
                  <a:schemeClr val="tx1"/>
                </a:solidFill>
                <a:effectLst/>
                <a:latin typeface="+mn-lt"/>
                <a:ea typeface="+mn-ea"/>
                <a:cs typeface="+mn-cs"/>
              </a:rPr>
              <a:t>. International </a:t>
            </a:r>
            <a:r>
              <a:rPr lang="es-ES" sz="800" b="0" i="0" kern="1200" dirty="0" err="1">
                <a:solidFill>
                  <a:schemeClr val="tx1"/>
                </a:solidFill>
                <a:effectLst/>
                <a:latin typeface="+mn-lt"/>
                <a:ea typeface="+mn-ea"/>
                <a:cs typeface="+mn-cs"/>
              </a:rPr>
              <a:t>Committee</a:t>
            </a:r>
            <a:r>
              <a:rPr lang="es-ES" sz="800" b="0" i="0" kern="1200" dirty="0">
                <a:solidFill>
                  <a:schemeClr val="tx1"/>
                </a:solidFill>
                <a:effectLst/>
                <a:latin typeface="+mn-lt"/>
                <a:ea typeface="+mn-ea"/>
                <a:cs typeface="+mn-cs"/>
              </a:rPr>
              <a:t> of Medical </a:t>
            </a:r>
            <a:r>
              <a:rPr lang="es-ES" sz="800" b="0" i="0" kern="1200" dirty="0" err="1">
                <a:solidFill>
                  <a:schemeClr val="tx1"/>
                </a:solidFill>
                <a:effectLst/>
                <a:latin typeface="+mn-lt"/>
                <a:ea typeface="+mn-ea"/>
                <a:cs typeface="+mn-cs"/>
              </a:rPr>
              <a:t>Journal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Editors</a:t>
            </a:r>
            <a:r>
              <a:rPr lang="es-ES" sz="800" b="0" i="0" kern="1200" dirty="0">
                <a:solidFill>
                  <a:schemeClr val="tx1"/>
                </a:solidFill>
                <a:effectLst/>
                <a:latin typeface="+mn-lt"/>
                <a:ea typeface="+mn-ea"/>
                <a:cs typeface="+mn-cs"/>
              </a:rPr>
              <a:t>. JAMA. 1997;277(11):927-34. 3. </a:t>
            </a:r>
            <a:r>
              <a:rPr lang="es-ES" sz="800" b="0" i="0" kern="1200" dirty="0" err="1">
                <a:solidFill>
                  <a:schemeClr val="tx1"/>
                </a:solidFill>
                <a:effectLst/>
                <a:latin typeface="+mn-lt"/>
                <a:ea typeface="+mn-ea"/>
                <a:cs typeface="+mn-cs"/>
              </a:rPr>
              <a:t>Salvagno</a:t>
            </a:r>
            <a:r>
              <a:rPr lang="es-ES" sz="800" b="0" i="0" kern="1200" dirty="0">
                <a:solidFill>
                  <a:schemeClr val="tx1"/>
                </a:solidFill>
                <a:effectLst/>
                <a:latin typeface="+mn-lt"/>
                <a:ea typeface="+mn-ea"/>
                <a:cs typeface="+mn-cs"/>
              </a:rPr>
              <a:t> GL, </a:t>
            </a:r>
            <a:r>
              <a:rPr lang="es-ES" sz="800" b="0" i="0" kern="1200" dirty="0" err="1">
                <a:solidFill>
                  <a:schemeClr val="tx1"/>
                </a:solidFill>
                <a:effectLst/>
                <a:latin typeface="+mn-lt"/>
                <a:ea typeface="+mn-ea"/>
                <a:cs typeface="+mn-cs"/>
              </a:rPr>
              <a:t>Lippi</a:t>
            </a:r>
            <a:r>
              <a:rPr lang="es-ES" sz="800" b="0" i="0" kern="1200" dirty="0">
                <a:solidFill>
                  <a:schemeClr val="tx1"/>
                </a:solidFill>
                <a:effectLst/>
                <a:latin typeface="+mn-lt"/>
                <a:ea typeface="+mn-ea"/>
                <a:cs typeface="+mn-cs"/>
              </a:rPr>
              <a:t> G, </a:t>
            </a:r>
            <a:r>
              <a:rPr lang="es-ES" sz="800" b="0" i="0" kern="1200" dirty="0" err="1">
                <a:solidFill>
                  <a:schemeClr val="tx1"/>
                </a:solidFill>
                <a:effectLst/>
                <a:latin typeface="+mn-lt"/>
                <a:ea typeface="+mn-ea"/>
                <a:cs typeface="+mn-cs"/>
              </a:rPr>
              <a:t>Montagnana</a:t>
            </a:r>
            <a:r>
              <a:rPr lang="es-ES" sz="800" b="0" i="0" kern="1200" dirty="0">
                <a:solidFill>
                  <a:schemeClr val="tx1"/>
                </a:solidFill>
                <a:effectLst/>
                <a:latin typeface="+mn-lt"/>
                <a:ea typeface="+mn-ea"/>
                <a:cs typeface="+mn-cs"/>
              </a:rPr>
              <a:t> M, </a:t>
            </a:r>
            <a:r>
              <a:rPr lang="es-ES" sz="800" b="0" i="0" kern="1200" dirty="0" err="1">
                <a:solidFill>
                  <a:schemeClr val="tx1"/>
                </a:solidFill>
                <a:effectLst/>
                <a:latin typeface="+mn-lt"/>
                <a:ea typeface="+mn-ea"/>
                <a:cs typeface="+mn-cs"/>
              </a:rPr>
              <a:t>Guidi</a:t>
            </a:r>
            <a:r>
              <a:rPr lang="es-ES" sz="800" b="0" i="0" kern="1200" dirty="0">
                <a:solidFill>
                  <a:schemeClr val="tx1"/>
                </a:solidFill>
                <a:effectLst/>
                <a:latin typeface="+mn-lt"/>
                <a:ea typeface="+mn-ea"/>
                <a:cs typeface="+mn-cs"/>
              </a:rPr>
              <a:t> GC. </a:t>
            </a:r>
            <a:r>
              <a:rPr lang="es-ES" sz="800" b="0" i="0" kern="1200" dirty="0" err="1">
                <a:solidFill>
                  <a:schemeClr val="tx1"/>
                </a:solidFill>
                <a:effectLst/>
                <a:latin typeface="+mn-lt"/>
                <a:ea typeface="+mn-ea"/>
                <a:cs typeface="+mn-cs"/>
              </a:rPr>
              <a:t>Standards</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Practice</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Uniformity</a:t>
            </a:r>
            <a:r>
              <a:rPr lang="es-ES" sz="800" b="0" i="0" kern="1200" dirty="0">
                <a:solidFill>
                  <a:schemeClr val="tx1"/>
                </a:solidFill>
                <a:effectLst/>
                <a:latin typeface="+mn-lt"/>
                <a:ea typeface="+mn-ea"/>
                <a:cs typeface="+mn-cs"/>
              </a:rPr>
              <a:t> in </a:t>
            </a:r>
            <a:r>
              <a:rPr lang="es-ES" sz="800" b="0" i="0" kern="1200" dirty="0" err="1">
                <a:solidFill>
                  <a:schemeClr val="tx1"/>
                </a:solidFill>
                <a:effectLst/>
                <a:latin typeface="+mn-lt"/>
                <a:ea typeface="+mn-ea"/>
                <a:cs typeface="+mn-cs"/>
              </a:rPr>
              <a:t>References</a:t>
            </a:r>
            <a:r>
              <a:rPr lang="es-ES" sz="800" b="0" i="0" kern="1200" dirty="0">
                <a:solidFill>
                  <a:schemeClr val="tx1"/>
                </a:solidFill>
                <a:effectLst/>
                <a:latin typeface="+mn-lt"/>
                <a:ea typeface="+mn-ea"/>
                <a:cs typeface="+mn-cs"/>
              </a:rPr>
              <a:t> Style. Clin </a:t>
            </a:r>
            <a:r>
              <a:rPr lang="es-ES" sz="800" b="0" i="0" kern="1200" dirty="0" err="1">
                <a:solidFill>
                  <a:schemeClr val="tx1"/>
                </a:solidFill>
                <a:effectLst/>
                <a:latin typeface="+mn-lt"/>
                <a:ea typeface="+mn-ea"/>
                <a:cs typeface="+mn-cs"/>
              </a:rPr>
              <a:t>Chem</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Lab</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Med</a:t>
            </a:r>
            <a:r>
              <a:rPr lang="es-ES" sz="800" b="0" i="0" kern="1200" dirty="0">
                <a:solidFill>
                  <a:schemeClr val="tx1"/>
                </a:solidFill>
                <a:effectLst/>
                <a:latin typeface="+mn-lt"/>
                <a:ea typeface="+mn-ea"/>
                <a:cs typeface="+mn-cs"/>
              </a:rPr>
              <a:t>. 2008;46(4):437-8. doi:10.1515/CCLM.2008.114. 4. No </a:t>
            </a:r>
            <a:r>
              <a:rPr lang="es-ES" sz="800" b="0" i="0" kern="1200" dirty="0" err="1">
                <a:solidFill>
                  <a:schemeClr val="tx1"/>
                </a:solidFill>
                <a:effectLst/>
                <a:latin typeface="+mn-lt"/>
                <a:ea typeface="+mn-ea"/>
                <a:cs typeface="+mn-cs"/>
              </a:rPr>
              <a:t>authors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listed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Uniform</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Requirements</a:t>
            </a:r>
            <a:r>
              <a:rPr lang="es-ES" sz="800" b="0" i="0" kern="1200" dirty="0">
                <a:solidFill>
                  <a:schemeClr val="tx1"/>
                </a:solidFill>
                <a:effectLst/>
                <a:latin typeface="+mn-lt"/>
                <a:ea typeface="+mn-ea"/>
                <a:cs typeface="+mn-cs"/>
              </a:rPr>
              <a:t> for </a:t>
            </a:r>
            <a:r>
              <a:rPr lang="es-ES" sz="800" b="0" i="0" kern="1200" dirty="0" err="1">
                <a:solidFill>
                  <a:schemeClr val="tx1"/>
                </a:solidFill>
                <a:effectLst/>
                <a:latin typeface="+mn-lt"/>
                <a:ea typeface="+mn-ea"/>
                <a:cs typeface="+mn-cs"/>
              </a:rPr>
              <a:t>Manuscripts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Submitted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Biomedical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Journals</a:t>
            </a:r>
            <a:r>
              <a:rPr lang="es-ES" sz="800" b="0" i="0" kern="1200" dirty="0">
                <a:solidFill>
                  <a:schemeClr val="tx1"/>
                </a:solidFill>
                <a:effectLst/>
                <a:latin typeface="+mn-lt"/>
                <a:ea typeface="+mn-ea"/>
                <a:cs typeface="+mn-cs"/>
              </a:rPr>
              <a:t>. International </a:t>
            </a:r>
            <a:r>
              <a:rPr lang="es-ES" sz="800" b="0" i="0" kern="1200" dirty="0" err="1">
                <a:solidFill>
                  <a:schemeClr val="tx1"/>
                </a:solidFill>
                <a:effectLst/>
                <a:latin typeface="+mn-lt"/>
                <a:ea typeface="+mn-ea"/>
                <a:cs typeface="+mn-cs"/>
              </a:rPr>
              <a:t>Committee</a:t>
            </a:r>
            <a:r>
              <a:rPr lang="es-ES" sz="800" b="0" i="0" kern="1200" dirty="0">
                <a:solidFill>
                  <a:schemeClr val="tx1"/>
                </a:solidFill>
                <a:effectLst/>
                <a:latin typeface="+mn-lt"/>
                <a:ea typeface="+mn-ea"/>
                <a:cs typeface="+mn-cs"/>
              </a:rPr>
              <a:t> of Medical </a:t>
            </a:r>
            <a:r>
              <a:rPr lang="es-ES" sz="800" b="0" i="0" kern="1200" dirty="0" err="1">
                <a:solidFill>
                  <a:schemeClr val="tx1"/>
                </a:solidFill>
                <a:effectLst/>
                <a:latin typeface="+mn-lt"/>
                <a:ea typeface="+mn-ea"/>
                <a:cs typeface="+mn-cs"/>
              </a:rPr>
              <a:t>Journal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Editors</a:t>
            </a:r>
            <a:r>
              <a:rPr lang="es-ES" sz="800" b="0" i="0" kern="1200" dirty="0">
                <a:solidFill>
                  <a:schemeClr val="tx1"/>
                </a:solidFill>
                <a:effectLst/>
                <a:latin typeface="+mn-lt"/>
                <a:ea typeface="+mn-ea"/>
                <a:cs typeface="+mn-cs"/>
              </a:rPr>
              <a:t>. JAMA. 1993;269(17):2282-6. 5. </a:t>
            </a:r>
            <a:r>
              <a:rPr lang="es-ES" sz="800" b="0" i="0" kern="1200" dirty="0" err="1">
                <a:solidFill>
                  <a:schemeClr val="tx1"/>
                </a:solidFill>
                <a:effectLst/>
                <a:latin typeface="+mn-lt"/>
                <a:ea typeface="+mn-ea"/>
                <a:cs typeface="+mn-cs"/>
              </a:rPr>
              <a:t>Husain</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Repanshek</a:t>
            </a:r>
            <a:r>
              <a:rPr lang="es-ES" sz="800" b="0" i="0" kern="1200" dirty="0">
                <a:solidFill>
                  <a:schemeClr val="tx1"/>
                </a:solidFill>
                <a:effectLst/>
                <a:latin typeface="+mn-lt"/>
                <a:ea typeface="+mn-ea"/>
                <a:cs typeface="+mn-cs"/>
              </a:rPr>
              <a:t> Z, Singh M, et al. </a:t>
            </a:r>
            <a:r>
              <a:rPr lang="es-ES" sz="800" b="0" i="0" kern="1200" dirty="0" err="1">
                <a:solidFill>
                  <a:schemeClr val="tx1"/>
                </a:solidFill>
                <a:effectLst/>
                <a:latin typeface="+mn-lt"/>
                <a:ea typeface="+mn-ea"/>
                <a:cs typeface="+mn-cs"/>
              </a:rPr>
              <a:t>Consensus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Guidelines</a:t>
            </a:r>
            <a:r>
              <a:rPr lang="es-ES" sz="800" b="0" i="0" kern="1200" dirty="0">
                <a:solidFill>
                  <a:schemeClr val="tx1"/>
                </a:solidFill>
                <a:effectLst/>
                <a:latin typeface="+mn-lt"/>
                <a:ea typeface="+mn-ea"/>
                <a:cs typeface="+mn-cs"/>
              </a:rPr>
              <a:t> for Digital </a:t>
            </a:r>
            <a:r>
              <a:rPr lang="es-ES" sz="800" b="0" i="0" kern="1200" dirty="0" err="1">
                <a:solidFill>
                  <a:schemeClr val="tx1"/>
                </a:solidFill>
                <a:effectLst/>
                <a:latin typeface="+mn-lt"/>
                <a:ea typeface="+mn-ea"/>
                <a:cs typeface="+mn-cs"/>
              </a:rPr>
              <a:t>Scholarship</a:t>
            </a:r>
            <a:r>
              <a:rPr lang="es-ES" sz="800" b="0" i="0" kern="1200" dirty="0">
                <a:solidFill>
                  <a:schemeClr val="tx1"/>
                </a:solidFill>
                <a:effectLst/>
                <a:latin typeface="+mn-lt"/>
                <a:ea typeface="+mn-ea"/>
                <a:cs typeface="+mn-cs"/>
              </a:rPr>
              <a:t> in </a:t>
            </a:r>
            <a:r>
              <a:rPr lang="es-ES" sz="800" b="0" i="0" kern="1200" dirty="0" err="1">
                <a:solidFill>
                  <a:schemeClr val="tx1"/>
                </a:solidFill>
                <a:effectLst/>
                <a:latin typeface="+mn-lt"/>
                <a:ea typeface="+mn-ea"/>
                <a:cs typeface="+mn-cs"/>
              </a:rPr>
              <a:t>Academic</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Promotion</a:t>
            </a:r>
            <a:r>
              <a:rPr lang="es-ES" sz="800" b="0" i="0" kern="1200" dirty="0">
                <a:solidFill>
                  <a:schemeClr val="tx1"/>
                </a:solidFill>
                <a:effectLst/>
                <a:latin typeface="+mn-lt"/>
                <a:ea typeface="+mn-ea"/>
                <a:cs typeface="+mn-cs"/>
              </a:rPr>
              <a:t>. West J </a:t>
            </a:r>
            <a:r>
              <a:rPr lang="es-ES" sz="800" b="0" i="0" kern="1200" dirty="0" err="1">
                <a:solidFill>
                  <a:schemeClr val="tx1"/>
                </a:solidFill>
                <a:effectLst/>
                <a:latin typeface="+mn-lt"/>
                <a:ea typeface="+mn-ea"/>
                <a:cs typeface="+mn-cs"/>
              </a:rPr>
              <a:t>Emerg</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Med</a:t>
            </a:r>
            <a:r>
              <a:rPr lang="es-ES" sz="800" b="0" i="0" kern="1200" dirty="0">
                <a:solidFill>
                  <a:schemeClr val="tx1"/>
                </a:solidFill>
                <a:effectLst/>
                <a:latin typeface="+mn-lt"/>
                <a:ea typeface="+mn-ea"/>
                <a:cs typeface="+mn-cs"/>
              </a:rPr>
              <a:t>. 2020;21(4):883-891. doi:10.5811/westjem.2020.4.46441. 6. Leone FT, Zhang Y, Evers-Casey S, et al. </a:t>
            </a:r>
            <a:r>
              <a:rPr lang="es-ES" sz="800" b="0" i="0" kern="1200" dirty="0" err="1">
                <a:solidFill>
                  <a:schemeClr val="tx1"/>
                </a:solidFill>
                <a:effectLst/>
                <a:latin typeface="+mn-lt"/>
                <a:ea typeface="+mn-ea"/>
                <a:cs typeface="+mn-cs"/>
              </a:rPr>
              <a:t>Initiating</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Pharmacologic</a:t>
            </a:r>
            <a:r>
              <a:rPr lang="es-ES" sz="800" b="0" i="0" kern="1200" dirty="0">
                <a:solidFill>
                  <a:schemeClr val="tx1"/>
                </a:solidFill>
                <a:effectLst/>
                <a:latin typeface="+mn-lt"/>
                <a:ea typeface="+mn-ea"/>
                <a:cs typeface="+mn-cs"/>
              </a:rPr>
              <a:t> Treatment in </a:t>
            </a:r>
            <a:r>
              <a:rPr lang="es-ES" sz="800" b="0" i="0" kern="1200" dirty="0" err="1">
                <a:solidFill>
                  <a:schemeClr val="tx1"/>
                </a:solidFill>
                <a:effectLst/>
                <a:latin typeface="+mn-lt"/>
                <a:ea typeface="+mn-ea"/>
                <a:cs typeface="+mn-cs"/>
              </a:rPr>
              <a:t>Tobacco-Dependent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Adults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An</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Official</a:t>
            </a:r>
            <a:r>
              <a:rPr lang="es-ES" sz="800" b="0" i="0" kern="1200" dirty="0">
                <a:solidFill>
                  <a:schemeClr val="tx1"/>
                </a:solidFill>
                <a:effectLst/>
                <a:latin typeface="+mn-lt"/>
                <a:ea typeface="+mn-ea"/>
                <a:cs typeface="+mn-cs"/>
              </a:rPr>
              <a:t> American </a:t>
            </a:r>
            <a:r>
              <a:rPr lang="es-ES" sz="800" b="0" i="0" kern="1200" dirty="0" err="1">
                <a:solidFill>
                  <a:schemeClr val="tx1"/>
                </a:solidFill>
                <a:effectLst/>
                <a:latin typeface="+mn-lt"/>
                <a:ea typeface="+mn-ea"/>
                <a:cs typeface="+mn-cs"/>
              </a:rPr>
              <a:t>Thoracic</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Society</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Clinical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Practice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Guideline</a:t>
            </a:r>
            <a:r>
              <a:rPr lang="es-ES" sz="800" b="0" i="0" kern="1200" dirty="0">
                <a:solidFill>
                  <a:schemeClr val="tx1"/>
                </a:solidFill>
                <a:effectLst/>
                <a:latin typeface="+mn-lt"/>
                <a:ea typeface="+mn-ea"/>
                <a:cs typeface="+mn-cs"/>
              </a:rPr>
              <a:t>. Am J </a:t>
            </a:r>
            <a:r>
              <a:rPr lang="es-ES" sz="800" b="0" i="0" kern="1200" dirty="0" err="1">
                <a:solidFill>
                  <a:schemeClr val="tx1"/>
                </a:solidFill>
                <a:effectLst/>
                <a:latin typeface="+mn-lt"/>
                <a:ea typeface="+mn-ea"/>
                <a:cs typeface="+mn-cs"/>
              </a:rPr>
              <a:t>Respir</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Crit</a:t>
            </a:r>
            <a:r>
              <a:rPr lang="es-ES" sz="800" b="0" i="0" kern="1200" dirty="0">
                <a:solidFill>
                  <a:schemeClr val="tx1"/>
                </a:solidFill>
                <a:effectLst/>
                <a:latin typeface="+mn-lt"/>
                <a:ea typeface="+mn-ea"/>
                <a:cs typeface="+mn-cs"/>
              </a:rPr>
              <a:t> Care </a:t>
            </a:r>
            <a:r>
              <a:rPr lang="es-ES" sz="800" b="0" i="0" kern="1200" dirty="0" err="1">
                <a:solidFill>
                  <a:schemeClr val="tx1"/>
                </a:solidFill>
                <a:effectLst/>
                <a:latin typeface="+mn-lt"/>
                <a:ea typeface="+mn-ea"/>
                <a:cs typeface="+mn-cs"/>
              </a:rPr>
              <a:t>Med</a:t>
            </a:r>
            <a:r>
              <a:rPr lang="es-ES" sz="800" b="0" i="0" kern="1200" dirty="0">
                <a:solidFill>
                  <a:schemeClr val="tx1"/>
                </a:solidFill>
                <a:effectLst/>
                <a:latin typeface="+mn-lt"/>
                <a:ea typeface="+mn-ea"/>
                <a:cs typeface="+mn-cs"/>
              </a:rPr>
              <a:t>. 2020;202(2):e5-e31. doi:10.1164/rccm.202005-1982ST. 7. Hamilton B, </a:t>
            </a:r>
            <a:r>
              <a:rPr lang="es-ES" sz="800" b="0" i="0" kern="1200" dirty="0" err="1">
                <a:solidFill>
                  <a:schemeClr val="tx1"/>
                </a:solidFill>
                <a:effectLst/>
                <a:latin typeface="+mn-lt"/>
                <a:ea typeface="+mn-ea"/>
                <a:cs typeface="+mn-cs"/>
              </a:rPr>
              <a:t>Coops</a:t>
            </a:r>
            <a:r>
              <a:rPr lang="es-ES" sz="800" b="0" i="0" kern="1200" dirty="0">
                <a:solidFill>
                  <a:schemeClr val="tx1"/>
                </a:solidFill>
                <a:effectLst/>
                <a:latin typeface="+mn-lt"/>
                <a:ea typeface="+mn-ea"/>
                <a:cs typeface="+mn-cs"/>
              </a:rPr>
              <a:t> NC, </a:t>
            </a:r>
            <a:r>
              <a:rPr lang="es-ES" sz="800" b="0" i="0" kern="1200" dirty="0" err="1">
                <a:solidFill>
                  <a:schemeClr val="tx1"/>
                </a:solidFill>
                <a:effectLst/>
                <a:latin typeface="+mn-lt"/>
                <a:ea typeface="+mn-ea"/>
                <a:cs typeface="+mn-cs"/>
              </a:rPr>
              <a:t>Lokman</a:t>
            </a:r>
            <a:r>
              <a:rPr lang="es-ES" sz="800" b="0" i="0" kern="1200" dirty="0">
                <a:solidFill>
                  <a:schemeClr val="tx1"/>
                </a:solidFill>
                <a:effectLst/>
                <a:latin typeface="+mn-lt"/>
                <a:ea typeface="+mn-ea"/>
                <a:cs typeface="+mn-cs"/>
              </a:rPr>
              <a:t> K. Time Series </a:t>
            </a:r>
            <a:r>
              <a:rPr lang="es-ES" sz="800" b="0" i="0" kern="1200" dirty="0" err="1">
                <a:solidFill>
                  <a:schemeClr val="tx1"/>
                </a:solidFill>
                <a:effectLst/>
                <a:latin typeface="+mn-lt"/>
                <a:ea typeface="+mn-ea"/>
                <a:cs typeface="+mn-cs"/>
              </a:rPr>
              <a:t>Monitoring</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Impervious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Surfaces</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Runoff</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Impacts</a:t>
            </a:r>
            <a:r>
              <a:rPr lang="es-ES" sz="800" b="0" i="0" kern="1200" dirty="0">
                <a:solidFill>
                  <a:schemeClr val="tx1"/>
                </a:solidFill>
                <a:effectLst/>
                <a:latin typeface="+mn-lt"/>
                <a:ea typeface="+mn-ea"/>
                <a:cs typeface="+mn-cs"/>
              </a:rPr>
              <a:t> in Metro Vancouver. </a:t>
            </a:r>
            <a:r>
              <a:rPr lang="es-ES" sz="800" b="0" i="0" kern="1200" dirty="0" err="1">
                <a:solidFill>
                  <a:schemeClr val="tx1"/>
                </a:solidFill>
                <a:effectLst/>
                <a:latin typeface="+mn-lt"/>
                <a:ea typeface="+mn-ea"/>
                <a:cs typeface="+mn-cs"/>
              </a:rPr>
              <a:t>Sci</a:t>
            </a:r>
            <a:r>
              <a:rPr lang="es-ES" sz="800" b="0" i="0" kern="1200" dirty="0">
                <a:solidFill>
                  <a:schemeClr val="tx1"/>
                </a:solidFill>
                <a:effectLst/>
                <a:latin typeface="+mn-lt"/>
                <a:ea typeface="+mn-ea"/>
                <a:cs typeface="+mn-cs"/>
              </a:rPr>
              <a:t> Total </a:t>
            </a:r>
            <a:r>
              <a:rPr lang="es-ES" sz="800" b="0" i="0" kern="1200" dirty="0" err="1">
                <a:solidFill>
                  <a:schemeClr val="tx1"/>
                </a:solidFill>
                <a:effectLst/>
                <a:latin typeface="+mn-lt"/>
                <a:ea typeface="+mn-ea"/>
                <a:cs typeface="+mn-cs"/>
              </a:rPr>
              <a:t>Environ</a:t>
            </a:r>
            <a:r>
              <a:rPr lang="es-ES" sz="800" b="0" i="0" kern="1200" dirty="0">
                <a:solidFill>
                  <a:schemeClr val="tx1"/>
                </a:solidFill>
                <a:effectLst/>
                <a:latin typeface="+mn-lt"/>
                <a:ea typeface="+mn-ea"/>
                <a:cs typeface="+mn-cs"/>
              </a:rPr>
              <a:t>. 2021;760:143873. doi:10.1016/j.scitotenv.2020.143873</a:t>
            </a:r>
          </a:p>
        </p:txBody>
      </p:sp>
    </p:spTree>
    <p:extLst>
      <p:ext uri="{BB962C8B-B14F-4D97-AF65-F5344CB8AC3E}">
        <p14:creationId xmlns:p14="http://schemas.microsoft.com/office/powerpoint/2010/main" val="2129575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DDB9C47-0884-08E0-2C04-62A2B1D522AC}"/>
              </a:ext>
            </a:extLst>
          </p:cNvPr>
          <p:cNvPicPr>
            <a:picLocks noGrp="1" noChangeAspect="1"/>
          </p:cNvPicPr>
          <p:nvPr>
            <p:ph idx="1"/>
          </p:nvPr>
        </p:nvPicPr>
        <p:blipFill>
          <a:blip r:embed="rId3"/>
          <a:stretch>
            <a:fillRect/>
          </a:stretch>
        </p:blipFill>
        <p:spPr>
          <a:xfrm>
            <a:off x="0" y="0"/>
            <a:ext cx="12192000" cy="6858000"/>
          </a:xfrm>
        </p:spPr>
      </p:pic>
      <p:sp>
        <p:nvSpPr>
          <p:cNvPr id="21" name="Título 20">
            <a:extLst>
              <a:ext uri="{FF2B5EF4-FFF2-40B4-BE49-F238E27FC236}">
                <a16:creationId xmlns:a16="http://schemas.microsoft.com/office/drawing/2014/main" id="{4E4F525F-C9AE-F046-B683-8641274D3B78}"/>
              </a:ext>
            </a:extLst>
          </p:cNvPr>
          <p:cNvSpPr>
            <a:spLocks noGrp="1"/>
          </p:cNvSpPr>
          <p:nvPr>
            <p:ph type="title"/>
          </p:nvPr>
        </p:nvSpPr>
        <p:spPr>
          <a:xfrm>
            <a:off x="1185333" y="813504"/>
            <a:ext cx="10563577" cy="879828"/>
          </a:xfrm>
        </p:spPr>
        <p:txBody>
          <a:bodyPr>
            <a:normAutofit fontScale="90000"/>
          </a:bodyPr>
          <a:lstStyle/>
          <a:p>
            <a:r>
              <a:rPr lang="es-ES" dirty="0">
                <a:solidFill>
                  <a:schemeClr val="accent1">
                    <a:lumMod val="50000"/>
                  </a:schemeClr>
                </a:solidFill>
                <a:latin typeface="Montserrat" panose="02000505000000020004" pitchFamily="2" charset="77"/>
              </a:rPr>
              <a:t>Algoritmo de tratamiento de psoriasis</a:t>
            </a:r>
            <a:br>
              <a:rPr lang="es-ES" dirty="0"/>
            </a:br>
            <a:endParaRPr lang="es-ES" dirty="0"/>
          </a:p>
        </p:txBody>
      </p:sp>
      <p:pic>
        <p:nvPicPr>
          <p:cNvPr id="2" name="Picture 2">
            <a:extLst>
              <a:ext uri="{FF2B5EF4-FFF2-40B4-BE49-F238E27FC236}">
                <a16:creationId xmlns:a16="http://schemas.microsoft.com/office/drawing/2014/main" id="{352AEA36-A648-8B0B-8555-C3BE01B0F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252" y="1390074"/>
            <a:ext cx="6315441" cy="50986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45D5912-717C-0DA8-A00B-FAB67C75C37F}"/>
              </a:ext>
            </a:extLst>
          </p:cNvPr>
          <p:cNvPicPr>
            <a:picLocks noChangeAspect="1"/>
          </p:cNvPicPr>
          <p:nvPr/>
        </p:nvPicPr>
        <p:blipFill>
          <a:blip r:embed="rId5">
            <a:alphaModFix amt="35000"/>
          </a:blip>
          <a:stretch>
            <a:fillRect/>
          </a:stretch>
        </p:blipFill>
        <p:spPr>
          <a:xfrm>
            <a:off x="9420351" y="1383526"/>
            <a:ext cx="1689100" cy="1866900"/>
          </a:xfrm>
          <a:prstGeom prst="rect">
            <a:avLst/>
          </a:prstGeom>
        </p:spPr>
      </p:pic>
    </p:spTree>
    <p:extLst>
      <p:ext uri="{BB962C8B-B14F-4D97-AF65-F5344CB8AC3E}">
        <p14:creationId xmlns:p14="http://schemas.microsoft.com/office/powerpoint/2010/main" val="3112587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C65B17BD-FC80-0964-12C8-EBB6FCA98683}"/>
              </a:ext>
            </a:extLst>
          </p:cNvPr>
          <p:cNvPicPr>
            <a:picLocks noGrp="1" noChangeAspect="1"/>
          </p:cNvPicPr>
          <p:nvPr>
            <p:ph idx="1"/>
          </p:nvPr>
        </p:nvPicPr>
        <p:blipFill>
          <a:blip r:embed="rId3"/>
          <a:stretch>
            <a:fillRect/>
          </a:stretch>
        </p:blipFill>
        <p:spPr>
          <a:xfrm>
            <a:off x="0" y="23050"/>
            <a:ext cx="12192000" cy="6858000"/>
          </a:xfrm>
        </p:spPr>
      </p:pic>
      <p:sp>
        <p:nvSpPr>
          <p:cNvPr id="26" name="Rectángulo redondeado 25">
            <a:extLst>
              <a:ext uri="{FF2B5EF4-FFF2-40B4-BE49-F238E27FC236}">
                <a16:creationId xmlns:a16="http://schemas.microsoft.com/office/drawing/2014/main" id="{E47E5AFF-CC1D-1D5D-B52F-D524FC049C96}"/>
              </a:ext>
            </a:extLst>
          </p:cNvPr>
          <p:cNvSpPr/>
          <p:nvPr/>
        </p:nvSpPr>
        <p:spPr>
          <a:xfrm>
            <a:off x="1241777" y="4857167"/>
            <a:ext cx="10340622" cy="1007852"/>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redondeado 16">
            <a:extLst>
              <a:ext uri="{FF2B5EF4-FFF2-40B4-BE49-F238E27FC236}">
                <a16:creationId xmlns:a16="http://schemas.microsoft.com/office/drawing/2014/main" id="{7A4CB21E-8A9C-028C-55F8-FE17216589D5}"/>
              </a:ext>
            </a:extLst>
          </p:cNvPr>
          <p:cNvSpPr/>
          <p:nvPr/>
        </p:nvSpPr>
        <p:spPr>
          <a:xfrm>
            <a:off x="2264232" y="1952253"/>
            <a:ext cx="2020711"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redondeado 17">
            <a:extLst>
              <a:ext uri="{FF2B5EF4-FFF2-40B4-BE49-F238E27FC236}">
                <a16:creationId xmlns:a16="http://schemas.microsoft.com/office/drawing/2014/main" id="{27547E41-5015-0A81-D7E2-907FE2A9F3BE}"/>
              </a:ext>
            </a:extLst>
          </p:cNvPr>
          <p:cNvSpPr/>
          <p:nvPr/>
        </p:nvSpPr>
        <p:spPr>
          <a:xfrm>
            <a:off x="4646186" y="1948167"/>
            <a:ext cx="3149601"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redondeado 18">
            <a:extLst>
              <a:ext uri="{FF2B5EF4-FFF2-40B4-BE49-F238E27FC236}">
                <a16:creationId xmlns:a16="http://schemas.microsoft.com/office/drawing/2014/main" id="{52355877-8775-170E-3B33-DBB39D1BE26A}"/>
              </a:ext>
            </a:extLst>
          </p:cNvPr>
          <p:cNvSpPr/>
          <p:nvPr/>
        </p:nvSpPr>
        <p:spPr>
          <a:xfrm>
            <a:off x="8140097" y="1948167"/>
            <a:ext cx="2709334"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20">
            <a:extLst>
              <a:ext uri="{FF2B5EF4-FFF2-40B4-BE49-F238E27FC236}">
                <a16:creationId xmlns:a16="http://schemas.microsoft.com/office/drawing/2014/main" id="{840A00DE-06F2-9909-1009-D57C01DABD49}"/>
              </a:ext>
            </a:extLst>
          </p:cNvPr>
          <p:cNvSpPr>
            <a:spLocks noGrp="1"/>
          </p:cNvSpPr>
          <p:nvPr>
            <p:ph type="title"/>
          </p:nvPr>
        </p:nvSpPr>
        <p:spPr>
          <a:xfrm>
            <a:off x="1241777" y="486126"/>
            <a:ext cx="10563577" cy="879828"/>
          </a:xfrm>
        </p:spPr>
        <p:txBody>
          <a:bodyPr>
            <a:normAutofit/>
          </a:bodyPr>
          <a:lstStyle/>
          <a:p>
            <a:r>
              <a:rPr lang="es-ES" sz="4000" dirty="0">
                <a:solidFill>
                  <a:schemeClr val="accent1">
                    <a:lumMod val="50000"/>
                  </a:schemeClr>
                </a:solidFill>
                <a:latin typeface="Montserrat" panose="02000505000000020004" pitchFamily="2" charset="77"/>
              </a:rPr>
              <a:t>CAL/BDP </a:t>
            </a:r>
            <a:r>
              <a:rPr lang="es-ES" sz="4000" i="1" dirty="0">
                <a:solidFill>
                  <a:schemeClr val="accent1">
                    <a:lumMod val="50000"/>
                  </a:schemeClr>
                </a:solidFill>
                <a:latin typeface="Montserrat" panose="02000505000000020004" pitchFamily="2" charset="77"/>
              </a:rPr>
              <a:t>vs</a:t>
            </a:r>
            <a:r>
              <a:rPr lang="es-ES" sz="4000" dirty="0">
                <a:solidFill>
                  <a:schemeClr val="accent1">
                    <a:lumMod val="50000"/>
                  </a:schemeClr>
                </a:solidFill>
                <a:latin typeface="Montserrat" panose="02000505000000020004" pitchFamily="2" charset="77"/>
              </a:rPr>
              <a:t> BDP en monoterapia</a:t>
            </a:r>
          </a:p>
        </p:txBody>
      </p:sp>
      <p:sp>
        <p:nvSpPr>
          <p:cNvPr id="7" name="CuadroTexto 6">
            <a:extLst>
              <a:ext uri="{FF2B5EF4-FFF2-40B4-BE49-F238E27FC236}">
                <a16:creationId xmlns:a16="http://schemas.microsoft.com/office/drawing/2014/main" id="{A295DE9C-744B-F069-6D0E-CD29AE7859E5}"/>
              </a:ext>
            </a:extLst>
          </p:cNvPr>
          <p:cNvSpPr txBox="1"/>
          <p:nvPr/>
        </p:nvSpPr>
        <p:spPr>
          <a:xfrm>
            <a:off x="1699787" y="1428920"/>
            <a:ext cx="6096000" cy="400110"/>
          </a:xfrm>
          <a:prstGeom prst="rect">
            <a:avLst/>
          </a:prstGeom>
          <a:noFill/>
        </p:spPr>
        <p:txBody>
          <a:bodyPr wrap="square">
            <a:spAutoFit/>
          </a:bodyPr>
          <a:lstStyle/>
          <a:p>
            <a:r>
              <a:rPr lang="es-ES" sz="2000" b="1" dirty="0">
                <a:latin typeface="Montserrat" panose="02000505000000020004" pitchFamily="2" charset="77"/>
              </a:rPr>
              <a:t>Dosificación</a:t>
            </a:r>
            <a:r>
              <a:rPr lang="es-ES" sz="2000" baseline="30000" dirty="0">
                <a:latin typeface="Montserrat" panose="02000505000000020004" pitchFamily="2" charset="77"/>
              </a:rPr>
              <a:t>1-3</a:t>
            </a:r>
            <a:r>
              <a:rPr lang="es-ES" sz="2000" dirty="0">
                <a:latin typeface="Montserrat" panose="02000505000000020004" pitchFamily="2" charset="77"/>
              </a:rPr>
              <a:t>: </a:t>
            </a:r>
          </a:p>
        </p:txBody>
      </p:sp>
      <p:sp>
        <p:nvSpPr>
          <p:cNvPr id="8" name="Elipse 7">
            <a:extLst>
              <a:ext uri="{FF2B5EF4-FFF2-40B4-BE49-F238E27FC236}">
                <a16:creationId xmlns:a16="http://schemas.microsoft.com/office/drawing/2014/main" id="{CF97B365-C3D5-D946-768C-73867C43D9D1}"/>
              </a:ext>
            </a:extLst>
          </p:cNvPr>
          <p:cNvSpPr/>
          <p:nvPr/>
        </p:nvSpPr>
        <p:spPr>
          <a:xfrm>
            <a:off x="1546579" y="1563660"/>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0DA6865B-6C8E-4F9B-3E21-CEB90829BAA1}"/>
              </a:ext>
            </a:extLst>
          </p:cNvPr>
          <p:cNvSpPr txBox="1"/>
          <p:nvPr/>
        </p:nvSpPr>
        <p:spPr>
          <a:xfrm>
            <a:off x="2388410" y="2038479"/>
            <a:ext cx="1998134" cy="369332"/>
          </a:xfrm>
          <a:prstGeom prst="rect">
            <a:avLst/>
          </a:prstGeom>
          <a:noFill/>
        </p:spPr>
        <p:txBody>
          <a:bodyPr wrap="square">
            <a:spAutoFit/>
          </a:bodyPr>
          <a:lstStyle/>
          <a:p>
            <a:r>
              <a:rPr lang="es-ES" dirty="0">
                <a:solidFill>
                  <a:schemeClr val="bg1"/>
                </a:solidFill>
                <a:latin typeface="Montserrat Light" pitchFamily="2" charset="77"/>
              </a:rPr>
              <a:t>Una vez al día</a:t>
            </a:r>
          </a:p>
        </p:txBody>
      </p:sp>
      <p:sp>
        <p:nvSpPr>
          <p:cNvPr id="12" name="CuadroTexto 11">
            <a:extLst>
              <a:ext uri="{FF2B5EF4-FFF2-40B4-BE49-F238E27FC236}">
                <a16:creationId xmlns:a16="http://schemas.microsoft.com/office/drawing/2014/main" id="{E5C6667A-E2F1-1267-27B9-222281DB93D0}"/>
              </a:ext>
            </a:extLst>
          </p:cNvPr>
          <p:cNvSpPr txBox="1"/>
          <p:nvPr/>
        </p:nvSpPr>
        <p:spPr>
          <a:xfrm>
            <a:off x="4747787" y="2034435"/>
            <a:ext cx="3048000" cy="369332"/>
          </a:xfrm>
          <a:prstGeom prst="rect">
            <a:avLst/>
          </a:prstGeom>
          <a:noFill/>
        </p:spPr>
        <p:txBody>
          <a:bodyPr wrap="square">
            <a:spAutoFit/>
          </a:bodyPr>
          <a:lstStyle/>
          <a:p>
            <a:r>
              <a:rPr lang="es-ES" dirty="0">
                <a:solidFill>
                  <a:schemeClr val="bg1"/>
                </a:solidFill>
                <a:latin typeface="Montserrat Light" pitchFamily="2" charset="77"/>
              </a:rPr>
              <a:t>Simplifica el tratamiento </a:t>
            </a:r>
          </a:p>
        </p:txBody>
      </p:sp>
      <p:sp>
        <p:nvSpPr>
          <p:cNvPr id="16" name="CuadroTexto 15">
            <a:extLst>
              <a:ext uri="{FF2B5EF4-FFF2-40B4-BE49-F238E27FC236}">
                <a16:creationId xmlns:a16="http://schemas.microsoft.com/office/drawing/2014/main" id="{C39E4DC1-1054-44B8-4DA8-57B65A40AC25}"/>
              </a:ext>
            </a:extLst>
          </p:cNvPr>
          <p:cNvSpPr txBox="1"/>
          <p:nvPr/>
        </p:nvSpPr>
        <p:spPr>
          <a:xfrm>
            <a:off x="8202187" y="2034435"/>
            <a:ext cx="2709334" cy="369332"/>
          </a:xfrm>
          <a:prstGeom prst="rect">
            <a:avLst/>
          </a:prstGeom>
          <a:noFill/>
        </p:spPr>
        <p:txBody>
          <a:bodyPr wrap="square">
            <a:spAutoFit/>
          </a:bodyPr>
          <a:lstStyle/>
          <a:p>
            <a:r>
              <a:rPr lang="es-ES" dirty="0">
                <a:solidFill>
                  <a:schemeClr val="bg1"/>
                </a:solidFill>
                <a:latin typeface="Montserrat Light" pitchFamily="2" charset="77"/>
              </a:rPr>
              <a:t>Mejora la adherencia</a:t>
            </a:r>
          </a:p>
        </p:txBody>
      </p:sp>
      <p:sp>
        <p:nvSpPr>
          <p:cNvPr id="20" name="Cheurón 19">
            <a:extLst>
              <a:ext uri="{FF2B5EF4-FFF2-40B4-BE49-F238E27FC236}">
                <a16:creationId xmlns:a16="http://schemas.microsoft.com/office/drawing/2014/main" id="{040ECEF7-725E-D8B3-E6DF-04D5763E765A}"/>
              </a:ext>
            </a:extLst>
          </p:cNvPr>
          <p:cNvSpPr/>
          <p:nvPr/>
        </p:nvSpPr>
        <p:spPr>
          <a:xfrm>
            <a:off x="4386544" y="2062320"/>
            <a:ext cx="135465" cy="341447"/>
          </a:xfrm>
          <a:prstGeom prst="chevron">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heurón 20">
            <a:extLst>
              <a:ext uri="{FF2B5EF4-FFF2-40B4-BE49-F238E27FC236}">
                <a16:creationId xmlns:a16="http://schemas.microsoft.com/office/drawing/2014/main" id="{9774A1AC-3150-A6CF-4BC7-B5CEBF6DCF66}"/>
              </a:ext>
            </a:extLst>
          </p:cNvPr>
          <p:cNvSpPr/>
          <p:nvPr/>
        </p:nvSpPr>
        <p:spPr>
          <a:xfrm>
            <a:off x="7905855" y="2062320"/>
            <a:ext cx="135465" cy="341447"/>
          </a:xfrm>
          <a:prstGeom prst="chevron">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CuadroTexto 21">
            <a:extLst>
              <a:ext uri="{FF2B5EF4-FFF2-40B4-BE49-F238E27FC236}">
                <a16:creationId xmlns:a16="http://schemas.microsoft.com/office/drawing/2014/main" id="{8D224123-8917-BD36-6324-AD50EB946A28}"/>
              </a:ext>
            </a:extLst>
          </p:cNvPr>
          <p:cNvSpPr txBox="1"/>
          <p:nvPr/>
        </p:nvSpPr>
        <p:spPr>
          <a:xfrm>
            <a:off x="1699787" y="2718552"/>
            <a:ext cx="6942668" cy="1138773"/>
          </a:xfrm>
          <a:prstGeom prst="rect">
            <a:avLst/>
          </a:prstGeom>
          <a:noFill/>
        </p:spPr>
        <p:txBody>
          <a:bodyPr wrap="square">
            <a:spAutoFit/>
          </a:bodyPr>
          <a:lstStyle/>
          <a:p>
            <a:r>
              <a:rPr lang="es-ES" sz="2000" b="1" dirty="0">
                <a:latin typeface="Montserrat" panose="02000505000000020004" pitchFamily="2" charset="77"/>
              </a:rPr>
              <a:t>Eficacia</a:t>
            </a:r>
            <a:r>
              <a:rPr lang="es-ES" sz="2000" baseline="30000" dirty="0">
                <a:latin typeface="Montserrat" panose="02000505000000020004" pitchFamily="2" charset="77"/>
              </a:rPr>
              <a:t>2-4</a:t>
            </a:r>
            <a:r>
              <a:rPr lang="es-ES" sz="2000" dirty="0">
                <a:latin typeface="Montserrat" panose="02000505000000020004" pitchFamily="2" charset="77"/>
              </a:rPr>
              <a:t>: </a:t>
            </a:r>
            <a:r>
              <a:rPr lang="es-ES" sz="2000" b="1" dirty="0">
                <a:solidFill>
                  <a:srgbClr val="009193"/>
                </a:solidFill>
                <a:latin typeface="Montserrat Light" pitchFamily="2" charset="77"/>
              </a:rPr>
              <a:t>+ EFICAZ vs BDP en monoterapia</a:t>
            </a:r>
            <a:endParaRPr lang="es-ES" sz="1600" b="1" dirty="0">
              <a:solidFill>
                <a:srgbClr val="009193"/>
              </a:solidFill>
              <a:latin typeface="Montserrat ExtraLight" pitchFamily="2" charset="77"/>
            </a:endParaRPr>
          </a:p>
          <a:p>
            <a:pPr marL="0" indent="0" algn="just">
              <a:buNone/>
            </a:pPr>
            <a:r>
              <a:rPr lang="es-ES" sz="1600" dirty="0">
                <a:latin typeface="Montserrat ExtraLight" pitchFamily="2" charset="77"/>
              </a:rPr>
              <a:t>Entre el 69 % -74 % de los pacientes tratados con la combinación lograron un estado de "claro" o "casi claro", en comparación con solo el 27 % de los pacientes tratad</a:t>
            </a:r>
            <a:r>
              <a:rPr lang="es-ES" sz="1400" dirty="0">
                <a:latin typeface="Montserrat ExtraLight" pitchFamily="2" charset="77"/>
              </a:rPr>
              <a:t>os </a:t>
            </a:r>
            <a:r>
              <a:rPr lang="es-ES" sz="1600" dirty="0">
                <a:latin typeface="Montserrat ExtraLight" pitchFamily="2" charset="77"/>
              </a:rPr>
              <a:t>con el vehículo de control.</a:t>
            </a:r>
          </a:p>
        </p:txBody>
      </p:sp>
      <p:sp>
        <p:nvSpPr>
          <p:cNvPr id="23" name="Elipse 22">
            <a:extLst>
              <a:ext uri="{FF2B5EF4-FFF2-40B4-BE49-F238E27FC236}">
                <a16:creationId xmlns:a16="http://schemas.microsoft.com/office/drawing/2014/main" id="{323CC624-396D-0EE0-67BB-3201B6465828}"/>
              </a:ext>
            </a:extLst>
          </p:cNvPr>
          <p:cNvSpPr/>
          <p:nvPr/>
        </p:nvSpPr>
        <p:spPr>
          <a:xfrm>
            <a:off x="1546578" y="2839667"/>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83A7A60B-0B03-A913-8BEA-8F1E8905B425}"/>
              </a:ext>
            </a:extLst>
          </p:cNvPr>
          <p:cNvSpPr txBox="1"/>
          <p:nvPr/>
        </p:nvSpPr>
        <p:spPr>
          <a:xfrm>
            <a:off x="1546578" y="4941048"/>
            <a:ext cx="9719734" cy="830997"/>
          </a:xfrm>
          <a:prstGeom prst="rect">
            <a:avLst/>
          </a:prstGeom>
          <a:noFill/>
        </p:spPr>
        <p:txBody>
          <a:bodyPr wrap="square">
            <a:spAutoFit/>
          </a:bodyPr>
          <a:lstStyle/>
          <a:p>
            <a:pPr marL="0" indent="0" algn="just">
              <a:buNone/>
            </a:pPr>
            <a:r>
              <a:rPr lang="es-ES" sz="1600" b="1" dirty="0">
                <a:solidFill>
                  <a:schemeClr val="bg1"/>
                </a:solidFill>
                <a:latin typeface="Montserrat Light" pitchFamily="2" charset="77"/>
              </a:rPr>
              <a:t>En resumen, la combinación CAL/BDP ofrece ventajas significativas en términos de satisfacción del paciente y eficacia  en comparación con la monoterapia con betametasona, lo que la convierte en una opción preferida para el tratamiento de la psoriasis.</a:t>
            </a:r>
          </a:p>
        </p:txBody>
      </p:sp>
      <p:sp>
        <p:nvSpPr>
          <p:cNvPr id="28" name="CuadroTexto 27">
            <a:extLst>
              <a:ext uri="{FF2B5EF4-FFF2-40B4-BE49-F238E27FC236}">
                <a16:creationId xmlns:a16="http://schemas.microsoft.com/office/drawing/2014/main" id="{BFF29B50-3579-47AD-725D-6534A2766F9D}"/>
              </a:ext>
            </a:extLst>
          </p:cNvPr>
          <p:cNvSpPr txBox="1"/>
          <p:nvPr/>
        </p:nvSpPr>
        <p:spPr>
          <a:xfrm>
            <a:off x="1699786" y="4035375"/>
            <a:ext cx="9751984" cy="646331"/>
          </a:xfrm>
          <a:prstGeom prst="rect">
            <a:avLst/>
          </a:prstGeom>
          <a:noFill/>
        </p:spPr>
        <p:txBody>
          <a:bodyPr wrap="square">
            <a:spAutoFit/>
          </a:bodyPr>
          <a:lstStyle/>
          <a:p>
            <a:r>
              <a:rPr lang="es-ES" sz="2000" b="1" dirty="0">
                <a:latin typeface="Montserrat" panose="02000505000000020004" pitchFamily="2" charset="77"/>
              </a:rPr>
              <a:t>Seguridad</a:t>
            </a:r>
            <a:r>
              <a:rPr lang="es-ES" sz="2000" baseline="30000" dirty="0">
                <a:latin typeface="Montserrat" panose="02000505000000020004" pitchFamily="2" charset="77"/>
              </a:rPr>
              <a:t>2-4</a:t>
            </a:r>
            <a:r>
              <a:rPr lang="es-ES" sz="2000" dirty="0">
                <a:latin typeface="Montserrat" panose="02000505000000020004" pitchFamily="2" charset="77"/>
              </a:rPr>
              <a:t>: </a:t>
            </a:r>
            <a:r>
              <a:rPr lang="es-ES" sz="1600" dirty="0">
                <a:latin typeface="Montserrat ExtraLight" pitchFamily="2" charset="77"/>
              </a:rPr>
              <a:t>La combinación tiende a tener menos efectos adversos locales en comparación con la monoterapia con betametasona, como atrofia cutánea y telangiectasias</a:t>
            </a:r>
          </a:p>
        </p:txBody>
      </p:sp>
      <p:sp>
        <p:nvSpPr>
          <p:cNvPr id="29" name="Elipse 28">
            <a:extLst>
              <a:ext uri="{FF2B5EF4-FFF2-40B4-BE49-F238E27FC236}">
                <a16:creationId xmlns:a16="http://schemas.microsoft.com/office/drawing/2014/main" id="{9F11309D-0399-1925-561C-7737B725DB94}"/>
              </a:ext>
            </a:extLst>
          </p:cNvPr>
          <p:cNvSpPr/>
          <p:nvPr/>
        </p:nvSpPr>
        <p:spPr>
          <a:xfrm>
            <a:off x="1546579" y="4177833"/>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Box 5">
            <a:extLst>
              <a:ext uri="{FF2B5EF4-FFF2-40B4-BE49-F238E27FC236}">
                <a16:creationId xmlns:a16="http://schemas.microsoft.com/office/drawing/2014/main" id="{DD43F2BC-F5C7-3356-4448-42F70B7E1D66}"/>
              </a:ext>
            </a:extLst>
          </p:cNvPr>
          <p:cNvSpPr txBox="1"/>
          <p:nvPr/>
        </p:nvSpPr>
        <p:spPr>
          <a:xfrm>
            <a:off x="995715" y="6057055"/>
            <a:ext cx="11055699" cy="584775"/>
          </a:xfrm>
          <a:prstGeom prst="rect">
            <a:avLst/>
          </a:prstGeom>
          <a:solidFill>
            <a:schemeClr val="bg1"/>
          </a:solidFill>
        </p:spPr>
        <p:txBody>
          <a:bodyPr wrap="square">
            <a:spAutoFit/>
          </a:bodyPr>
          <a:lstStyle/>
          <a:p>
            <a:r>
              <a:rPr lang="es-ES" sz="800" b="0" i="0" kern="1200" dirty="0">
                <a:solidFill>
                  <a:schemeClr val="tx1"/>
                </a:solidFill>
                <a:effectLst/>
                <a:latin typeface="+mn-lt"/>
                <a:ea typeface="+mn-ea"/>
                <a:cs typeface="+mn-cs"/>
              </a:rPr>
              <a:t>1. Fenton C, </a:t>
            </a:r>
            <a:r>
              <a:rPr lang="es-ES" sz="800" b="0" i="0" kern="1200" dirty="0" err="1">
                <a:solidFill>
                  <a:schemeClr val="tx1"/>
                </a:solidFill>
                <a:effectLst/>
                <a:latin typeface="+mn-lt"/>
                <a:ea typeface="+mn-ea"/>
                <a:cs typeface="+mn-cs"/>
              </a:rPr>
              <a:t>Plosker</a:t>
            </a:r>
            <a:r>
              <a:rPr lang="es-ES" sz="800" b="0" i="0" kern="1200" dirty="0">
                <a:solidFill>
                  <a:schemeClr val="tx1"/>
                </a:solidFill>
                <a:effectLst/>
                <a:latin typeface="+mn-lt"/>
                <a:ea typeface="+mn-ea"/>
                <a:cs typeface="+mn-cs"/>
              </a:rPr>
              <a:t> GL. </a:t>
            </a:r>
            <a:r>
              <a:rPr lang="es-ES" sz="800" b="0" i="0" kern="1200" dirty="0" err="1">
                <a:solidFill>
                  <a:schemeClr val="tx1"/>
                </a:solidFill>
                <a:effectLst/>
                <a:latin typeface="+mn-lt"/>
                <a:ea typeface="+mn-ea"/>
                <a:cs typeface="+mn-cs"/>
              </a:rPr>
              <a:t>Calcipotriol</a:t>
            </a:r>
            <a:r>
              <a:rPr lang="es-ES" sz="800" b="0" i="0" kern="1200" dirty="0">
                <a:solidFill>
                  <a:schemeClr val="tx1"/>
                </a:solidFill>
                <a:effectLst/>
                <a:latin typeface="+mn-lt"/>
                <a:ea typeface="+mn-ea"/>
                <a:cs typeface="+mn-cs"/>
              </a:rPr>
              <a:t>/</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Review</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Its</a:t>
            </a:r>
            <a:r>
              <a:rPr lang="es-ES" sz="800" b="0" i="0" kern="1200" dirty="0">
                <a:solidFill>
                  <a:schemeClr val="tx1"/>
                </a:solidFill>
                <a:effectLst/>
                <a:latin typeface="+mn-lt"/>
                <a:ea typeface="+mn-ea"/>
                <a:cs typeface="+mn-cs"/>
              </a:rPr>
              <a:t> Use in the Treatment of Psoriasis </a:t>
            </a:r>
            <a:r>
              <a:rPr lang="es-ES" sz="800" b="0" i="0" kern="1200" dirty="0" err="1">
                <a:solidFill>
                  <a:schemeClr val="tx1"/>
                </a:solidFill>
                <a:effectLst/>
                <a:latin typeface="+mn-lt"/>
                <a:ea typeface="+mn-ea"/>
                <a:cs typeface="+mn-cs"/>
              </a:rPr>
              <a:t>Vulgaris</a:t>
            </a:r>
            <a:r>
              <a:rPr lang="es-ES" sz="800" b="0" i="0" kern="1200" dirty="0">
                <a:solidFill>
                  <a:schemeClr val="tx1"/>
                </a:solidFill>
                <a:effectLst/>
                <a:latin typeface="+mn-lt"/>
                <a:ea typeface="+mn-ea"/>
                <a:cs typeface="+mn-cs"/>
              </a:rPr>
              <a:t>. Am J Clin </a:t>
            </a:r>
            <a:r>
              <a:rPr lang="es-ES" sz="800" b="0" i="0" kern="1200" dirty="0" err="1">
                <a:solidFill>
                  <a:schemeClr val="tx1"/>
                </a:solidFill>
                <a:effectLst/>
                <a:latin typeface="+mn-lt"/>
                <a:ea typeface="+mn-ea"/>
                <a:cs typeface="+mn-cs"/>
              </a:rPr>
              <a:t>Dermatol</a:t>
            </a:r>
            <a:r>
              <a:rPr lang="es-ES" sz="800" b="0" i="0" kern="1200" dirty="0">
                <a:solidFill>
                  <a:schemeClr val="tx1"/>
                </a:solidFill>
                <a:effectLst/>
                <a:latin typeface="+mn-lt"/>
                <a:ea typeface="+mn-ea"/>
                <a:cs typeface="+mn-cs"/>
              </a:rPr>
              <a:t>. 2004;5(6):463-78. doi:10.2165/00128071-200405060-00012. 2. </a:t>
            </a:r>
            <a:r>
              <a:rPr lang="es-ES" sz="800" b="0" i="0" kern="1200" dirty="0" err="1">
                <a:solidFill>
                  <a:schemeClr val="tx1"/>
                </a:solidFill>
                <a:effectLst/>
                <a:latin typeface="+mn-lt"/>
                <a:ea typeface="+mn-ea"/>
                <a:cs typeface="+mn-cs"/>
              </a:rPr>
              <a:t>Elmets</a:t>
            </a:r>
            <a:r>
              <a:rPr lang="es-ES" sz="800" b="0" i="0" kern="1200" dirty="0">
                <a:solidFill>
                  <a:schemeClr val="tx1"/>
                </a:solidFill>
                <a:effectLst/>
                <a:latin typeface="+mn-lt"/>
                <a:ea typeface="+mn-ea"/>
                <a:cs typeface="+mn-cs"/>
              </a:rPr>
              <a:t> CA, </a:t>
            </a:r>
            <a:r>
              <a:rPr lang="es-ES" sz="800" b="0" i="0" kern="1200" dirty="0" err="1">
                <a:solidFill>
                  <a:schemeClr val="tx1"/>
                </a:solidFill>
                <a:effectLst/>
                <a:latin typeface="+mn-lt"/>
                <a:ea typeface="+mn-ea"/>
                <a:cs typeface="+mn-cs"/>
              </a:rPr>
              <a:t>Korman</a:t>
            </a:r>
            <a:r>
              <a:rPr lang="es-ES" sz="800" b="0" i="0" kern="1200" dirty="0">
                <a:solidFill>
                  <a:schemeClr val="tx1"/>
                </a:solidFill>
                <a:effectLst/>
                <a:latin typeface="+mn-lt"/>
                <a:ea typeface="+mn-ea"/>
                <a:cs typeface="+mn-cs"/>
              </a:rPr>
              <a:t> NJ, </a:t>
            </a:r>
            <a:r>
              <a:rPr lang="es-ES" sz="800" b="0" i="0" kern="1200" dirty="0" err="1">
                <a:solidFill>
                  <a:schemeClr val="tx1"/>
                </a:solidFill>
                <a:effectLst/>
                <a:latin typeface="+mn-lt"/>
                <a:ea typeface="+mn-ea"/>
                <a:cs typeface="+mn-cs"/>
              </a:rPr>
              <a:t>Prater</a:t>
            </a:r>
            <a:r>
              <a:rPr lang="es-ES" sz="800" b="0" i="0" kern="1200" dirty="0">
                <a:solidFill>
                  <a:schemeClr val="tx1"/>
                </a:solidFill>
                <a:effectLst/>
                <a:latin typeface="+mn-lt"/>
                <a:ea typeface="+mn-ea"/>
                <a:cs typeface="+mn-cs"/>
              </a:rPr>
              <a:t> EF, et al. </a:t>
            </a:r>
            <a:r>
              <a:rPr lang="es-ES" sz="800" b="0" i="0" kern="1200" dirty="0" err="1">
                <a:solidFill>
                  <a:schemeClr val="tx1"/>
                </a:solidFill>
                <a:effectLst/>
                <a:latin typeface="+mn-lt"/>
                <a:ea typeface="+mn-ea"/>
                <a:cs typeface="+mn-cs"/>
              </a:rPr>
              <a:t>Joint</a:t>
            </a:r>
            <a:r>
              <a:rPr lang="es-ES" sz="800" b="0" i="0" kern="1200" dirty="0">
                <a:solidFill>
                  <a:schemeClr val="tx1"/>
                </a:solidFill>
                <a:effectLst/>
                <a:latin typeface="+mn-lt"/>
                <a:ea typeface="+mn-ea"/>
                <a:cs typeface="+mn-cs"/>
              </a:rPr>
              <a:t> AAD-NPF </a:t>
            </a:r>
            <a:r>
              <a:rPr lang="es-ES" sz="800" b="0" i="0" kern="1200" dirty="0" err="1">
                <a:solidFill>
                  <a:schemeClr val="tx1"/>
                </a:solidFill>
                <a:effectLst/>
                <a:latin typeface="+mn-lt"/>
                <a:ea typeface="+mn-ea"/>
                <a:cs typeface="+mn-cs"/>
              </a:rPr>
              <a:t>Guidelines</a:t>
            </a:r>
            <a:r>
              <a:rPr lang="es-ES" sz="800" b="0" i="0" kern="1200" dirty="0">
                <a:solidFill>
                  <a:schemeClr val="tx1"/>
                </a:solidFill>
                <a:effectLst/>
                <a:latin typeface="+mn-lt"/>
                <a:ea typeface="+mn-ea"/>
                <a:cs typeface="+mn-cs"/>
              </a:rPr>
              <a:t> of Care for the Management and Treatment of Psoriasis </a:t>
            </a:r>
            <a:r>
              <a:rPr lang="es-ES" sz="800" b="0" i="0" kern="1200" dirty="0" err="1">
                <a:solidFill>
                  <a:schemeClr val="tx1"/>
                </a:solidFill>
                <a:effectLst/>
                <a:latin typeface="+mn-lt"/>
                <a:ea typeface="+mn-ea"/>
                <a:cs typeface="+mn-cs"/>
              </a:rPr>
              <a:t>With</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Topical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Therapy</a:t>
            </a:r>
            <a:r>
              <a:rPr lang="es-ES" sz="800" b="0" i="0" kern="1200" dirty="0">
                <a:solidFill>
                  <a:schemeClr val="tx1"/>
                </a:solidFill>
                <a:effectLst/>
                <a:latin typeface="+mn-lt"/>
                <a:ea typeface="+mn-ea"/>
                <a:cs typeface="+mn-cs"/>
              </a:rPr>
              <a:t> and Alternative Medicine </a:t>
            </a:r>
            <a:r>
              <a:rPr lang="es-ES" sz="800" b="0" i="0" kern="1200" dirty="0" err="1">
                <a:solidFill>
                  <a:schemeClr val="tx1"/>
                </a:solidFill>
                <a:effectLst/>
                <a:latin typeface="+mn-lt"/>
                <a:ea typeface="+mn-ea"/>
                <a:cs typeface="+mn-cs"/>
              </a:rPr>
              <a:t>Modalities</a:t>
            </a:r>
            <a:r>
              <a:rPr lang="es-ES" sz="800" b="0" i="0" kern="1200" dirty="0">
                <a:solidFill>
                  <a:schemeClr val="tx1"/>
                </a:solidFill>
                <a:effectLst/>
                <a:latin typeface="+mn-lt"/>
                <a:ea typeface="+mn-ea"/>
                <a:cs typeface="+mn-cs"/>
              </a:rPr>
              <a:t> for Psoriasis </a:t>
            </a:r>
            <a:r>
              <a:rPr lang="es-ES" sz="800" b="0" i="0" kern="1200" dirty="0" err="1">
                <a:solidFill>
                  <a:schemeClr val="tx1"/>
                </a:solidFill>
                <a:effectLst/>
                <a:latin typeface="+mn-lt"/>
                <a:ea typeface="+mn-ea"/>
                <a:cs typeface="+mn-cs"/>
              </a:rPr>
              <a:t>Severity</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Measures</a:t>
            </a:r>
            <a:r>
              <a:rPr lang="es-ES" sz="800" b="0" i="0" kern="1200" dirty="0">
                <a:solidFill>
                  <a:schemeClr val="tx1"/>
                </a:solidFill>
                <a:effectLst/>
                <a:latin typeface="+mn-lt"/>
                <a:ea typeface="+mn-ea"/>
                <a:cs typeface="+mn-cs"/>
              </a:rPr>
              <a:t>. J Am Acad </a:t>
            </a:r>
            <a:r>
              <a:rPr lang="es-ES" sz="800" b="0" i="0" kern="1200" dirty="0" err="1">
                <a:solidFill>
                  <a:schemeClr val="tx1"/>
                </a:solidFill>
                <a:effectLst/>
                <a:latin typeface="+mn-lt"/>
                <a:ea typeface="+mn-ea"/>
                <a:cs typeface="+mn-cs"/>
              </a:rPr>
              <a:t>Dermatol</a:t>
            </a:r>
            <a:r>
              <a:rPr lang="es-ES" sz="800" b="0" i="0" kern="1200" dirty="0">
                <a:solidFill>
                  <a:schemeClr val="tx1"/>
                </a:solidFill>
                <a:effectLst/>
                <a:latin typeface="+mn-lt"/>
                <a:ea typeface="+mn-ea"/>
                <a:cs typeface="+mn-cs"/>
              </a:rPr>
              <a:t>. 2021;84(2):432-470. doi:10.1016/j.jaad.2020.07.087. 3. </a:t>
            </a:r>
            <a:r>
              <a:rPr lang="es-ES" sz="800" b="0" i="0" kern="1200" dirty="0" err="1">
                <a:solidFill>
                  <a:schemeClr val="tx1"/>
                </a:solidFill>
                <a:effectLst/>
                <a:latin typeface="+mn-lt"/>
                <a:ea typeface="+mn-ea"/>
                <a:cs typeface="+mn-cs"/>
              </a:rPr>
              <a:t>McCormack</a:t>
            </a:r>
            <a:r>
              <a:rPr lang="es-ES" sz="800" b="0" i="0" kern="1200" dirty="0">
                <a:solidFill>
                  <a:schemeClr val="tx1"/>
                </a:solidFill>
                <a:effectLst/>
                <a:latin typeface="+mn-lt"/>
                <a:ea typeface="+mn-ea"/>
                <a:cs typeface="+mn-cs"/>
              </a:rPr>
              <a:t> PL. </a:t>
            </a:r>
            <a:r>
              <a:rPr lang="es-ES" sz="800" b="0" i="0" kern="1200" dirty="0" err="1">
                <a:solidFill>
                  <a:schemeClr val="tx1"/>
                </a:solidFill>
                <a:effectLst/>
                <a:latin typeface="+mn-lt"/>
                <a:ea typeface="+mn-ea"/>
                <a:cs typeface="+mn-cs"/>
              </a:rPr>
              <a:t>Spotlight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on</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Calcipotriene</a:t>
            </a:r>
            <a:r>
              <a:rPr lang="es-ES" sz="800" b="0" i="0" kern="1200" dirty="0">
                <a:solidFill>
                  <a:schemeClr val="tx1"/>
                </a:solidFill>
                <a:effectLst/>
                <a:latin typeface="+mn-lt"/>
                <a:ea typeface="+mn-ea"/>
                <a:cs typeface="+mn-cs"/>
              </a:rPr>
              <a:t>/</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in Psoriasis </a:t>
            </a:r>
            <a:r>
              <a:rPr lang="es-ES" sz="800" b="0" i="0" kern="1200" dirty="0" err="1">
                <a:solidFill>
                  <a:schemeClr val="tx1"/>
                </a:solidFill>
                <a:effectLst/>
                <a:latin typeface="+mn-lt"/>
                <a:ea typeface="+mn-ea"/>
                <a:cs typeface="+mn-cs"/>
              </a:rPr>
              <a:t>Vulgaris</a:t>
            </a:r>
            <a:r>
              <a:rPr lang="es-ES" sz="800" b="0" i="0" kern="1200" dirty="0">
                <a:solidFill>
                  <a:schemeClr val="tx1"/>
                </a:solidFill>
                <a:effectLst/>
                <a:latin typeface="+mn-lt"/>
                <a:ea typeface="+mn-ea"/>
                <a:cs typeface="+mn-cs"/>
              </a:rPr>
              <a:t> of the </a:t>
            </a:r>
            <a:r>
              <a:rPr lang="es-ES" sz="800" b="0" i="0" kern="1200" dirty="0" err="1">
                <a:solidFill>
                  <a:schemeClr val="tx1"/>
                </a:solidFill>
                <a:effectLst/>
                <a:latin typeface="+mn-lt"/>
                <a:ea typeface="+mn-ea"/>
                <a:cs typeface="+mn-cs"/>
              </a:rPr>
              <a:t>Trunk</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Limbs</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Scalp</a:t>
            </a:r>
            <a:r>
              <a:rPr lang="es-ES" sz="800" b="0" i="0" kern="1200" dirty="0">
                <a:solidFill>
                  <a:schemeClr val="tx1"/>
                </a:solidFill>
                <a:effectLst/>
                <a:latin typeface="+mn-lt"/>
                <a:ea typeface="+mn-ea"/>
                <a:cs typeface="+mn-cs"/>
              </a:rPr>
              <a:t>. Am J Clin </a:t>
            </a:r>
            <a:r>
              <a:rPr lang="es-ES" sz="800" b="0" i="0" kern="1200" dirty="0" err="1">
                <a:solidFill>
                  <a:schemeClr val="tx1"/>
                </a:solidFill>
                <a:effectLst/>
                <a:latin typeface="+mn-lt"/>
                <a:ea typeface="+mn-ea"/>
                <a:cs typeface="+mn-cs"/>
              </a:rPr>
              <a:t>Dermatol</a:t>
            </a:r>
            <a:r>
              <a:rPr lang="es-ES" sz="800" b="0" i="0" kern="1200" dirty="0">
                <a:solidFill>
                  <a:schemeClr val="tx1"/>
                </a:solidFill>
                <a:effectLst/>
                <a:latin typeface="+mn-lt"/>
                <a:ea typeface="+mn-ea"/>
                <a:cs typeface="+mn-cs"/>
              </a:rPr>
              <a:t>. 2011;12(6):421-4. doi:10.2165/11207670-000000000-00000. 4. </a:t>
            </a:r>
            <a:r>
              <a:rPr lang="es-ES" sz="800" b="0" i="0" kern="1200" dirty="0" err="1">
                <a:solidFill>
                  <a:schemeClr val="tx1"/>
                </a:solidFill>
                <a:effectLst/>
                <a:latin typeface="+mn-lt"/>
                <a:ea typeface="+mn-ea"/>
                <a:cs typeface="+mn-cs"/>
              </a:rPr>
              <a:t>McCormack</a:t>
            </a:r>
            <a:r>
              <a:rPr lang="es-ES" sz="800" b="0" i="0" kern="1200" dirty="0">
                <a:solidFill>
                  <a:schemeClr val="tx1"/>
                </a:solidFill>
                <a:effectLst/>
                <a:latin typeface="+mn-lt"/>
                <a:ea typeface="+mn-ea"/>
                <a:cs typeface="+mn-cs"/>
              </a:rPr>
              <a:t> PL. </a:t>
            </a:r>
            <a:r>
              <a:rPr lang="es-ES" sz="800" b="0" i="0" kern="1200" dirty="0" err="1">
                <a:solidFill>
                  <a:schemeClr val="tx1"/>
                </a:solidFill>
                <a:effectLst/>
                <a:latin typeface="+mn-lt"/>
                <a:ea typeface="+mn-ea"/>
                <a:cs typeface="+mn-cs"/>
              </a:rPr>
              <a:t>Calcipotriol</a:t>
            </a:r>
            <a:r>
              <a:rPr lang="es-ES" sz="800" b="0" i="0" kern="1200" dirty="0">
                <a:solidFill>
                  <a:schemeClr val="tx1"/>
                </a:solidFill>
                <a:effectLst/>
                <a:latin typeface="+mn-lt"/>
                <a:ea typeface="+mn-ea"/>
                <a:cs typeface="+mn-cs"/>
              </a:rPr>
              <a:t>/</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Review</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Its</a:t>
            </a:r>
            <a:r>
              <a:rPr lang="es-ES" sz="800" b="0" i="0" kern="1200" dirty="0">
                <a:solidFill>
                  <a:schemeClr val="tx1"/>
                </a:solidFill>
                <a:effectLst/>
                <a:latin typeface="+mn-lt"/>
                <a:ea typeface="+mn-ea"/>
                <a:cs typeface="+mn-cs"/>
              </a:rPr>
              <a:t> Use in the Treatment of Psoriasis </a:t>
            </a:r>
            <a:r>
              <a:rPr lang="es-ES" sz="800" b="0" i="0" kern="1200" dirty="0" err="1">
                <a:solidFill>
                  <a:schemeClr val="tx1"/>
                </a:solidFill>
                <a:effectLst/>
                <a:latin typeface="+mn-lt"/>
                <a:ea typeface="+mn-ea"/>
                <a:cs typeface="+mn-cs"/>
              </a:rPr>
              <a:t>Vulgaris</a:t>
            </a:r>
            <a:r>
              <a:rPr lang="es-ES" sz="800" b="0" i="0" kern="1200" dirty="0">
                <a:solidFill>
                  <a:schemeClr val="tx1"/>
                </a:solidFill>
                <a:effectLst/>
                <a:latin typeface="+mn-lt"/>
                <a:ea typeface="+mn-ea"/>
                <a:cs typeface="+mn-cs"/>
              </a:rPr>
              <a:t> of the </a:t>
            </a:r>
            <a:r>
              <a:rPr lang="es-ES" sz="800" b="0" i="0" kern="1200" dirty="0" err="1">
                <a:solidFill>
                  <a:schemeClr val="tx1"/>
                </a:solidFill>
                <a:effectLst/>
                <a:latin typeface="+mn-lt"/>
                <a:ea typeface="+mn-ea"/>
                <a:cs typeface="+mn-cs"/>
              </a:rPr>
              <a:t>Trunk</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Limbs</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Scalp</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Drugs</a:t>
            </a:r>
            <a:r>
              <a:rPr lang="es-ES" sz="800" b="0" i="0" kern="1200" dirty="0">
                <a:solidFill>
                  <a:schemeClr val="tx1"/>
                </a:solidFill>
                <a:effectLst/>
                <a:latin typeface="+mn-lt"/>
                <a:ea typeface="+mn-ea"/>
                <a:cs typeface="+mn-cs"/>
              </a:rPr>
              <a:t>. 2011;71(6):709-30. doi:10.2165/11207300-000000000-00000</a:t>
            </a:r>
          </a:p>
        </p:txBody>
      </p:sp>
      <p:sp>
        <p:nvSpPr>
          <p:cNvPr id="11" name="AutoShape 3">
            <a:extLst>
              <a:ext uri="{FF2B5EF4-FFF2-40B4-BE49-F238E27FC236}">
                <a16:creationId xmlns:a16="http://schemas.microsoft.com/office/drawing/2014/main" id="{476C5729-7D14-3A78-7FDB-F9B5A7108B22}"/>
              </a:ext>
            </a:extLst>
          </p:cNvPr>
          <p:cNvSpPr>
            <a:spLocks noChangeAspect="1" noChangeArrowheads="1" noTextEdit="1"/>
          </p:cNvSpPr>
          <p:nvPr/>
        </p:nvSpPr>
        <p:spPr bwMode="auto">
          <a:xfrm>
            <a:off x="9095213" y="2782486"/>
            <a:ext cx="1397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A11AF740-B938-C488-129F-F29E2772F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469" b="98047" l="266" r="95213">
                        <a14:foregroundMark x1="15426" y1="32031" x2="15426" y2="32031"/>
                        <a14:foregroundMark x1="93617" y1="42578" x2="93617" y2="42578"/>
                        <a14:foregroundMark x1="84840" y1="35547" x2="84840" y2="64453"/>
                        <a14:foregroundMark x1="84840" y1="5469" x2="84840" y2="5469"/>
                        <a14:foregroundMark x1="48936" y1="7813" x2="48936" y2="7813"/>
                        <a14:foregroundMark x1="19415" y1="7813" x2="19415" y2="7813"/>
                        <a14:foregroundMark x1="4255" y1="47266" x2="4255" y2="47266"/>
                        <a14:foregroundMark x1="95213" y1="54297" x2="95213" y2="54297"/>
                        <a14:foregroundMark x1="89628" y1="94922" x2="89628" y2="94922"/>
                        <a14:foregroundMark x1="53723" y1="57813" x2="53723" y2="57813"/>
                        <a14:foregroundMark x1="19415" y1="97266" x2="19415" y2="97266"/>
                        <a14:foregroundMark x1="266" y1="40234" x2="266" y2="40234"/>
                        <a14:foregroundMark x1="13032" y1="98047" x2="13032" y2="98047"/>
                        <a14:backgroundMark x1="49734" y1="86719" x2="49734" y2="86719"/>
                        <a14:backgroundMark x1="57713" y1="42578" x2="57713" y2="42578"/>
                      </a14:backgroundRemoval>
                    </a14:imgEffect>
                  </a14:imgLayer>
                </a14:imgProps>
              </a:ext>
              <a:ext uri="{28A0092B-C50C-407E-A947-70E740481C1C}">
                <a14:useLocalDpi xmlns:a14="http://schemas.microsoft.com/office/drawing/2010/main" val="0"/>
              </a:ext>
            </a:extLst>
          </a:blip>
          <a:srcRect/>
          <a:stretch>
            <a:fillRect/>
          </a:stretch>
        </p:blipFill>
        <p:spPr bwMode="auto">
          <a:xfrm>
            <a:off x="9095213" y="2809940"/>
            <a:ext cx="1550209" cy="106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344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85704C9C-CC54-0407-860D-0E50871E9BE2}"/>
              </a:ext>
            </a:extLst>
          </p:cNvPr>
          <p:cNvSpPr/>
          <p:nvPr/>
        </p:nvSpPr>
        <p:spPr>
          <a:xfrm>
            <a:off x="1321870" y="2302566"/>
            <a:ext cx="6403624" cy="3307124"/>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Marcador de contenido 4">
            <a:extLst>
              <a:ext uri="{FF2B5EF4-FFF2-40B4-BE49-F238E27FC236}">
                <a16:creationId xmlns:a16="http://schemas.microsoft.com/office/drawing/2014/main" id="{C65B17BD-FC80-0964-12C8-EBB6FCA98683}"/>
              </a:ext>
            </a:extLst>
          </p:cNvPr>
          <p:cNvPicPr>
            <a:picLocks noGrp="1" noChangeAspect="1"/>
          </p:cNvPicPr>
          <p:nvPr>
            <p:ph idx="1"/>
          </p:nvPr>
        </p:nvPicPr>
        <p:blipFill>
          <a:blip r:embed="rId3"/>
          <a:stretch>
            <a:fillRect/>
          </a:stretch>
        </p:blipFill>
        <p:spPr>
          <a:xfrm>
            <a:off x="0" y="21886"/>
            <a:ext cx="12192000" cy="6858000"/>
          </a:xfrm>
        </p:spPr>
      </p:pic>
      <p:sp>
        <p:nvSpPr>
          <p:cNvPr id="5" name="Título 20">
            <a:extLst>
              <a:ext uri="{FF2B5EF4-FFF2-40B4-BE49-F238E27FC236}">
                <a16:creationId xmlns:a16="http://schemas.microsoft.com/office/drawing/2014/main" id="{840A00DE-06F2-9909-1009-D57C01DABD49}"/>
              </a:ext>
            </a:extLst>
          </p:cNvPr>
          <p:cNvSpPr>
            <a:spLocks noGrp="1"/>
          </p:cNvSpPr>
          <p:nvPr>
            <p:ph type="title"/>
          </p:nvPr>
        </p:nvSpPr>
        <p:spPr>
          <a:xfrm>
            <a:off x="1241777" y="486126"/>
            <a:ext cx="10563577" cy="879828"/>
          </a:xfrm>
        </p:spPr>
        <p:txBody>
          <a:bodyPr>
            <a:normAutofit/>
          </a:bodyPr>
          <a:lstStyle/>
          <a:p>
            <a:r>
              <a:rPr lang="es-ES" sz="4000" dirty="0">
                <a:solidFill>
                  <a:schemeClr val="accent1">
                    <a:lumMod val="50000"/>
                  </a:schemeClr>
                </a:solidFill>
                <a:latin typeface="Montserrat" panose="02000505000000020004" pitchFamily="2" charset="77"/>
              </a:rPr>
              <a:t>Tecnología PAD </a:t>
            </a:r>
          </a:p>
        </p:txBody>
      </p:sp>
      <p:sp>
        <p:nvSpPr>
          <p:cNvPr id="11" name="CuadroTexto 10">
            <a:extLst>
              <a:ext uri="{FF2B5EF4-FFF2-40B4-BE49-F238E27FC236}">
                <a16:creationId xmlns:a16="http://schemas.microsoft.com/office/drawing/2014/main" id="{0B53B519-EE9C-A307-25E4-C92E7DD744BD}"/>
              </a:ext>
            </a:extLst>
          </p:cNvPr>
          <p:cNvSpPr txBox="1"/>
          <p:nvPr/>
        </p:nvSpPr>
        <p:spPr>
          <a:xfrm>
            <a:off x="1377244" y="1424493"/>
            <a:ext cx="9719734" cy="646331"/>
          </a:xfrm>
          <a:prstGeom prst="rect">
            <a:avLst/>
          </a:prstGeom>
          <a:noFill/>
        </p:spPr>
        <p:txBody>
          <a:bodyPr wrap="square">
            <a:spAutoFit/>
          </a:bodyPr>
          <a:lstStyle/>
          <a:p>
            <a:pPr marL="0" indent="0">
              <a:buNone/>
            </a:pPr>
            <a:r>
              <a:rPr lang="es-ES" dirty="0">
                <a:latin typeface="Montserrat Light" pitchFamily="2" charset="77"/>
              </a:rPr>
              <a:t>La tecnología de dispersión de poliafrones (PAD) ofrece varias ventajas en la formulación de la crema de calcipotriol/betametasona dipropionato (CAL/BDP)</a:t>
            </a:r>
            <a:r>
              <a:rPr lang="es-ES" baseline="30000" dirty="0">
                <a:latin typeface="Montserrat Light" pitchFamily="2" charset="77"/>
              </a:rPr>
              <a:t>1-4</a:t>
            </a:r>
            <a:r>
              <a:rPr lang="es-ES" dirty="0">
                <a:latin typeface="Montserrat Light" pitchFamily="2" charset="77"/>
              </a:rPr>
              <a:t>:</a:t>
            </a:r>
          </a:p>
        </p:txBody>
      </p:sp>
      <p:sp>
        <p:nvSpPr>
          <p:cNvPr id="14" name="CuadroTexto 13">
            <a:extLst>
              <a:ext uri="{FF2B5EF4-FFF2-40B4-BE49-F238E27FC236}">
                <a16:creationId xmlns:a16="http://schemas.microsoft.com/office/drawing/2014/main" id="{C057B8A2-08F9-13F5-D1E8-BF8370CE4435}"/>
              </a:ext>
            </a:extLst>
          </p:cNvPr>
          <p:cNvSpPr txBox="1"/>
          <p:nvPr/>
        </p:nvSpPr>
        <p:spPr>
          <a:xfrm>
            <a:off x="1746031" y="2386467"/>
            <a:ext cx="5837523" cy="3139321"/>
          </a:xfrm>
          <a:prstGeom prst="rect">
            <a:avLst/>
          </a:prstGeom>
          <a:noFill/>
        </p:spPr>
        <p:txBody>
          <a:bodyPr wrap="square">
            <a:spAutoFit/>
          </a:bodyPr>
          <a:lstStyle/>
          <a:p>
            <a:r>
              <a:rPr lang="es-ES" sz="2200" b="1" dirty="0">
                <a:solidFill>
                  <a:schemeClr val="bg1"/>
                </a:solidFill>
                <a:latin typeface="Montserrat" panose="02000505000000020004" pitchFamily="2" charset="77"/>
              </a:rPr>
              <a:t>1. </a:t>
            </a:r>
            <a:r>
              <a:rPr lang="es-ES" sz="2200" b="1" dirty="0">
                <a:solidFill>
                  <a:schemeClr val="bg1"/>
                </a:solidFill>
                <a:latin typeface="Montserrat Light" pitchFamily="2" charset="77"/>
              </a:rPr>
              <a:t>Compatibilidad de pH</a:t>
            </a:r>
          </a:p>
          <a:p>
            <a:endParaRPr lang="es-ES" sz="2200" b="1" dirty="0">
              <a:solidFill>
                <a:schemeClr val="bg1"/>
              </a:solidFill>
              <a:latin typeface="Montserrat Light" pitchFamily="2" charset="77"/>
            </a:endParaRPr>
          </a:p>
          <a:p>
            <a:r>
              <a:rPr lang="es-ES" sz="2200" b="1" dirty="0">
                <a:solidFill>
                  <a:schemeClr val="bg1"/>
                </a:solidFill>
                <a:latin typeface="Montserrat" panose="02000505000000020004" pitchFamily="2" charset="77"/>
              </a:rPr>
              <a:t>2. </a:t>
            </a:r>
            <a:r>
              <a:rPr lang="es-ES" sz="2200" b="1" dirty="0">
                <a:solidFill>
                  <a:schemeClr val="bg1"/>
                </a:solidFill>
                <a:latin typeface="Montserrat Light" pitchFamily="2" charset="77"/>
              </a:rPr>
              <a:t>Mejora en la adherencia al tratamiento</a:t>
            </a:r>
          </a:p>
          <a:p>
            <a:endParaRPr lang="es-ES" sz="2200" b="1" dirty="0">
              <a:solidFill>
                <a:schemeClr val="bg1"/>
              </a:solidFill>
              <a:latin typeface="Montserrat" panose="02000505000000020004" pitchFamily="2" charset="77"/>
            </a:endParaRPr>
          </a:p>
          <a:p>
            <a:r>
              <a:rPr lang="es-ES" sz="2200" b="1" dirty="0">
                <a:solidFill>
                  <a:schemeClr val="bg1"/>
                </a:solidFill>
                <a:latin typeface="Montserrat" panose="02000505000000020004" pitchFamily="2" charset="77"/>
              </a:rPr>
              <a:t>3. </a:t>
            </a:r>
            <a:r>
              <a:rPr lang="es-ES" sz="2200" b="1" dirty="0">
                <a:solidFill>
                  <a:schemeClr val="bg1"/>
                </a:solidFill>
                <a:latin typeface="Montserrat Light" pitchFamily="2" charset="77"/>
              </a:rPr>
              <a:t>Eficacia superior</a:t>
            </a:r>
          </a:p>
          <a:p>
            <a:endParaRPr lang="es-ES" sz="2200" b="1" dirty="0">
              <a:solidFill>
                <a:schemeClr val="bg1"/>
              </a:solidFill>
              <a:latin typeface="Montserrat Light" pitchFamily="2" charset="77"/>
            </a:endParaRPr>
          </a:p>
          <a:p>
            <a:r>
              <a:rPr lang="es-ES" sz="2200" b="1" dirty="0">
                <a:solidFill>
                  <a:schemeClr val="bg1"/>
                </a:solidFill>
                <a:latin typeface="Montserrat" panose="02000505000000020004" pitchFamily="2" charset="77"/>
              </a:rPr>
              <a:t>4. </a:t>
            </a:r>
            <a:r>
              <a:rPr lang="es-ES" sz="2200" b="1" dirty="0">
                <a:solidFill>
                  <a:schemeClr val="bg1"/>
                </a:solidFill>
                <a:latin typeface="Montserrat Light" pitchFamily="2" charset="77"/>
              </a:rPr>
              <a:t>Mejora en la calidad de vida</a:t>
            </a:r>
          </a:p>
          <a:p>
            <a:endParaRPr lang="es-ES" sz="2200" b="1" dirty="0">
              <a:solidFill>
                <a:schemeClr val="bg1"/>
              </a:solidFill>
              <a:latin typeface="Montserrat" panose="02000505000000020004" pitchFamily="2" charset="77"/>
            </a:endParaRPr>
          </a:p>
          <a:p>
            <a:r>
              <a:rPr lang="es-ES" sz="2200" b="1" dirty="0">
                <a:solidFill>
                  <a:schemeClr val="bg1"/>
                </a:solidFill>
                <a:latin typeface="Montserrat" panose="02000505000000020004" pitchFamily="2" charset="77"/>
              </a:rPr>
              <a:t>5. </a:t>
            </a:r>
            <a:r>
              <a:rPr lang="es-ES" sz="2200" b="1" dirty="0">
                <a:solidFill>
                  <a:schemeClr val="bg1"/>
                </a:solidFill>
                <a:latin typeface="Montserrat Light" pitchFamily="2" charset="77"/>
              </a:rPr>
              <a:t>Seguridad y tolerabilidad</a:t>
            </a:r>
          </a:p>
        </p:txBody>
      </p:sp>
      <p:sp>
        <p:nvSpPr>
          <p:cNvPr id="3" name="TextBox 2">
            <a:extLst>
              <a:ext uri="{FF2B5EF4-FFF2-40B4-BE49-F238E27FC236}">
                <a16:creationId xmlns:a16="http://schemas.microsoft.com/office/drawing/2014/main" id="{3F710487-ECA3-FB8B-1F7E-39180A963F30}"/>
              </a:ext>
            </a:extLst>
          </p:cNvPr>
          <p:cNvSpPr txBox="1"/>
          <p:nvPr/>
        </p:nvSpPr>
        <p:spPr>
          <a:xfrm>
            <a:off x="976553" y="5933928"/>
            <a:ext cx="10788211" cy="830997"/>
          </a:xfrm>
          <a:prstGeom prst="rect">
            <a:avLst/>
          </a:prstGeom>
          <a:solidFill>
            <a:schemeClr val="bg1"/>
          </a:solidFill>
        </p:spPr>
        <p:txBody>
          <a:bodyPr wrap="square">
            <a:spAutoFit/>
          </a:bodyPr>
          <a:lstStyle/>
          <a:p>
            <a:r>
              <a:rPr lang="es-ES" sz="800" dirty="0"/>
              <a:t>1. Reddy R, Khan S, </a:t>
            </a:r>
            <a:r>
              <a:rPr lang="es-ES" sz="800" dirty="0" err="1"/>
              <a:t>Kircik</a:t>
            </a:r>
            <a:r>
              <a:rPr lang="es-ES" sz="800" dirty="0"/>
              <a:t> L, Armstrong AW. </a:t>
            </a:r>
            <a:r>
              <a:rPr lang="es-ES" sz="800" dirty="0" err="1"/>
              <a:t>Fixed</a:t>
            </a:r>
            <a:r>
              <a:rPr lang="es-ES" sz="800" dirty="0"/>
              <a:t> </a:t>
            </a:r>
            <a:r>
              <a:rPr lang="es-ES" sz="800" dirty="0" err="1"/>
              <a:t>combination</a:t>
            </a:r>
            <a:r>
              <a:rPr lang="es-ES" sz="800" dirty="0"/>
              <a:t> </a:t>
            </a:r>
            <a:r>
              <a:rPr lang="es-ES" sz="800" dirty="0" err="1"/>
              <a:t>calcipotriene</a:t>
            </a:r>
            <a:r>
              <a:rPr lang="es-ES" sz="800" dirty="0"/>
              <a:t>/</a:t>
            </a:r>
            <a:r>
              <a:rPr lang="es-ES" sz="800" dirty="0" err="1"/>
              <a:t>betamethasone</a:t>
            </a:r>
            <a:r>
              <a:rPr lang="es-ES" sz="800" dirty="0"/>
              <a:t> (Cal/</a:t>
            </a:r>
            <a:r>
              <a:rPr lang="es-ES" sz="800" dirty="0" err="1"/>
              <a:t>Bdp</a:t>
            </a:r>
            <a:r>
              <a:rPr lang="es-ES" sz="800" dirty="0"/>
              <a:t>) </a:t>
            </a:r>
            <a:r>
              <a:rPr lang="es-ES" sz="800" dirty="0" err="1"/>
              <a:t>cream</a:t>
            </a:r>
            <a:r>
              <a:rPr lang="es-ES" sz="800" dirty="0"/>
              <a:t>: </a:t>
            </a:r>
            <a:r>
              <a:rPr lang="es-ES" sz="800" dirty="0" err="1"/>
              <a:t>Evaluating</a:t>
            </a:r>
            <a:r>
              <a:rPr lang="es-ES" sz="800" dirty="0"/>
              <a:t> the role of </a:t>
            </a:r>
            <a:r>
              <a:rPr lang="es-ES" sz="800" dirty="0" err="1"/>
              <a:t>polyaphron</a:t>
            </a:r>
            <a:r>
              <a:rPr lang="es-ES" sz="800" dirty="0"/>
              <a:t> </a:t>
            </a:r>
            <a:r>
              <a:rPr lang="es-ES" sz="800" dirty="0" err="1"/>
              <a:t>dispersion</a:t>
            </a:r>
            <a:r>
              <a:rPr lang="es-ES" sz="800" dirty="0"/>
              <a:t> (PAD) </a:t>
            </a:r>
            <a:r>
              <a:rPr lang="es-ES" sz="800" dirty="0" err="1"/>
              <a:t>technology</a:t>
            </a:r>
            <a:r>
              <a:rPr lang="es-ES" sz="800" dirty="0"/>
              <a:t> in psoriasis treatment. J </a:t>
            </a:r>
            <a:r>
              <a:rPr lang="es-ES" sz="800" dirty="0" err="1"/>
              <a:t>Drugs</a:t>
            </a:r>
            <a:r>
              <a:rPr lang="es-ES" sz="800" dirty="0"/>
              <a:t> </a:t>
            </a:r>
            <a:r>
              <a:rPr lang="es-ES" sz="800" dirty="0" err="1"/>
              <a:t>Dermatol</a:t>
            </a:r>
            <a:r>
              <a:rPr lang="es-ES" sz="800" dirty="0"/>
              <a:t>. 2023;22(8).doi:10.36849/jdd.SF381621s5. 2. Armstrong A, </a:t>
            </a:r>
            <a:r>
              <a:rPr lang="es-ES" sz="800" dirty="0" err="1"/>
              <a:t>Pinter</a:t>
            </a:r>
            <a:r>
              <a:rPr lang="es-ES" sz="800" dirty="0"/>
              <a:t> A, </a:t>
            </a:r>
            <a:r>
              <a:rPr lang="es-ES" sz="800" dirty="0" err="1"/>
              <a:t>Selmer</a:t>
            </a:r>
            <a:r>
              <a:rPr lang="es-ES" sz="800" dirty="0"/>
              <a:t> J, et al. </a:t>
            </a:r>
            <a:r>
              <a:rPr lang="es-ES" sz="800" dirty="0" err="1"/>
              <a:t>Pooled</a:t>
            </a:r>
            <a:r>
              <a:rPr lang="es-ES" sz="800" dirty="0"/>
              <a:t> </a:t>
            </a:r>
            <a:r>
              <a:rPr lang="es-ES" sz="800" dirty="0" err="1"/>
              <a:t>analysis</a:t>
            </a:r>
            <a:r>
              <a:rPr lang="es-ES" sz="800" dirty="0"/>
              <a:t> </a:t>
            </a:r>
            <a:r>
              <a:rPr lang="es-ES" sz="800" dirty="0" err="1"/>
              <a:t>demonstrating</a:t>
            </a:r>
            <a:r>
              <a:rPr lang="es-ES" sz="800" dirty="0"/>
              <a:t> superior </a:t>
            </a:r>
            <a:r>
              <a:rPr lang="es-ES" sz="800" dirty="0" err="1"/>
              <a:t>patient-reported</a:t>
            </a:r>
            <a:r>
              <a:rPr lang="es-ES" sz="800" dirty="0"/>
              <a:t> psoriasis treatment </a:t>
            </a:r>
            <a:r>
              <a:rPr lang="es-ES" sz="800" dirty="0" err="1"/>
              <a:t>outcomes</a:t>
            </a:r>
            <a:r>
              <a:rPr lang="es-ES" sz="800" dirty="0"/>
              <a:t> for </a:t>
            </a:r>
            <a:r>
              <a:rPr lang="es-ES" sz="800" dirty="0" err="1"/>
              <a:t>calcipotriene</a:t>
            </a:r>
            <a:r>
              <a:rPr lang="es-ES" sz="800" dirty="0"/>
              <a:t>/</a:t>
            </a:r>
            <a:r>
              <a:rPr lang="es-ES" sz="800" dirty="0" err="1"/>
              <a:t>betamethasone</a:t>
            </a:r>
            <a:r>
              <a:rPr lang="es-ES" sz="800" dirty="0"/>
              <a:t> </a:t>
            </a:r>
            <a:r>
              <a:rPr lang="es-ES" sz="800" dirty="0" err="1"/>
              <a:t>dipropionate</a:t>
            </a:r>
            <a:r>
              <a:rPr lang="es-ES" sz="800" dirty="0"/>
              <a:t> </a:t>
            </a:r>
            <a:r>
              <a:rPr lang="es-ES" sz="800" dirty="0" err="1"/>
              <a:t>cream</a:t>
            </a:r>
            <a:r>
              <a:rPr lang="es-ES" sz="800" dirty="0"/>
              <a:t> versus </a:t>
            </a:r>
            <a:r>
              <a:rPr lang="es-ES" sz="800" dirty="0" err="1"/>
              <a:t>suspension</a:t>
            </a:r>
            <a:r>
              <a:rPr lang="es-ES" sz="800" dirty="0"/>
              <a:t>/gel. J </a:t>
            </a:r>
            <a:r>
              <a:rPr lang="es-ES" sz="800" dirty="0" err="1"/>
              <a:t>Drugs</a:t>
            </a:r>
            <a:r>
              <a:rPr lang="es-ES" sz="800" dirty="0"/>
              <a:t> </a:t>
            </a:r>
            <a:r>
              <a:rPr lang="es-ES" sz="800" dirty="0" err="1"/>
              <a:t>Dermatol</a:t>
            </a:r>
            <a:r>
              <a:rPr lang="es-ES" sz="800" dirty="0"/>
              <a:t>. 2022;21(3):242-248. doi:10.36849/JDD.661. 3. </a:t>
            </a:r>
            <a:r>
              <a:rPr lang="es-ES" sz="800" dirty="0" err="1"/>
              <a:t>Pinter</a:t>
            </a:r>
            <a:r>
              <a:rPr lang="es-ES" sz="800" dirty="0"/>
              <a:t> A, Green LJ, </a:t>
            </a:r>
            <a:r>
              <a:rPr lang="es-ES" sz="800" dirty="0" err="1"/>
              <a:t>Selmer</a:t>
            </a:r>
            <a:r>
              <a:rPr lang="es-ES" sz="800" dirty="0"/>
              <a:t> J, et al. A </a:t>
            </a:r>
            <a:r>
              <a:rPr lang="es-ES" sz="800" dirty="0" err="1"/>
              <a:t>pooled</a:t>
            </a:r>
            <a:r>
              <a:rPr lang="es-ES" sz="800" dirty="0"/>
              <a:t> </a:t>
            </a:r>
            <a:r>
              <a:rPr lang="es-ES" sz="800" dirty="0" err="1"/>
              <a:t>analysis</a:t>
            </a:r>
            <a:r>
              <a:rPr lang="es-ES" sz="800" dirty="0"/>
              <a:t> of </a:t>
            </a:r>
            <a:r>
              <a:rPr lang="es-ES" sz="800" dirty="0" err="1"/>
              <a:t>randomized</a:t>
            </a:r>
            <a:r>
              <a:rPr lang="es-ES" sz="800" dirty="0"/>
              <a:t>, </a:t>
            </a:r>
            <a:r>
              <a:rPr lang="es-ES" sz="800" dirty="0" err="1"/>
              <a:t>controlled</a:t>
            </a:r>
            <a:r>
              <a:rPr lang="es-ES" sz="800" dirty="0"/>
              <a:t>, </a:t>
            </a:r>
            <a:r>
              <a:rPr lang="es-ES" sz="800" dirty="0" err="1"/>
              <a:t>phase</a:t>
            </a:r>
            <a:r>
              <a:rPr lang="es-ES" sz="800" dirty="0"/>
              <a:t> 3 </a:t>
            </a:r>
            <a:r>
              <a:rPr lang="es-ES" sz="800" dirty="0" err="1"/>
              <a:t>trials</a:t>
            </a:r>
            <a:r>
              <a:rPr lang="es-ES" sz="800" dirty="0"/>
              <a:t> </a:t>
            </a:r>
            <a:r>
              <a:rPr lang="es-ES" sz="800" dirty="0" err="1"/>
              <a:t>investigating</a:t>
            </a:r>
            <a:r>
              <a:rPr lang="es-ES" sz="800" dirty="0"/>
              <a:t> the </a:t>
            </a:r>
            <a:r>
              <a:rPr lang="es-ES" sz="800" dirty="0" err="1"/>
              <a:t>efficacy</a:t>
            </a:r>
            <a:r>
              <a:rPr lang="es-ES" sz="800" dirty="0"/>
              <a:t> and safety of a novel, </a:t>
            </a:r>
            <a:r>
              <a:rPr lang="es-ES" sz="800" dirty="0" err="1"/>
              <a:t>fixed</a:t>
            </a:r>
            <a:r>
              <a:rPr lang="es-ES" sz="800" dirty="0"/>
              <a:t> </a:t>
            </a:r>
            <a:r>
              <a:rPr lang="es-ES" sz="800" dirty="0" err="1"/>
              <a:t>dose</a:t>
            </a:r>
            <a:r>
              <a:rPr lang="es-ES" sz="800" dirty="0"/>
              <a:t> </a:t>
            </a:r>
            <a:r>
              <a:rPr lang="es-ES" sz="800" dirty="0" err="1"/>
              <a:t>calcipotriene</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for the </a:t>
            </a:r>
            <a:r>
              <a:rPr lang="es-ES" sz="800" dirty="0" err="1"/>
              <a:t>topical</a:t>
            </a:r>
            <a:r>
              <a:rPr lang="es-ES" sz="800" dirty="0"/>
              <a:t> treatment of plaque psoriasis. J </a:t>
            </a:r>
            <a:r>
              <a:rPr lang="es-ES" sz="800" dirty="0" err="1"/>
              <a:t>Eur</a:t>
            </a:r>
            <a:r>
              <a:rPr lang="es-ES" sz="800" dirty="0"/>
              <a:t> Acad </a:t>
            </a:r>
            <a:r>
              <a:rPr lang="es-ES" sz="800" dirty="0" err="1"/>
              <a:t>Dermatol</a:t>
            </a:r>
            <a:r>
              <a:rPr lang="es-ES" sz="800" dirty="0"/>
              <a:t> </a:t>
            </a:r>
            <a:r>
              <a:rPr lang="es-ES" sz="800" dirty="0" err="1"/>
              <a:t>Venereol</a:t>
            </a:r>
            <a:r>
              <a:rPr lang="es-ES" sz="800" dirty="0"/>
              <a:t>. 2022;36(2):228-236. doi:10.1111/jdv.17734.4. </a:t>
            </a:r>
            <a:r>
              <a:rPr lang="es-ES" sz="800" dirty="0" err="1"/>
              <a:t>Pinter</a:t>
            </a:r>
            <a:r>
              <a:rPr lang="es-ES" sz="800" dirty="0"/>
              <a:t> A, Reich A, </a:t>
            </a:r>
            <a:r>
              <a:rPr lang="es-ES" sz="800" dirty="0" err="1"/>
              <a:t>Arenberger</a:t>
            </a:r>
            <a:r>
              <a:rPr lang="es-ES" sz="800" dirty="0"/>
              <a:t> P, et al. </a:t>
            </a:r>
            <a:r>
              <a:rPr lang="es-ES" sz="800" dirty="0" err="1"/>
              <a:t>Randomized</a:t>
            </a:r>
            <a:r>
              <a:rPr lang="es-ES" sz="800" dirty="0"/>
              <a:t> </a:t>
            </a:r>
            <a:r>
              <a:rPr lang="es-ES" sz="800" dirty="0" err="1"/>
              <a:t>phase</a:t>
            </a:r>
            <a:r>
              <a:rPr lang="es-ES" sz="800" dirty="0"/>
              <a:t> 3 trial </a:t>
            </a:r>
            <a:r>
              <a:rPr lang="es-ES" sz="800" dirty="0" err="1"/>
              <a:t>demonstrating</a:t>
            </a:r>
            <a:r>
              <a:rPr lang="es-ES" sz="800" dirty="0"/>
              <a:t> </a:t>
            </a:r>
            <a:r>
              <a:rPr lang="es-ES" sz="800" dirty="0" err="1"/>
              <a:t>high</a:t>
            </a:r>
            <a:r>
              <a:rPr lang="es-ES" sz="800" dirty="0"/>
              <a:t> </a:t>
            </a:r>
            <a:r>
              <a:rPr lang="es-ES" sz="800" dirty="0" err="1"/>
              <a:t>efficacy</a:t>
            </a:r>
            <a:r>
              <a:rPr lang="es-ES" sz="800" dirty="0"/>
              <a:t>, </a:t>
            </a:r>
            <a:r>
              <a:rPr lang="es-ES" sz="800" dirty="0" err="1"/>
              <a:t>favourable</a:t>
            </a:r>
            <a:r>
              <a:rPr lang="es-ES" sz="800" dirty="0"/>
              <a:t> safety and </a:t>
            </a:r>
            <a:r>
              <a:rPr lang="es-ES" sz="800" dirty="0" err="1"/>
              <a:t>convenience</a:t>
            </a:r>
            <a:r>
              <a:rPr lang="es-ES" sz="800" dirty="0"/>
              <a:t> of a novel </a:t>
            </a:r>
            <a:r>
              <a:rPr lang="es-ES" sz="800" dirty="0" err="1"/>
              <a:t>calcipotriol</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for the treatment of psoriasis. J </a:t>
            </a:r>
            <a:r>
              <a:rPr lang="es-ES" sz="800" dirty="0" err="1"/>
              <a:t>Eur</a:t>
            </a:r>
            <a:r>
              <a:rPr lang="es-ES" sz="800" dirty="0"/>
              <a:t> Acad </a:t>
            </a:r>
            <a:r>
              <a:rPr lang="es-ES" sz="800" dirty="0" err="1"/>
              <a:t>Dermatol</a:t>
            </a:r>
            <a:r>
              <a:rPr lang="es-ES" sz="800" dirty="0"/>
              <a:t> </a:t>
            </a:r>
            <a:r>
              <a:rPr lang="es-ES" sz="800" dirty="0" err="1"/>
              <a:t>Venereol</a:t>
            </a:r>
            <a:r>
              <a:rPr lang="es-ES" sz="800" dirty="0"/>
              <a:t>. 2023;37(11):2327-2335. doi:10.1111/jdv.19330. 5. </a:t>
            </a:r>
            <a:r>
              <a:rPr lang="es-ES" sz="800" dirty="0" err="1"/>
              <a:t>Pinter</a:t>
            </a:r>
            <a:r>
              <a:rPr lang="es-ES" sz="800" dirty="0"/>
              <a:t> A et al. A </a:t>
            </a:r>
            <a:r>
              <a:rPr lang="es-ES" sz="800" dirty="0" err="1"/>
              <a:t>pooled</a:t>
            </a:r>
            <a:r>
              <a:rPr lang="es-ES" sz="800" dirty="0"/>
              <a:t> </a:t>
            </a:r>
            <a:r>
              <a:rPr lang="es-ES" sz="800" dirty="0" err="1"/>
              <a:t>analysis</a:t>
            </a:r>
            <a:r>
              <a:rPr lang="es-ES" sz="800" dirty="0"/>
              <a:t> of </a:t>
            </a:r>
            <a:r>
              <a:rPr lang="es-ES" sz="800" dirty="0" err="1"/>
              <a:t>randomized</a:t>
            </a:r>
            <a:r>
              <a:rPr lang="es-ES" sz="800" dirty="0"/>
              <a:t>, </a:t>
            </a:r>
            <a:r>
              <a:rPr lang="es-ES" sz="800" dirty="0" err="1"/>
              <a:t>controlled</a:t>
            </a:r>
            <a:r>
              <a:rPr lang="es-ES" sz="800" dirty="0"/>
              <a:t>, </a:t>
            </a:r>
            <a:r>
              <a:rPr lang="es-ES" sz="800" dirty="0" err="1"/>
              <a:t>phase</a:t>
            </a:r>
            <a:r>
              <a:rPr lang="es-ES" sz="800" dirty="0"/>
              <a:t> 3 </a:t>
            </a:r>
            <a:r>
              <a:rPr lang="es-ES" sz="800" dirty="0" err="1"/>
              <a:t>trials</a:t>
            </a:r>
            <a:r>
              <a:rPr lang="es-ES" sz="800" dirty="0"/>
              <a:t> </a:t>
            </a:r>
            <a:r>
              <a:rPr lang="es-ES" sz="800" dirty="0" err="1"/>
              <a:t>investigating</a:t>
            </a:r>
            <a:r>
              <a:rPr lang="es-ES" sz="800" dirty="0"/>
              <a:t> the </a:t>
            </a:r>
            <a:r>
              <a:rPr lang="es-ES" sz="800" dirty="0" err="1"/>
              <a:t>efficacy</a:t>
            </a:r>
            <a:r>
              <a:rPr lang="es-ES" sz="800" dirty="0"/>
              <a:t> and safety of a novel, </a:t>
            </a:r>
            <a:r>
              <a:rPr lang="es-ES" sz="800" dirty="0" err="1"/>
              <a:t>fixed</a:t>
            </a:r>
            <a:r>
              <a:rPr lang="es-ES" sz="800" dirty="0"/>
              <a:t> </a:t>
            </a:r>
            <a:r>
              <a:rPr lang="es-ES" sz="800" dirty="0" err="1"/>
              <a:t>dose</a:t>
            </a:r>
            <a:r>
              <a:rPr lang="es-ES" sz="800" dirty="0"/>
              <a:t> </a:t>
            </a:r>
            <a:r>
              <a:rPr lang="es-ES" sz="800" dirty="0" err="1"/>
              <a:t>calcipotriene</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for the </a:t>
            </a:r>
            <a:r>
              <a:rPr lang="es-ES" sz="800" dirty="0" err="1"/>
              <a:t>topical</a:t>
            </a:r>
            <a:r>
              <a:rPr lang="es-ES" sz="800" dirty="0"/>
              <a:t> treatment of plaque psoriasis. J </a:t>
            </a:r>
            <a:r>
              <a:rPr lang="es-ES" sz="800" dirty="0" err="1"/>
              <a:t>Eur</a:t>
            </a:r>
            <a:r>
              <a:rPr lang="es-ES" sz="800" dirty="0"/>
              <a:t> Acad </a:t>
            </a:r>
            <a:r>
              <a:rPr lang="es-ES" sz="800" dirty="0" err="1"/>
              <a:t>Venereol</a:t>
            </a:r>
            <a:r>
              <a:rPr lang="es-ES" sz="800" dirty="0"/>
              <a:t>. 2022 Feb;36(2):228-236.</a:t>
            </a:r>
          </a:p>
        </p:txBody>
      </p:sp>
      <p:grpSp>
        <p:nvGrpSpPr>
          <p:cNvPr id="2" name="Google Shape;703;p17">
            <a:extLst>
              <a:ext uri="{FF2B5EF4-FFF2-40B4-BE49-F238E27FC236}">
                <a16:creationId xmlns:a16="http://schemas.microsoft.com/office/drawing/2014/main" id="{DF52D77E-4E1B-3582-317F-786201182FC6}"/>
              </a:ext>
            </a:extLst>
          </p:cNvPr>
          <p:cNvGrpSpPr/>
          <p:nvPr/>
        </p:nvGrpSpPr>
        <p:grpSpPr>
          <a:xfrm>
            <a:off x="7997701" y="1704937"/>
            <a:ext cx="3799431" cy="3687148"/>
            <a:chOff x="3672571" y="2370091"/>
            <a:chExt cx="3093238" cy="2785704"/>
          </a:xfrm>
        </p:grpSpPr>
        <p:pic>
          <p:nvPicPr>
            <p:cNvPr id="6" name="Google Shape;704;p17" descr="Diagrama&#10;&#10;Descripción generada automáticamente">
              <a:extLst>
                <a:ext uri="{FF2B5EF4-FFF2-40B4-BE49-F238E27FC236}">
                  <a16:creationId xmlns:a16="http://schemas.microsoft.com/office/drawing/2014/main" id="{A75824A7-99D4-F000-CCF6-825DE1665477}"/>
                </a:ext>
              </a:extLst>
            </p:cNvPr>
            <p:cNvPicPr preferRelativeResize="0"/>
            <p:nvPr/>
          </p:nvPicPr>
          <p:blipFill rotWithShape="1">
            <a:blip r:embed="rId4">
              <a:alphaModFix/>
            </a:blip>
            <a:srcRect l="51394" t="5954" b="10596"/>
            <a:stretch/>
          </p:blipFill>
          <p:spPr>
            <a:xfrm>
              <a:off x="3672571" y="2744232"/>
              <a:ext cx="3093238" cy="2411563"/>
            </a:xfrm>
            <a:prstGeom prst="rect">
              <a:avLst/>
            </a:prstGeom>
            <a:noFill/>
            <a:ln>
              <a:noFill/>
            </a:ln>
          </p:spPr>
        </p:pic>
        <p:sp>
          <p:nvSpPr>
            <p:cNvPr id="7" name="Google Shape;705;p17">
              <a:extLst>
                <a:ext uri="{FF2B5EF4-FFF2-40B4-BE49-F238E27FC236}">
                  <a16:creationId xmlns:a16="http://schemas.microsoft.com/office/drawing/2014/main" id="{FE7C228F-3587-336C-B3A6-DD893288BD1B}"/>
                </a:ext>
              </a:extLst>
            </p:cNvPr>
            <p:cNvSpPr/>
            <p:nvPr/>
          </p:nvSpPr>
          <p:spPr>
            <a:xfrm>
              <a:off x="6061753" y="2370091"/>
              <a:ext cx="205483" cy="188019"/>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 name="TextBox 68">
            <a:extLst>
              <a:ext uri="{FF2B5EF4-FFF2-40B4-BE49-F238E27FC236}">
                <a16:creationId xmlns:a16="http://schemas.microsoft.com/office/drawing/2014/main" id="{969F03FB-31D5-56AF-C675-277141BA27C7}"/>
              </a:ext>
            </a:extLst>
          </p:cNvPr>
          <p:cNvSpPr txBox="1"/>
          <p:nvPr/>
        </p:nvSpPr>
        <p:spPr>
          <a:xfrm>
            <a:off x="7997701" y="5480412"/>
            <a:ext cx="477389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prstClr val="white">
                    <a:lumMod val="50000"/>
                  </a:prstClr>
                </a:solidFill>
                <a:effectLst/>
                <a:uLnTx/>
                <a:uFillTx/>
                <a:latin typeface="Calibri" panose="020F0502020204030204"/>
                <a:ea typeface="+mn-ea"/>
                <a:cs typeface="Arial" panose="020B0604020202020204" pitchFamily="34" charset="0"/>
              </a:rPr>
              <a:t>Figura de </a:t>
            </a:r>
            <a:r>
              <a:rPr kumimoji="0" lang="es-ES" sz="900" b="0" i="0" u="none" strike="noStrike" kern="0" cap="none" spc="0" normalizeH="0" baseline="0" noProof="0" dirty="0" err="1">
                <a:ln>
                  <a:noFill/>
                </a:ln>
                <a:solidFill>
                  <a:srgbClr val="75787B"/>
                </a:solidFill>
                <a:effectLst/>
                <a:uLnTx/>
                <a:uFillTx/>
                <a:latin typeface="Calibri "/>
                <a:ea typeface="Arial"/>
                <a:cs typeface="Arial"/>
                <a:sym typeface="Arial"/>
              </a:rPr>
              <a:t>Pinter</a:t>
            </a:r>
            <a:r>
              <a:rPr kumimoji="0" lang="es-ES" sz="900" b="0" i="0" u="none" strike="noStrike" kern="0" cap="none" spc="0" normalizeH="0" baseline="0" noProof="0" dirty="0">
                <a:ln>
                  <a:noFill/>
                </a:ln>
                <a:solidFill>
                  <a:srgbClr val="75787B"/>
                </a:solidFill>
                <a:effectLst/>
                <a:uLnTx/>
                <a:uFillTx/>
                <a:latin typeface="Calibri "/>
                <a:ea typeface="Arial"/>
                <a:cs typeface="Arial"/>
                <a:sym typeface="Arial"/>
              </a:rPr>
              <a:t> A et al. J </a:t>
            </a:r>
            <a:r>
              <a:rPr kumimoji="0" lang="es-ES" sz="900" b="0" i="0" u="none" strike="noStrike" kern="0" cap="none" spc="0" normalizeH="0" baseline="0" noProof="0" dirty="0" err="1">
                <a:ln>
                  <a:noFill/>
                </a:ln>
                <a:solidFill>
                  <a:srgbClr val="75787B"/>
                </a:solidFill>
                <a:effectLst/>
                <a:uLnTx/>
                <a:uFillTx/>
                <a:latin typeface="Calibri "/>
                <a:ea typeface="Arial"/>
                <a:cs typeface="Arial"/>
                <a:sym typeface="Arial"/>
              </a:rPr>
              <a:t>Eur</a:t>
            </a:r>
            <a:r>
              <a:rPr kumimoji="0" lang="es-ES" sz="900" b="0" i="0" u="none" strike="noStrike" kern="0" cap="none" spc="0" normalizeH="0" baseline="0" noProof="0" dirty="0">
                <a:ln>
                  <a:noFill/>
                </a:ln>
                <a:solidFill>
                  <a:srgbClr val="75787B"/>
                </a:solidFill>
                <a:effectLst/>
                <a:uLnTx/>
                <a:uFillTx/>
                <a:latin typeface="Calibri "/>
                <a:ea typeface="Arial"/>
                <a:cs typeface="Arial"/>
                <a:sym typeface="Arial"/>
              </a:rPr>
              <a:t> Acad </a:t>
            </a:r>
            <a:r>
              <a:rPr kumimoji="0" lang="es-ES" sz="900" b="0" i="0" u="none" strike="noStrike" kern="0" cap="none" spc="0" normalizeH="0" baseline="0" noProof="0" dirty="0" err="1">
                <a:ln>
                  <a:noFill/>
                </a:ln>
                <a:solidFill>
                  <a:srgbClr val="75787B"/>
                </a:solidFill>
                <a:effectLst/>
                <a:uLnTx/>
                <a:uFillTx/>
                <a:latin typeface="Calibri "/>
                <a:ea typeface="Arial"/>
                <a:cs typeface="Arial"/>
                <a:sym typeface="Arial"/>
              </a:rPr>
              <a:t>Dermatol</a:t>
            </a:r>
            <a:r>
              <a:rPr kumimoji="0" lang="es-ES" sz="900" b="0" i="0" u="none" strike="noStrike" kern="0" cap="none" spc="0" normalizeH="0" baseline="0" noProof="0" dirty="0">
                <a:ln>
                  <a:noFill/>
                </a:ln>
                <a:solidFill>
                  <a:srgbClr val="75787B"/>
                </a:solidFill>
                <a:effectLst/>
                <a:uLnTx/>
                <a:uFillTx/>
                <a:latin typeface="Calibri "/>
                <a:ea typeface="Arial"/>
                <a:cs typeface="Arial"/>
                <a:sym typeface="Arial"/>
              </a:rPr>
              <a:t> </a:t>
            </a:r>
            <a:r>
              <a:rPr kumimoji="0" lang="es-ES" sz="900" b="0" i="0" u="none" strike="noStrike" kern="0" cap="none" spc="0" normalizeH="0" baseline="0" noProof="0" dirty="0" err="1">
                <a:ln>
                  <a:noFill/>
                </a:ln>
                <a:solidFill>
                  <a:srgbClr val="75787B"/>
                </a:solidFill>
                <a:effectLst/>
                <a:uLnTx/>
                <a:uFillTx/>
                <a:latin typeface="Calibri "/>
                <a:ea typeface="Arial"/>
                <a:cs typeface="Arial"/>
                <a:sym typeface="Arial"/>
              </a:rPr>
              <a:t>Venereol</a:t>
            </a:r>
            <a:r>
              <a:rPr kumimoji="0" lang="es-ES" sz="900" b="0" i="0" u="none" strike="noStrike" kern="0" cap="none" spc="0" normalizeH="0" baseline="0" noProof="0" dirty="0">
                <a:ln>
                  <a:noFill/>
                </a:ln>
                <a:solidFill>
                  <a:srgbClr val="75787B"/>
                </a:solidFill>
                <a:effectLst/>
                <a:uLnTx/>
                <a:uFillTx/>
                <a:latin typeface="Calibri "/>
                <a:ea typeface="Arial"/>
                <a:cs typeface="Arial"/>
                <a:sym typeface="Arial"/>
              </a:rPr>
              <a:t>. 2022</a:t>
            </a:r>
            <a:r>
              <a:rPr lang="en-US" sz="900" baseline="30000" noProof="1">
                <a:solidFill>
                  <a:prstClr val="white">
                    <a:lumMod val="50000"/>
                  </a:prstClr>
                </a:solidFill>
                <a:latin typeface="Calibri" panose="020F0502020204030204"/>
                <a:cs typeface="Arial" panose="020B0604020202020204" pitchFamily="34" charset="0"/>
                <a:sym typeface="Arial"/>
              </a:rPr>
              <a:t>5</a:t>
            </a:r>
            <a:endParaRPr kumimoji="0" lang="en-US" sz="900" b="0" i="0" u="none" strike="noStrike" kern="1200" cap="none" spc="0" normalizeH="0" baseline="0" noProof="1">
              <a:ln>
                <a:noFill/>
              </a:ln>
              <a:solidFill>
                <a:prstClr val="white">
                  <a:lumMod val="50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2628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66B41B78-2F77-7FAA-D40A-1F280A265431}"/>
              </a:ext>
            </a:extLst>
          </p:cNvPr>
          <p:cNvPicPr>
            <a:picLocks noGrp="1" noChangeAspect="1"/>
          </p:cNvPicPr>
          <p:nvPr>
            <p:ph idx="1"/>
          </p:nvPr>
        </p:nvPicPr>
        <p:blipFill>
          <a:blip r:embed="rId3"/>
          <a:stretch>
            <a:fillRect/>
          </a:stretch>
        </p:blipFill>
        <p:spPr>
          <a:xfrm>
            <a:off x="0" y="2820"/>
            <a:ext cx="12192000" cy="6858000"/>
          </a:xfrm>
        </p:spPr>
      </p:pic>
      <p:sp>
        <p:nvSpPr>
          <p:cNvPr id="5" name="Título 20">
            <a:extLst>
              <a:ext uri="{FF2B5EF4-FFF2-40B4-BE49-F238E27FC236}">
                <a16:creationId xmlns:a16="http://schemas.microsoft.com/office/drawing/2014/main" id="{41496922-89D0-9C44-5BBD-5E720B903B02}"/>
              </a:ext>
            </a:extLst>
          </p:cNvPr>
          <p:cNvSpPr>
            <a:spLocks noGrp="1"/>
          </p:cNvSpPr>
          <p:nvPr>
            <p:ph type="title"/>
          </p:nvPr>
        </p:nvSpPr>
        <p:spPr>
          <a:xfrm>
            <a:off x="1241776" y="883424"/>
            <a:ext cx="10563577" cy="737436"/>
          </a:xfrm>
        </p:spPr>
        <p:txBody>
          <a:bodyPr>
            <a:noAutofit/>
          </a:bodyPr>
          <a:lstStyle/>
          <a:p>
            <a:r>
              <a:rPr lang="es-ES" sz="4000" dirty="0">
                <a:solidFill>
                  <a:schemeClr val="accent1">
                    <a:lumMod val="50000"/>
                  </a:schemeClr>
                </a:solidFill>
                <a:latin typeface="Montserrat" panose="02000505000000020004" pitchFamily="2" charset="77"/>
              </a:rPr>
              <a:t>Tecnología PAD</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FA188174-C343-2CD7-E4FF-47A61278AD25}"/>
              </a:ext>
            </a:extLst>
          </p:cNvPr>
          <p:cNvSpPr txBox="1"/>
          <p:nvPr/>
        </p:nvSpPr>
        <p:spPr>
          <a:xfrm>
            <a:off x="1241776" y="1620860"/>
            <a:ext cx="10080979" cy="1477328"/>
          </a:xfrm>
          <a:prstGeom prst="rect">
            <a:avLst/>
          </a:prstGeom>
          <a:noFill/>
        </p:spPr>
        <p:txBody>
          <a:bodyPr wrap="square">
            <a:spAutoFit/>
          </a:bodyPr>
          <a:lstStyle/>
          <a:p>
            <a:pPr marL="0" indent="0" algn="just">
              <a:buNone/>
            </a:pPr>
            <a:r>
              <a:rPr lang="es-ES" dirty="0">
                <a:latin typeface="Montserrat Light" pitchFamily="2" charset="77"/>
              </a:rPr>
              <a:t>Las propiedades sensoriales que ofrece la tecnología PAD se centran en mejorar la experiencia del paciente al utilizar la crema, haciendo que su aplicación sea más agradable y cosméticamente aceptable</a:t>
            </a:r>
            <a:r>
              <a:rPr lang="es-ES" baseline="30000" dirty="0">
                <a:latin typeface="Montserrat Light" pitchFamily="2" charset="77"/>
              </a:rPr>
              <a:t>1</a:t>
            </a:r>
            <a:r>
              <a:rPr lang="es-ES" dirty="0">
                <a:latin typeface="Montserrat Light" pitchFamily="2" charset="77"/>
              </a:rPr>
              <a:t>. </a:t>
            </a:r>
          </a:p>
          <a:p>
            <a:pPr marL="0" indent="0" algn="just">
              <a:buNone/>
            </a:pPr>
            <a:endParaRPr lang="es-ES" dirty="0">
              <a:latin typeface="Montserrat Light" pitchFamily="2" charset="77"/>
            </a:endParaRPr>
          </a:p>
          <a:p>
            <a:pPr marL="0" indent="0" algn="just">
              <a:buNone/>
            </a:pPr>
            <a:r>
              <a:rPr lang="es-ES" dirty="0">
                <a:latin typeface="Montserrat Light" pitchFamily="2" charset="77"/>
              </a:rPr>
              <a:t>Las principales propiedades sensoriales son</a:t>
            </a:r>
            <a:r>
              <a:rPr lang="es-ES" baseline="30000" dirty="0">
                <a:latin typeface="Montserrat Light" pitchFamily="2" charset="77"/>
              </a:rPr>
              <a:t>1</a:t>
            </a:r>
            <a:r>
              <a:rPr lang="es-ES" dirty="0">
                <a:latin typeface="Montserrat Light" pitchFamily="2" charset="77"/>
              </a:rPr>
              <a:t>:</a:t>
            </a:r>
          </a:p>
        </p:txBody>
      </p:sp>
      <p:sp>
        <p:nvSpPr>
          <p:cNvPr id="9" name="CuadroTexto 8">
            <a:extLst>
              <a:ext uri="{FF2B5EF4-FFF2-40B4-BE49-F238E27FC236}">
                <a16:creationId xmlns:a16="http://schemas.microsoft.com/office/drawing/2014/main" id="{BFACFF01-B7A2-73D7-C5E4-382874ABFA98}"/>
              </a:ext>
            </a:extLst>
          </p:cNvPr>
          <p:cNvSpPr txBox="1"/>
          <p:nvPr/>
        </p:nvSpPr>
        <p:spPr>
          <a:xfrm>
            <a:off x="1998135" y="3266216"/>
            <a:ext cx="6096000" cy="2538515"/>
          </a:xfrm>
          <a:prstGeom prst="rect">
            <a:avLst/>
          </a:prstGeom>
          <a:noFill/>
        </p:spPr>
        <p:txBody>
          <a:bodyPr wrap="square">
            <a:spAutoFit/>
          </a:bodyPr>
          <a:lstStyle/>
          <a:p>
            <a:pPr>
              <a:lnSpc>
                <a:spcPct val="150000"/>
              </a:lnSpc>
            </a:pPr>
            <a:r>
              <a:rPr lang="es-ES" dirty="0">
                <a:latin typeface="Montserrat" panose="02000505000000020004" pitchFamily="2" charset="77"/>
              </a:rPr>
              <a:t>Textura ligera y no grasa</a:t>
            </a:r>
          </a:p>
          <a:p>
            <a:pPr>
              <a:lnSpc>
                <a:spcPct val="150000"/>
              </a:lnSpc>
            </a:pPr>
            <a:r>
              <a:rPr lang="es-ES" dirty="0">
                <a:latin typeface="Montserrat" panose="02000505000000020004" pitchFamily="2" charset="77"/>
              </a:rPr>
              <a:t>Absorción rápida</a:t>
            </a:r>
          </a:p>
          <a:p>
            <a:pPr>
              <a:lnSpc>
                <a:spcPct val="150000"/>
              </a:lnSpc>
            </a:pPr>
            <a:r>
              <a:rPr lang="es-ES" dirty="0">
                <a:latin typeface="Montserrat" panose="02000505000000020004" pitchFamily="2" charset="77"/>
              </a:rPr>
              <a:t>Sensación no oclusiva</a:t>
            </a:r>
          </a:p>
          <a:p>
            <a:pPr>
              <a:lnSpc>
                <a:spcPct val="150000"/>
              </a:lnSpc>
            </a:pPr>
            <a:r>
              <a:rPr lang="es-ES" dirty="0">
                <a:latin typeface="Montserrat" panose="02000505000000020004" pitchFamily="2" charset="77"/>
              </a:rPr>
              <a:t>Facilidad de aplicación</a:t>
            </a:r>
          </a:p>
          <a:p>
            <a:pPr>
              <a:lnSpc>
                <a:spcPct val="150000"/>
              </a:lnSpc>
            </a:pPr>
            <a:r>
              <a:rPr lang="es-ES" dirty="0">
                <a:latin typeface="Montserrat" panose="02000505000000020004" pitchFamily="2" charset="77"/>
              </a:rPr>
              <a:t>Hidratación y suavidad</a:t>
            </a:r>
          </a:p>
          <a:p>
            <a:pPr>
              <a:lnSpc>
                <a:spcPct val="150000"/>
              </a:lnSpc>
            </a:pPr>
            <a:r>
              <a:rPr lang="es-ES" dirty="0">
                <a:latin typeface="Montserrat" panose="02000505000000020004" pitchFamily="2" charset="77"/>
              </a:rPr>
              <a:t>No deja residuos visibles</a:t>
            </a:r>
          </a:p>
        </p:txBody>
      </p:sp>
      <p:sp>
        <p:nvSpPr>
          <p:cNvPr id="10" name="Elipse 9">
            <a:extLst>
              <a:ext uri="{FF2B5EF4-FFF2-40B4-BE49-F238E27FC236}">
                <a16:creationId xmlns:a16="http://schemas.microsoft.com/office/drawing/2014/main" id="{D129BD5C-6581-FF81-EA3A-709DF3A4C79E}"/>
              </a:ext>
            </a:extLst>
          </p:cNvPr>
          <p:cNvSpPr/>
          <p:nvPr/>
        </p:nvSpPr>
        <p:spPr>
          <a:xfrm>
            <a:off x="1777190" y="3480704"/>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234943D8-3280-8C02-BE00-A215A1821C39}"/>
              </a:ext>
            </a:extLst>
          </p:cNvPr>
          <p:cNvSpPr/>
          <p:nvPr/>
        </p:nvSpPr>
        <p:spPr>
          <a:xfrm>
            <a:off x="1777192" y="3895349"/>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7BD7DB04-BA77-BED8-35D7-C3B8297FC21D}"/>
              </a:ext>
            </a:extLst>
          </p:cNvPr>
          <p:cNvSpPr/>
          <p:nvPr/>
        </p:nvSpPr>
        <p:spPr>
          <a:xfrm>
            <a:off x="1777190" y="4295217"/>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36DCC2E0-3277-AFA3-FC62-D1DD1B0F3637}"/>
              </a:ext>
            </a:extLst>
          </p:cNvPr>
          <p:cNvSpPr/>
          <p:nvPr/>
        </p:nvSpPr>
        <p:spPr>
          <a:xfrm>
            <a:off x="1777189" y="4706714"/>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E69B7039-88E7-5F93-E7D4-8F1AA7EE735C}"/>
              </a:ext>
            </a:extLst>
          </p:cNvPr>
          <p:cNvSpPr/>
          <p:nvPr/>
        </p:nvSpPr>
        <p:spPr>
          <a:xfrm>
            <a:off x="1777191" y="5126686"/>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FD694A37-DB5F-1C22-67CB-01565FED1B2E}"/>
              </a:ext>
            </a:extLst>
          </p:cNvPr>
          <p:cNvSpPr/>
          <p:nvPr/>
        </p:nvSpPr>
        <p:spPr>
          <a:xfrm>
            <a:off x="1782022" y="5552674"/>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6DA3AA54-BFDE-22B2-5531-C6BC071CC9A9}"/>
              </a:ext>
            </a:extLst>
          </p:cNvPr>
          <p:cNvSpPr txBox="1"/>
          <p:nvPr/>
        </p:nvSpPr>
        <p:spPr>
          <a:xfrm>
            <a:off x="1066264" y="6322895"/>
            <a:ext cx="10432001" cy="461665"/>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sz="800" dirty="0"/>
              <a:t>1. </a:t>
            </a:r>
            <a:r>
              <a:rPr lang="es-ES" sz="800" dirty="0" err="1"/>
              <a:t>Guilá</a:t>
            </a:r>
            <a:r>
              <a:rPr lang="es-ES" sz="800" dirty="0"/>
              <a:t> T, García N, </a:t>
            </a:r>
            <a:r>
              <a:rPr lang="es-ES" sz="800" dirty="0" err="1"/>
              <a:t>Guiró</a:t>
            </a:r>
            <a:r>
              <a:rPr lang="es-ES" sz="800" dirty="0"/>
              <a:t> P, et al. </a:t>
            </a:r>
            <a:r>
              <a:rPr lang="es-ES" sz="800" dirty="0" err="1"/>
              <a:t>Sensory</a:t>
            </a:r>
            <a:r>
              <a:rPr lang="es-ES" sz="800" dirty="0"/>
              <a:t> </a:t>
            </a:r>
            <a:r>
              <a:rPr lang="es-ES" sz="800" dirty="0" err="1"/>
              <a:t>propierties</a:t>
            </a:r>
            <a:r>
              <a:rPr lang="es-ES" sz="800" dirty="0"/>
              <a:t> </a:t>
            </a:r>
            <a:r>
              <a:rPr lang="es-ES" sz="800" dirty="0" err="1"/>
              <a:t>analysis</a:t>
            </a:r>
            <a:r>
              <a:rPr lang="es-ES" sz="800" dirty="0"/>
              <a:t> of the </a:t>
            </a:r>
            <a:r>
              <a:rPr lang="es-ES" sz="800" dirty="0" err="1"/>
              <a:t>main</a:t>
            </a:r>
            <a:r>
              <a:rPr lang="es-ES" sz="800" dirty="0"/>
              <a:t> </a:t>
            </a:r>
            <a:r>
              <a:rPr lang="es-ES" sz="800" dirty="0" err="1"/>
              <a:t>pharmaceutical</a:t>
            </a:r>
            <a:r>
              <a:rPr lang="es-ES" sz="800" dirty="0"/>
              <a:t> </a:t>
            </a:r>
            <a:r>
              <a:rPr lang="es-ES" sz="800" dirty="0" err="1"/>
              <a:t>forms</a:t>
            </a:r>
            <a:r>
              <a:rPr lang="es-ES" sz="800" dirty="0"/>
              <a:t> </a:t>
            </a:r>
            <a:r>
              <a:rPr lang="es-ES" sz="800" dirty="0" err="1"/>
              <a:t>used</a:t>
            </a:r>
            <a:r>
              <a:rPr lang="es-ES" sz="800" dirty="0"/>
              <a:t> in the </a:t>
            </a:r>
            <a:r>
              <a:rPr lang="es-ES" sz="800" dirty="0" err="1"/>
              <a:t>topical</a:t>
            </a:r>
            <a:r>
              <a:rPr lang="es-ES" sz="800" dirty="0"/>
              <a:t> treatment of plaque psoriasis. P2323 </a:t>
            </a:r>
            <a:r>
              <a:rPr lang="es-ES" sz="800" dirty="0" err="1"/>
              <a:t>presented</a:t>
            </a:r>
            <a:r>
              <a:rPr lang="es-ES" sz="800" dirty="0"/>
              <a:t> at 32nd </a:t>
            </a:r>
            <a:r>
              <a:rPr lang="es-ES" sz="800" dirty="0" err="1"/>
              <a:t>European</a:t>
            </a:r>
            <a:r>
              <a:rPr lang="es-ES" sz="800" dirty="0"/>
              <a:t> </a:t>
            </a:r>
            <a:r>
              <a:rPr lang="es-ES" sz="800" dirty="0" err="1"/>
              <a:t>Academy</a:t>
            </a:r>
            <a:r>
              <a:rPr lang="es-ES" sz="800" dirty="0"/>
              <a:t> of </a:t>
            </a:r>
            <a:r>
              <a:rPr lang="es-ES" sz="800" dirty="0" err="1"/>
              <a:t>Dermatology</a:t>
            </a:r>
            <a:r>
              <a:rPr lang="es-ES" sz="800" dirty="0"/>
              <a:t> and </a:t>
            </a:r>
            <a:r>
              <a:rPr lang="es-ES" sz="800" dirty="0" err="1"/>
              <a:t>Venereology</a:t>
            </a:r>
            <a:r>
              <a:rPr lang="es-ES" sz="800" dirty="0"/>
              <a:t> </a:t>
            </a:r>
            <a:r>
              <a:rPr lang="es-ES" sz="800" dirty="0" err="1"/>
              <a:t>Congress</a:t>
            </a:r>
            <a:r>
              <a:rPr lang="es-ES" sz="800" dirty="0"/>
              <a:t>. </a:t>
            </a:r>
            <a:r>
              <a:rPr lang="es-ES" sz="800" dirty="0" err="1"/>
              <a:t>Berlin</a:t>
            </a:r>
            <a:r>
              <a:rPr lang="es-ES" sz="800" dirty="0"/>
              <a:t>. 11 14 </a:t>
            </a:r>
            <a:r>
              <a:rPr lang="es-ES" sz="800" dirty="0" err="1"/>
              <a:t>october</a:t>
            </a:r>
            <a:r>
              <a:rPr lang="es-ES" sz="800" dirty="0"/>
              <a:t> 2023. 2. Armstrong AW et al. </a:t>
            </a:r>
            <a:r>
              <a:rPr lang="es-ES" sz="800" dirty="0" err="1"/>
              <a:t>Pooled</a:t>
            </a:r>
            <a:r>
              <a:rPr lang="es-ES" sz="800" dirty="0"/>
              <a:t> </a:t>
            </a:r>
            <a:r>
              <a:rPr lang="es-ES" sz="800" dirty="0" err="1"/>
              <a:t>Analysis</a:t>
            </a:r>
            <a:r>
              <a:rPr lang="es-ES" sz="800" dirty="0"/>
              <a:t> </a:t>
            </a:r>
            <a:r>
              <a:rPr lang="es-ES" sz="800" dirty="0" err="1"/>
              <a:t>Demonstrating</a:t>
            </a:r>
            <a:r>
              <a:rPr lang="es-ES" sz="800" dirty="0"/>
              <a:t> Superior </a:t>
            </a:r>
            <a:r>
              <a:rPr lang="es-ES" sz="800" dirty="0" err="1"/>
              <a:t>Patient</a:t>
            </a:r>
            <a:r>
              <a:rPr lang="es-ES" sz="800" dirty="0"/>
              <a:t>- </a:t>
            </a:r>
            <a:r>
              <a:rPr lang="es-ES" sz="800" dirty="0" err="1"/>
              <a:t>Reported</a:t>
            </a:r>
            <a:r>
              <a:rPr lang="es-ES" sz="800" dirty="0"/>
              <a:t> Psoriasis Treatment </a:t>
            </a:r>
            <a:r>
              <a:rPr lang="es-ES" sz="800" dirty="0" err="1"/>
              <a:t>Outcomes</a:t>
            </a:r>
            <a:r>
              <a:rPr lang="es-ES" sz="800" dirty="0"/>
              <a:t> for </a:t>
            </a:r>
            <a:r>
              <a:rPr lang="es-ES" sz="800" dirty="0" err="1"/>
              <a:t>Calcipotriene</a:t>
            </a:r>
            <a:r>
              <a:rPr lang="es-ES" sz="800" dirty="0"/>
              <a:t>/ </a:t>
            </a:r>
            <a:r>
              <a:rPr lang="es-ES" sz="800" dirty="0" err="1"/>
              <a:t>Betamethasone</a:t>
            </a:r>
            <a:r>
              <a:rPr lang="es-ES" sz="800" dirty="0"/>
              <a:t> </a:t>
            </a:r>
            <a:r>
              <a:rPr lang="es-ES" sz="800" dirty="0" err="1"/>
              <a:t>Dipropionate</a:t>
            </a:r>
            <a:r>
              <a:rPr lang="es-ES" sz="800" dirty="0"/>
              <a:t> </a:t>
            </a:r>
            <a:r>
              <a:rPr lang="es-ES" sz="800" dirty="0" err="1"/>
              <a:t>Cream</a:t>
            </a:r>
            <a:r>
              <a:rPr lang="es-ES" sz="800" dirty="0"/>
              <a:t> Versus </a:t>
            </a:r>
            <a:r>
              <a:rPr lang="es-ES" sz="800" dirty="0" err="1"/>
              <a:t>Suspension</a:t>
            </a:r>
            <a:r>
              <a:rPr lang="es-ES" sz="800" dirty="0"/>
              <a:t>/Gel. J </a:t>
            </a:r>
            <a:r>
              <a:rPr lang="es-ES" sz="800" dirty="0" err="1"/>
              <a:t>Drugs</a:t>
            </a:r>
            <a:r>
              <a:rPr lang="es-ES" sz="800" dirty="0"/>
              <a:t> </a:t>
            </a:r>
            <a:r>
              <a:rPr lang="es-ES" sz="800" dirty="0" err="1"/>
              <a:t>Dermatol</a:t>
            </a:r>
            <a:r>
              <a:rPr lang="es-ES" sz="800" dirty="0"/>
              <a:t>. 2022 Mar 1;21(3):242-248.</a:t>
            </a:r>
          </a:p>
        </p:txBody>
      </p:sp>
      <p:grpSp>
        <p:nvGrpSpPr>
          <p:cNvPr id="2" name="Google Shape;682;p16">
            <a:extLst>
              <a:ext uri="{FF2B5EF4-FFF2-40B4-BE49-F238E27FC236}">
                <a16:creationId xmlns:a16="http://schemas.microsoft.com/office/drawing/2014/main" id="{F94C604D-F182-185B-0D2D-EF4EF93328A9}"/>
              </a:ext>
            </a:extLst>
          </p:cNvPr>
          <p:cNvGrpSpPr/>
          <p:nvPr/>
        </p:nvGrpSpPr>
        <p:grpSpPr>
          <a:xfrm>
            <a:off x="7647239" y="2508183"/>
            <a:ext cx="3377343" cy="3494916"/>
            <a:chOff x="8011047" y="1994650"/>
            <a:chExt cx="3323202" cy="3654761"/>
          </a:xfrm>
        </p:grpSpPr>
        <p:sp>
          <p:nvSpPr>
            <p:cNvPr id="6" name="Google Shape;683;p16">
              <a:extLst>
                <a:ext uri="{FF2B5EF4-FFF2-40B4-BE49-F238E27FC236}">
                  <a16:creationId xmlns:a16="http://schemas.microsoft.com/office/drawing/2014/main" id="{4A2A8C42-086E-45D9-9F11-26896E65B082}"/>
                </a:ext>
              </a:extLst>
            </p:cNvPr>
            <p:cNvSpPr/>
            <p:nvPr/>
          </p:nvSpPr>
          <p:spPr>
            <a:xfrm>
              <a:off x="8011047" y="1994650"/>
              <a:ext cx="599553" cy="3654761"/>
            </a:xfrm>
            <a:prstGeom prst="rect">
              <a:avLst/>
            </a:prstGeom>
            <a:solidFill>
              <a:srgbClr val="DCECE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684;p16">
              <a:extLst>
                <a:ext uri="{FF2B5EF4-FFF2-40B4-BE49-F238E27FC236}">
                  <a16:creationId xmlns:a16="http://schemas.microsoft.com/office/drawing/2014/main" id="{C38292BC-4D7C-788B-8CC1-A51F03803C53}"/>
                </a:ext>
              </a:extLst>
            </p:cNvPr>
            <p:cNvSpPr/>
            <p:nvPr/>
          </p:nvSpPr>
          <p:spPr>
            <a:xfrm>
              <a:off x="10734696" y="1994650"/>
              <a:ext cx="599553" cy="3654761"/>
            </a:xfrm>
            <a:prstGeom prst="rect">
              <a:avLst/>
            </a:prstGeom>
            <a:solidFill>
              <a:srgbClr val="DCECE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oogle Shape;685;p16">
              <a:extLst>
                <a:ext uri="{FF2B5EF4-FFF2-40B4-BE49-F238E27FC236}">
                  <a16:creationId xmlns:a16="http://schemas.microsoft.com/office/drawing/2014/main" id="{4EC4A09A-370F-82C4-11AC-5A9CA1AD514E}"/>
                </a:ext>
              </a:extLst>
            </p:cNvPr>
            <p:cNvGrpSpPr/>
            <p:nvPr/>
          </p:nvGrpSpPr>
          <p:grpSpPr>
            <a:xfrm>
              <a:off x="8209244" y="1994650"/>
              <a:ext cx="2687356" cy="3654761"/>
              <a:chOff x="510814" y="2124936"/>
              <a:chExt cx="2687356" cy="3654761"/>
            </a:xfrm>
          </p:grpSpPr>
          <p:pic>
            <p:nvPicPr>
              <p:cNvPr id="17" name="Google Shape;686;p16">
                <a:extLst>
                  <a:ext uri="{FF2B5EF4-FFF2-40B4-BE49-F238E27FC236}">
                    <a16:creationId xmlns:a16="http://schemas.microsoft.com/office/drawing/2014/main" id="{6441C9A3-8DED-F6AC-36B9-62789BB8E677}"/>
                  </a:ext>
                </a:extLst>
              </p:cNvPr>
              <p:cNvPicPr preferRelativeResize="0"/>
              <p:nvPr/>
            </p:nvPicPr>
            <p:blipFill rotWithShape="1">
              <a:blip r:embed="rId4">
                <a:alphaModFix/>
              </a:blip>
              <a:srcRect l="5001" t="13946" r="63251" b="18513"/>
              <a:stretch/>
            </p:blipFill>
            <p:spPr>
              <a:xfrm>
                <a:off x="565392" y="2124936"/>
                <a:ext cx="2480157" cy="3654761"/>
              </a:xfrm>
              <a:prstGeom prst="rect">
                <a:avLst/>
              </a:prstGeom>
              <a:noFill/>
              <a:ln>
                <a:noFill/>
              </a:ln>
            </p:spPr>
          </p:pic>
          <p:sp>
            <p:nvSpPr>
              <p:cNvPr id="18" name="Google Shape;687;p16">
                <a:extLst>
                  <a:ext uri="{FF2B5EF4-FFF2-40B4-BE49-F238E27FC236}">
                    <a16:creationId xmlns:a16="http://schemas.microsoft.com/office/drawing/2014/main" id="{CA2A6D60-AFCC-278B-3375-2FB12626C1AA}"/>
                  </a:ext>
                </a:extLst>
              </p:cNvPr>
              <p:cNvSpPr/>
              <p:nvPr/>
            </p:nvSpPr>
            <p:spPr>
              <a:xfrm>
                <a:off x="2588782" y="4420349"/>
                <a:ext cx="577402" cy="261610"/>
              </a:xfrm>
              <a:prstGeom prst="rect">
                <a:avLst/>
              </a:prstGeom>
              <a:solidFill>
                <a:srgbClr val="DCEC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50" b="0" i="0" u="none" strike="noStrike" kern="0" cap="none" spc="0" normalizeH="0" baseline="0" noProof="0">
                    <a:ln>
                      <a:noFill/>
                    </a:ln>
                    <a:solidFill>
                      <a:srgbClr val="7F7F7F"/>
                    </a:solidFill>
                    <a:effectLst/>
                    <a:uLnTx/>
                    <a:uFillTx/>
                    <a:latin typeface="Arial"/>
                    <a:ea typeface="Arial"/>
                    <a:cs typeface="Arial"/>
                    <a:sym typeface="Arial"/>
                  </a:rPr>
                  <a:t>Aceite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88;p16">
                <a:extLst>
                  <a:ext uri="{FF2B5EF4-FFF2-40B4-BE49-F238E27FC236}">
                    <a16:creationId xmlns:a16="http://schemas.microsoft.com/office/drawing/2014/main" id="{933ABFAE-0D1C-2D75-4B2E-CFB8BB0CDF92}"/>
                  </a:ext>
                </a:extLst>
              </p:cNvPr>
              <p:cNvSpPr/>
              <p:nvPr/>
            </p:nvSpPr>
            <p:spPr>
              <a:xfrm>
                <a:off x="2620768" y="4803581"/>
                <a:ext cx="476412" cy="261610"/>
              </a:xfrm>
              <a:prstGeom prst="rect">
                <a:avLst/>
              </a:prstGeom>
              <a:solidFill>
                <a:srgbClr val="DCEC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50" b="0" i="0" u="none" strike="noStrike" kern="0" cap="none" spc="0" normalizeH="0" baseline="0" noProof="0">
                    <a:ln>
                      <a:noFill/>
                    </a:ln>
                    <a:solidFill>
                      <a:srgbClr val="7F7F7F"/>
                    </a:solidFill>
                    <a:effectLst/>
                    <a:uLnTx/>
                    <a:uFillTx/>
                    <a:latin typeface="Arial"/>
                    <a:ea typeface="Arial"/>
                    <a:cs typeface="Arial"/>
                    <a:sym typeface="Arial"/>
                  </a:rPr>
                  <a:t>BDP</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89;p16">
                <a:extLst>
                  <a:ext uri="{FF2B5EF4-FFF2-40B4-BE49-F238E27FC236}">
                    <a16:creationId xmlns:a16="http://schemas.microsoft.com/office/drawing/2014/main" id="{246906FA-4ADE-2A4E-6C79-F939B8F2ACB7}"/>
                  </a:ext>
                </a:extLst>
              </p:cNvPr>
              <p:cNvSpPr/>
              <p:nvPr/>
            </p:nvSpPr>
            <p:spPr>
              <a:xfrm>
                <a:off x="2620768" y="2733689"/>
                <a:ext cx="577402" cy="261610"/>
              </a:xfrm>
              <a:prstGeom prst="rect">
                <a:avLst/>
              </a:prstGeom>
              <a:solidFill>
                <a:srgbClr val="DCEC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50" b="0" i="0" u="none" strike="noStrike" kern="0" cap="none" spc="0" normalizeH="0" baseline="0" noProof="0">
                    <a:ln>
                      <a:noFill/>
                    </a:ln>
                    <a:solidFill>
                      <a:srgbClr val="7F7F7F"/>
                    </a:solidFill>
                    <a:effectLst/>
                    <a:uLnTx/>
                    <a:uFillTx/>
                    <a:latin typeface="Arial"/>
                    <a:ea typeface="Arial"/>
                    <a:cs typeface="Arial"/>
                    <a:sym typeface="Arial"/>
                  </a:rPr>
                  <a:t>Aceite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90;p16">
                <a:extLst>
                  <a:ext uri="{FF2B5EF4-FFF2-40B4-BE49-F238E27FC236}">
                    <a16:creationId xmlns:a16="http://schemas.microsoft.com/office/drawing/2014/main" id="{DC7FE1C0-3232-4C42-AFDD-E11ED4830A5A}"/>
                  </a:ext>
                </a:extLst>
              </p:cNvPr>
              <p:cNvSpPr/>
              <p:nvPr/>
            </p:nvSpPr>
            <p:spPr>
              <a:xfrm>
                <a:off x="2652754" y="3116921"/>
                <a:ext cx="460382" cy="261610"/>
              </a:xfrm>
              <a:prstGeom prst="rect">
                <a:avLst/>
              </a:prstGeom>
              <a:solidFill>
                <a:srgbClr val="DCEC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50" b="0" i="0" u="none" strike="noStrike" kern="0" cap="none" spc="0" normalizeH="0" baseline="0" noProof="0">
                    <a:ln>
                      <a:noFill/>
                    </a:ln>
                    <a:solidFill>
                      <a:srgbClr val="7F7F7F"/>
                    </a:solidFill>
                    <a:effectLst/>
                    <a:uLnTx/>
                    <a:uFillTx/>
                    <a:latin typeface="Arial"/>
                    <a:ea typeface="Arial"/>
                    <a:cs typeface="Arial"/>
                    <a:sym typeface="Arial"/>
                  </a:rPr>
                  <a:t>CAL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91;p16">
                <a:extLst>
                  <a:ext uri="{FF2B5EF4-FFF2-40B4-BE49-F238E27FC236}">
                    <a16:creationId xmlns:a16="http://schemas.microsoft.com/office/drawing/2014/main" id="{A3EBFE11-29AA-465D-447A-1FBC1D73068B}"/>
                  </a:ext>
                </a:extLst>
              </p:cNvPr>
              <p:cNvSpPr/>
              <p:nvPr/>
            </p:nvSpPr>
            <p:spPr>
              <a:xfrm>
                <a:off x="510814" y="3799753"/>
                <a:ext cx="611065" cy="253916"/>
              </a:xfrm>
              <a:prstGeom prst="rect">
                <a:avLst/>
              </a:prstGeom>
              <a:solidFill>
                <a:srgbClr val="DCEC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50" b="0" i="0" u="none" strike="noStrike" kern="0" cap="none" spc="0" normalizeH="0" baseline="0" noProof="0">
                    <a:ln>
                      <a:noFill/>
                    </a:ln>
                    <a:solidFill>
                      <a:srgbClr val="7F7F7F"/>
                    </a:solidFill>
                    <a:effectLst/>
                    <a:uLnTx/>
                    <a:uFillTx/>
                    <a:latin typeface="Arial"/>
                    <a:ea typeface="Arial"/>
                    <a:cs typeface="Arial"/>
                    <a:sym typeface="Arial"/>
                  </a:rPr>
                  <a:t>Agua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6" name="TextBox 25">
            <a:extLst>
              <a:ext uri="{FF2B5EF4-FFF2-40B4-BE49-F238E27FC236}">
                <a16:creationId xmlns:a16="http://schemas.microsoft.com/office/drawing/2014/main" id="{3948C7F9-464D-8348-0D8D-FC9BFE823BC8}"/>
              </a:ext>
            </a:extLst>
          </p:cNvPr>
          <p:cNvSpPr txBox="1"/>
          <p:nvPr/>
        </p:nvSpPr>
        <p:spPr>
          <a:xfrm>
            <a:off x="7667275" y="6020476"/>
            <a:ext cx="6105292" cy="230832"/>
          </a:xfrm>
          <a:prstGeom prst="rect">
            <a:avLst/>
          </a:prstGeom>
          <a:noFill/>
        </p:spPr>
        <p:txBody>
          <a:bodyPr wrap="square">
            <a:spAutoFit/>
          </a:bodyPr>
          <a:lstStyle/>
          <a:p>
            <a:r>
              <a:rPr lang="en-US" sz="900" dirty="0" err="1">
                <a:solidFill>
                  <a:schemeClr val="bg1">
                    <a:lumMod val="50000"/>
                  </a:schemeClr>
                </a:solidFill>
              </a:rPr>
              <a:t>Figura</a:t>
            </a:r>
            <a:r>
              <a:rPr lang="en-US" sz="900" dirty="0">
                <a:solidFill>
                  <a:schemeClr val="bg1">
                    <a:lumMod val="50000"/>
                  </a:schemeClr>
                </a:solidFill>
              </a:rPr>
              <a:t> de Armstrong et al. J Drugs Dermatol. 2022</a:t>
            </a:r>
            <a:r>
              <a:rPr lang="en-US" sz="900" baseline="30000" dirty="0">
                <a:solidFill>
                  <a:schemeClr val="bg1">
                    <a:lumMod val="50000"/>
                  </a:schemeClr>
                </a:solidFill>
              </a:rPr>
              <a:t>2</a:t>
            </a:r>
          </a:p>
        </p:txBody>
      </p:sp>
    </p:spTree>
    <p:extLst>
      <p:ext uri="{BB962C8B-B14F-4D97-AF65-F5344CB8AC3E}">
        <p14:creationId xmlns:p14="http://schemas.microsoft.com/office/powerpoint/2010/main" val="2307287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D53AC-B6AC-F6D1-500E-532805CC526A}"/>
            </a:ext>
          </a:extLst>
        </p:cNvPr>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50693043-3E36-A093-C199-4C4B4E582DDC}"/>
              </a:ext>
            </a:extLst>
          </p:cNvPr>
          <p:cNvPicPr>
            <a:picLocks noGrp="1" noChangeAspect="1"/>
          </p:cNvPicPr>
          <p:nvPr>
            <p:ph idx="1"/>
          </p:nvPr>
        </p:nvPicPr>
        <p:blipFill>
          <a:blip r:embed="rId3"/>
          <a:stretch>
            <a:fillRect/>
          </a:stretch>
        </p:blipFill>
        <p:spPr>
          <a:xfrm>
            <a:off x="0" y="0"/>
            <a:ext cx="12192000" cy="6858000"/>
          </a:xfrm>
        </p:spPr>
      </p:pic>
      <p:sp>
        <p:nvSpPr>
          <p:cNvPr id="5" name="Título 20">
            <a:extLst>
              <a:ext uri="{FF2B5EF4-FFF2-40B4-BE49-F238E27FC236}">
                <a16:creationId xmlns:a16="http://schemas.microsoft.com/office/drawing/2014/main" id="{6F4E72A0-C30A-4978-AB39-33FCFF4B90EC}"/>
              </a:ext>
            </a:extLst>
          </p:cNvPr>
          <p:cNvSpPr>
            <a:spLocks noGrp="1"/>
          </p:cNvSpPr>
          <p:nvPr>
            <p:ph type="title"/>
          </p:nvPr>
        </p:nvSpPr>
        <p:spPr>
          <a:xfrm>
            <a:off x="1241776" y="883424"/>
            <a:ext cx="10563577" cy="737436"/>
          </a:xfrm>
        </p:spPr>
        <p:txBody>
          <a:bodyPr>
            <a:noAutofit/>
          </a:bodyPr>
          <a:lstStyle/>
          <a:p>
            <a:r>
              <a:rPr lang="es-ES" sz="4000" dirty="0">
                <a:solidFill>
                  <a:schemeClr val="accent1">
                    <a:lumMod val="50000"/>
                  </a:schemeClr>
                </a:solidFill>
                <a:latin typeface="Montserrat" panose="02000505000000020004" pitchFamily="2" charset="77"/>
              </a:rPr>
              <a:t>Taller de texturas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3" name="TextBox 2">
            <a:extLst>
              <a:ext uri="{FF2B5EF4-FFF2-40B4-BE49-F238E27FC236}">
                <a16:creationId xmlns:a16="http://schemas.microsoft.com/office/drawing/2014/main" id="{687DEDAC-3BE4-E9CA-B37E-209DD7DC844C}"/>
              </a:ext>
            </a:extLst>
          </p:cNvPr>
          <p:cNvSpPr txBox="1"/>
          <p:nvPr/>
        </p:nvSpPr>
        <p:spPr>
          <a:xfrm>
            <a:off x="1066264" y="6188746"/>
            <a:ext cx="10432001" cy="33855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sz="800" dirty="0"/>
              <a:t>1. </a:t>
            </a:r>
            <a:r>
              <a:rPr lang="es-ES" sz="800" dirty="0" err="1"/>
              <a:t>Guilá</a:t>
            </a:r>
            <a:r>
              <a:rPr lang="es-ES" sz="800" dirty="0"/>
              <a:t> T, García N, </a:t>
            </a:r>
            <a:r>
              <a:rPr lang="es-ES" sz="800" dirty="0" err="1"/>
              <a:t>Guiró</a:t>
            </a:r>
            <a:r>
              <a:rPr lang="es-ES" sz="800" dirty="0"/>
              <a:t> P, et al. </a:t>
            </a:r>
            <a:r>
              <a:rPr lang="es-ES" sz="800" dirty="0" err="1"/>
              <a:t>Sensory</a:t>
            </a:r>
            <a:r>
              <a:rPr lang="es-ES" sz="800" dirty="0"/>
              <a:t> </a:t>
            </a:r>
            <a:r>
              <a:rPr lang="es-ES" sz="800" dirty="0" err="1"/>
              <a:t>propierties</a:t>
            </a:r>
            <a:r>
              <a:rPr lang="es-ES" sz="800" dirty="0"/>
              <a:t> </a:t>
            </a:r>
            <a:r>
              <a:rPr lang="es-ES" sz="800" dirty="0" err="1"/>
              <a:t>analysis</a:t>
            </a:r>
            <a:r>
              <a:rPr lang="es-ES" sz="800" dirty="0"/>
              <a:t> of the </a:t>
            </a:r>
            <a:r>
              <a:rPr lang="es-ES" sz="800" dirty="0" err="1"/>
              <a:t>main</a:t>
            </a:r>
            <a:r>
              <a:rPr lang="es-ES" sz="800" dirty="0"/>
              <a:t> </a:t>
            </a:r>
            <a:r>
              <a:rPr lang="es-ES" sz="800" dirty="0" err="1"/>
              <a:t>pharmaceutical</a:t>
            </a:r>
            <a:r>
              <a:rPr lang="es-ES" sz="800" dirty="0"/>
              <a:t> </a:t>
            </a:r>
            <a:r>
              <a:rPr lang="es-ES" sz="800" dirty="0" err="1"/>
              <a:t>forms</a:t>
            </a:r>
            <a:r>
              <a:rPr lang="es-ES" sz="800" dirty="0"/>
              <a:t> </a:t>
            </a:r>
            <a:r>
              <a:rPr lang="es-ES" sz="800" dirty="0" err="1"/>
              <a:t>used</a:t>
            </a:r>
            <a:r>
              <a:rPr lang="es-ES" sz="800" dirty="0"/>
              <a:t> in the </a:t>
            </a:r>
            <a:r>
              <a:rPr lang="es-ES" sz="800" dirty="0" err="1"/>
              <a:t>topical</a:t>
            </a:r>
            <a:r>
              <a:rPr lang="es-ES" sz="800" dirty="0"/>
              <a:t> treatment of plaque psoriasis. P2323 </a:t>
            </a:r>
            <a:r>
              <a:rPr lang="es-ES" sz="800" dirty="0" err="1"/>
              <a:t>presented</a:t>
            </a:r>
            <a:r>
              <a:rPr lang="es-ES" sz="800" dirty="0"/>
              <a:t> at 32nd </a:t>
            </a:r>
            <a:r>
              <a:rPr lang="es-ES" sz="800" dirty="0" err="1"/>
              <a:t>European</a:t>
            </a:r>
            <a:r>
              <a:rPr lang="es-ES" sz="800" dirty="0"/>
              <a:t> </a:t>
            </a:r>
            <a:r>
              <a:rPr lang="es-ES" sz="800" dirty="0" err="1"/>
              <a:t>Academy</a:t>
            </a:r>
            <a:r>
              <a:rPr lang="es-ES" sz="800" dirty="0"/>
              <a:t> of </a:t>
            </a:r>
            <a:r>
              <a:rPr lang="es-ES" sz="800" dirty="0" err="1"/>
              <a:t>Dermatology</a:t>
            </a:r>
            <a:r>
              <a:rPr lang="es-ES" sz="800" dirty="0"/>
              <a:t> and </a:t>
            </a:r>
            <a:r>
              <a:rPr lang="es-ES" sz="800" dirty="0" err="1"/>
              <a:t>Venereology</a:t>
            </a:r>
            <a:r>
              <a:rPr lang="es-ES" sz="800" dirty="0"/>
              <a:t> </a:t>
            </a:r>
            <a:r>
              <a:rPr lang="es-ES" sz="800" dirty="0" err="1"/>
              <a:t>Congress</a:t>
            </a:r>
            <a:r>
              <a:rPr lang="es-ES" sz="800" dirty="0"/>
              <a:t>. </a:t>
            </a:r>
            <a:r>
              <a:rPr lang="es-ES" sz="800" dirty="0" err="1"/>
              <a:t>Berlin</a:t>
            </a:r>
            <a:r>
              <a:rPr lang="es-ES" sz="800" dirty="0"/>
              <a:t>. 11 14 </a:t>
            </a:r>
            <a:r>
              <a:rPr lang="es-ES" sz="800" dirty="0" err="1"/>
              <a:t>october</a:t>
            </a:r>
            <a:r>
              <a:rPr lang="es-ES" sz="800" dirty="0"/>
              <a:t> 2023</a:t>
            </a:r>
          </a:p>
        </p:txBody>
      </p:sp>
      <p:sp>
        <p:nvSpPr>
          <p:cNvPr id="2" name="Rectangle 51">
            <a:extLst>
              <a:ext uri="{FF2B5EF4-FFF2-40B4-BE49-F238E27FC236}">
                <a16:creationId xmlns:a16="http://schemas.microsoft.com/office/drawing/2014/main" id="{5EB87091-40C2-8BA4-1F03-2977FC627F7B}"/>
              </a:ext>
            </a:extLst>
          </p:cNvPr>
          <p:cNvSpPr/>
          <p:nvPr/>
        </p:nvSpPr>
        <p:spPr>
          <a:xfrm>
            <a:off x="4244491" y="4049322"/>
            <a:ext cx="1635560" cy="470000"/>
          </a:xfrm>
          <a:prstGeom prst="rect">
            <a:avLst/>
          </a:prstGeom>
          <a:ln>
            <a:noFill/>
          </a:ln>
        </p:spPr>
        <p:txBody>
          <a:bodyPr wrap="square">
            <a:spAutoFit/>
          </a:bodyPr>
          <a:lstStyle/>
          <a:p>
            <a:pPr algn="ctr">
              <a:lnSpc>
                <a:spcPct val="107000"/>
              </a:lnSpc>
              <a:spcAft>
                <a:spcPts val="1067"/>
              </a:spcAft>
            </a:pPr>
            <a:r>
              <a:rPr lang="es-ES" sz="2400" i="1" err="1">
                <a:solidFill>
                  <a:srgbClr val="4A5156">
                    <a:lumMod val="60000"/>
                    <a:lumOff val="40000"/>
                  </a:srgbClr>
                </a:solidFill>
                <a:latin typeface="Calibri" panose="020F0502020204030204"/>
                <a:cs typeface="Arial" panose="020B0604020202020204" pitchFamily="34" charset="0"/>
              </a:rPr>
              <a:t>Oleogel</a:t>
            </a:r>
            <a:endParaRPr lang="es-ES" sz="2400" i="1">
              <a:solidFill>
                <a:srgbClr val="4A5156">
                  <a:lumMod val="60000"/>
                  <a:lumOff val="40000"/>
                </a:srgbClr>
              </a:solidFill>
              <a:latin typeface="Calibri" panose="020F0502020204030204"/>
              <a:cs typeface="Arial" panose="020B0604020202020204" pitchFamily="34" charset="0"/>
            </a:endParaRPr>
          </a:p>
        </p:txBody>
      </p:sp>
      <p:sp>
        <p:nvSpPr>
          <p:cNvPr id="6" name="Rectangle 53">
            <a:extLst>
              <a:ext uri="{FF2B5EF4-FFF2-40B4-BE49-F238E27FC236}">
                <a16:creationId xmlns:a16="http://schemas.microsoft.com/office/drawing/2014/main" id="{3538BE0E-05B7-0661-DDD2-FB0782ED3F80}"/>
              </a:ext>
            </a:extLst>
          </p:cNvPr>
          <p:cNvSpPr/>
          <p:nvPr/>
        </p:nvSpPr>
        <p:spPr>
          <a:xfrm>
            <a:off x="1982345" y="4064001"/>
            <a:ext cx="1424039" cy="470000"/>
          </a:xfrm>
          <a:prstGeom prst="rect">
            <a:avLst/>
          </a:prstGeom>
          <a:ln>
            <a:noFill/>
          </a:ln>
        </p:spPr>
        <p:txBody>
          <a:bodyPr wrap="square">
            <a:spAutoFit/>
          </a:bodyPr>
          <a:lstStyle/>
          <a:p>
            <a:pPr algn="ctr">
              <a:lnSpc>
                <a:spcPct val="107000"/>
              </a:lnSpc>
              <a:spcAft>
                <a:spcPts val="1067"/>
              </a:spcAft>
            </a:pPr>
            <a:r>
              <a:rPr lang="es-ES" sz="2400" i="1">
                <a:solidFill>
                  <a:srgbClr val="4A5156">
                    <a:lumMod val="60000"/>
                    <a:lumOff val="40000"/>
                  </a:srgbClr>
                </a:solidFill>
                <a:latin typeface="Calibri" panose="020F0502020204030204"/>
                <a:cs typeface="Arial" panose="020B0604020202020204" pitchFamily="34" charset="0"/>
              </a:rPr>
              <a:t>Pomada</a:t>
            </a:r>
          </a:p>
        </p:txBody>
      </p:sp>
      <p:sp>
        <p:nvSpPr>
          <p:cNvPr id="8" name="Rectangle 56">
            <a:extLst>
              <a:ext uri="{FF2B5EF4-FFF2-40B4-BE49-F238E27FC236}">
                <a16:creationId xmlns:a16="http://schemas.microsoft.com/office/drawing/2014/main" id="{C75B8B5D-43A6-55BA-8202-B2B534480917}"/>
              </a:ext>
            </a:extLst>
          </p:cNvPr>
          <p:cNvSpPr/>
          <p:nvPr/>
        </p:nvSpPr>
        <p:spPr>
          <a:xfrm>
            <a:off x="8773191" y="4011786"/>
            <a:ext cx="1424039" cy="865173"/>
          </a:xfrm>
          <a:prstGeom prst="rect">
            <a:avLst/>
          </a:prstGeom>
          <a:ln>
            <a:noFill/>
          </a:ln>
        </p:spPr>
        <p:txBody>
          <a:bodyPr wrap="square">
            <a:spAutoFit/>
          </a:bodyPr>
          <a:lstStyle/>
          <a:p>
            <a:pPr algn="ctr">
              <a:lnSpc>
                <a:spcPct val="107000"/>
              </a:lnSpc>
              <a:spcAft>
                <a:spcPts val="1067"/>
              </a:spcAft>
            </a:pPr>
            <a:r>
              <a:rPr lang="es-ES" sz="2400" i="1">
                <a:solidFill>
                  <a:srgbClr val="4A5156">
                    <a:lumMod val="60000"/>
                    <a:lumOff val="40000"/>
                  </a:srgbClr>
                </a:solidFill>
                <a:latin typeface="Calibri" panose="020F0502020204030204"/>
                <a:cs typeface="Arial" panose="020B0604020202020204" pitchFamily="34" charset="0"/>
              </a:rPr>
              <a:t>Espuma anhidra</a:t>
            </a:r>
          </a:p>
        </p:txBody>
      </p:sp>
      <p:sp>
        <p:nvSpPr>
          <p:cNvPr id="16" name="Rounded Rectangle 6">
            <a:extLst>
              <a:ext uri="{FF2B5EF4-FFF2-40B4-BE49-F238E27FC236}">
                <a16:creationId xmlns:a16="http://schemas.microsoft.com/office/drawing/2014/main" id="{4FDC04F1-3702-7ACA-AF8B-6762E91C01F4}"/>
              </a:ext>
            </a:extLst>
          </p:cNvPr>
          <p:cNvSpPr/>
          <p:nvPr/>
        </p:nvSpPr>
        <p:spPr>
          <a:xfrm>
            <a:off x="1541340" y="2381616"/>
            <a:ext cx="9781331" cy="2937794"/>
          </a:xfrm>
          <a:prstGeom prst="roundRect">
            <a:avLst/>
          </a:prstGeom>
          <a:noFill/>
          <a:ln w="57150" cap="flat" cmpd="sng" algn="ctr">
            <a:solidFill>
              <a:srgbClr val="0067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006600"/>
              </a:solidFill>
              <a:effectLst/>
              <a:uLnTx/>
              <a:uFillTx/>
              <a:latin typeface="Calibri" panose="020F0502020204030204"/>
              <a:ea typeface="+mn-ea"/>
              <a:cs typeface="Arial" panose="020B0604020202020204" pitchFamily="34" charset="0"/>
            </a:endParaRPr>
          </a:p>
        </p:txBody>
      </p:sp>
      <p:pic>
        <p:nvPicPr>
          <p:cNvPr id="17" name="Imagen 3">
            <a:extLst>
              <a:ext uri="{FF2B5EF4-FFF2-40B4-BE49-F238E27FC236}">
                <a16:creationId xmlns:a16="http://schemas.microsoft.com/office/drawing/2014/main" id="{BA87C887-9FBA-62A0-BF10-0332339247B1}"/>
              </a:ext>
            </a:extLst>
          </p:cNvPr>
          <p:cNvPicPr>
            <a:picLocks noChangeAspect="1"/>
          </p:cNvPicPr>
          <p:nvPr/>
        </p:nvPicPr>
        <p:blipFill>
          <a:blip r:embed="rId4"/>
          <a:stretch>
            <a:fillRect/>
          </a:stretch>
        </p:blipFill>
        <p:spPr>
          <a:xfrm>
            <a:off x="2203055" y="3060262"/>
            <a:ext cx="982618" cy="982618"/>
          </a:xfrm>
          <a:prstGeom prst="rect">
            <a:avLst/>
          </a:prstGeom>
        </p:spPr>
      </p:pic>
      <p:pic>
        <p:nvPicPr>
          <p:cNvPr id="18" name="Imagen 5">
            <a:extLst>
              <a:ext uri="{FF2B5EF4-FFF2-40B4-BE49-F238E27FC236}">
                <a16:creationId xmlns:a16="http://schemas.microsoft.com/office/drawing/2014/main" id="{AE2CBE11-F9C2-115A-1121-037F17FF9EBB}"/>
              </a:ext>
            </a:extLst>
          </p:cNvPr>
          <p:cNvPicPr>
            <a:picLocks noChangeAspect="1"/>
          </p:cNvPicPr>
          <p:nvPr/>
        </p:nvPicPr>
        <p:blipFill>
          <a:blip r:embed="rId5"/>
          <a:stretch>
            <a:fillRect/>
          </a:stretch>
        </p:blipFill>
        <p:spPr>
          <a:xfrm>
            <a:off x="4555739" y="2999914"/>
            <a:ext cx="1013064" cy="1013064"/>
          </a:xfrm>
          <a:prstGeom prst="rect">
            <a:avLst/>
          </a:prstGeom>
        </p:spPr>
      </p:pic>
      <p:pic>
        <p:nvPicPr>
          <p:cNvPr id="19" name="Imagen 7">
            <a:extLst>
              <a:ext uri="{FF2B5EF4-FFF2-40B4-BE49-F238E27FC236}">
                <a16:creationId xmlns:a16="http://schemas.microsoft.com/office/drawing/2014/main" id="{A1417F51-599B-0DC9-5838-C430A8AA3432}"/>
              </a:ext>
            </a:extLst>
          </p:cNvPr>
          <p:cNvPicPr>
            <a:picLocks noChangeAspect="1"/>
          </p:cNvPicPr>
          <p:nvPr/>
        </p:nvPicPr>
        <p:blipFill>
          <a:blip r:embed="rId6"/>
          <a:stretch>
            <a:fillRect/>
          </a:stretch>
        </p:blipFill>
        <p:spPr>
          <a:xfrm>
            <a:off x="8993901" y="2927090"/>
            <a:ext cx="982617" cy="982617"/>
          </a:xfrm>
          <a:prstGeom prst="rect">
            <a:avLst/>
          </a:prstGeom>
        </p:spPr>
      </p:pic>
      <p:grpSp>
        <p:nvGrpSpPr>
          <p:cNvPr id="20" name="Grupo 27">
            <a:extLst>
              <a:ext uri="{FF2B5EF4-FFF2-40B4-BE49-F238E27FC236}">
                <a16:creationId xmlns:a16="http://schemas.microsoft.com/office/drawing/2014/main" id="{8FDD5757-1B94-5B23-BCC9-A69D73F8EAE4}"/>
              </a:ext>
            </a:extLst>
          </p:cNvPr>
          <p:cNvGrpSpPr/>
          <p:nvPr/>
        </p:nvGrpSpPr>
        <p:grpSpPr>
          <a:xfrm>
            <a:off x="6465302" y="2927090"/>
            <a:ext cx="1424039" cy="1949869"/>
            <a:chOff x="8593391" y="2888359"/>
            <a:chExt cx="1424039" cy="1949869"/>
          </a:xfrm>
        </p:grpSpPr>
        <p:sp>
          <p:nvSpPr>
            <p:cNvPr id="21" name="Rectangle 56">
              <a:extLst>
                <a:ext uri="{FF2B5EF4-FFF2-40B4-BE49-F238E27FC236}">
                  <a16:creationId xmlns:a16="http://schemas.microsoft.com/office/drawing/2014/main" id="{A38930F5-52BD-CA68-4C05-021FEDA4222B}"/>
                </a:ext>
              </a:extLst>
            </p:cNvPr>
            <p:cNvSpPr/>
            <p:nvPr/>
          </p:nvSpPr>
          <p:spPr>
            <a:xfrm>
              <a:off x="8593391" y="3973055"/>
              <a:ext cx="1424039" cy="865173"/>
            </a:xfrm>
            <a:prstGeom prst="rect">
              <a:avLst/>
            </a:prstGeom>
            <a:ln>
              <a:noFill/>
            </a:ln>
          </p:spPr>
          <p:txBody>
            <a:bodyPr wrap="square">
              <a:spAutoFit/>
            </a:bodyPr>
            <a:lstStyle/>
            <a:p>
              <a:pPr algn="ctr">
                <a:lnSpc>
                  <a:spcPct val="107000"/>
                </a:lnSpc>
                <a:spcAft>
                  <a:spcPts val="1067"/>
                </a:spcAft>
              </a:pPr>
              <a:r>
                <a:rPr lang="es-ES" sz="2400" i="1">
                  <a:solidFill>
                    <a:srgbClr val="4A5156">
                      <a:lumMod val="60000"/>
                      <a:lumOff val="40000"/>
                    </a:srgbClr>
                  </a:solidFill>
                  <a:latin typeface="Calibri" panose="020F0502020204030204"/>
                  <a:cs typeface="Arial" panose="020B0604020202020204" pitchFamily="34" charset="0"/>
                </a:rPr>
                <a:t>Crema PAD</a:t>
              </a:r>
            </a:p>
          </p:txBody>
        </p:sp>
        <p:pic>
          <p:nvPicPr>
            <p:cNvPr id="22" name="Imagen 26">
              <a:extLst>
                <a:ext uri="{FF2B5EF4-FFF2-40B4-BE49-F238E27FC236}">
                  <a16:creationId xmlns:a16="http://schemas.microsoft.com/office/drawing/2014/main" id="{BBF35E09-9D9B-9CD3-BDAD-6B7EA4EFA5EF}"/>
                </a:ext>
              </a:extLst>
            </p:cNvPr>
            <p:cNvPicPr>
              <a:picLocks noChangeAspect="1"/>
            </p:cNvPicPr>
            <p:nvPr/>
          </p:nvPicPr>
          <p:blipFill>
            <a:blip r:embed="rId7"/>
            <a:stretch>
              <a:fillRect/>
            </a:stretch>
          </p:blipFill>
          <p:spPr>
            <a:xfrm>
              <a:off x="8814102" y="2888359"/>
              <a:ext cx="982616" cy="982616"/>
            </a:xfrm>
            <a:prstGeom prst="rect">
              <a:avLst/>
            </a:prstGeom>
          </p:spPr>
        </p:pic>
      </p:grpSp>
      <p:sp>
        <p:nvSpPr>
          <p:cNvPr id="23" name="TextBox 22">
            <a:extLst>
              <a:ext uri="{FF2B5EF4-FFF2-40B4-BE49-F238E27FC236}">
                <a16:creationId xmlns:a16="http://schemas.microsoft.com/office/drawing/2014/main" id="{FA81C200-E88F-D13E-77AA-26A5603A5331}"/>
              </a:ext>
            </a:extLst>
          </p:cNvPr>
          <p:cNvSpPr txBox="1"/>
          <p:nvPr/>
        </p:nvSpPr>
        <p:spPr>
          <a:xfrm>
            <a:off x="1241776" y="1603782"/>
            <a:ext cx="8116478" cy="461665"/>
          </a:xfrm>
          <a:prstGeom prst="rect">
            <a:avLst/>
          </a:prstGeom>
          <a:noFill/>
        </p:spPr>
        <p:txBody>
          <a:bodyPr wrap="square" rtlCol="0">
            <a:spAutoFit/>
          </a:bodyPr>
          <a:lstStyle/>
          <a:p>
            <a:r>
              <a:rPr lang="es-ES" sz="2400" dirty="0">
                <a:latin typeface="Montserrat" panose="00000500000000000000" pitchFamily="2" charset="0"/>
              </a:rPr>
              <a:t>¿Sabrías diferenciar las siguientes texturas?</a:t>
            </a:r>
            <a:endParaRPr lang="en-US" sz="2400" dirty="0">
              <a:latin typeface="Montserrat" panose="00000500000000000000" pitchFamily="2" charset="0"/>
            </a:endParaRPr>
          </a:p>
        </p:txBody>
      </p:sp>
    </p:spTree>
    <p:extLst>
      <p:ext uri="{BB962C8B-B14F-4D97-AF65-F5344CB8AC3E}">
        <p14:creationId xmlns:p14="http://schemas.microsoft.com/office/powerpoint/2010/main" val="232430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8A43-54A3-09BE-75C6-8CF1F4753FD2}"/>
            </a:ext>
          </a:extLst>
        </p:cNvPr>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7C710749-45D2-9E49-482F-4BD37CF59877}"/>
              </a:ext>
            </a:extLst>
          </p:cNvPr>
          <p:cNvPicPr>
            <a:picLocks noGrp="1" noChangeAspect="1"/>
          </p:cNvPicPr>
          <p:nvPr>
            <p:ph idx="1"/>
          </p:nvPr>
        </p:nvPicPr>
        <p:blipFill>
          <a:blip r:embed="rId3"/>
          <a:stretch>
            <a:fillRect/>
          </a:stretch>
        </p:blipFill>
        <p:spPr>
          <a:xfrm>
            <a:off x="0" y="0"/>
            <a:ext cx="12192000" cy="6858000"/>
          </a:xfrm>
        </p:spPr>
      </p:pic>
      <p:sp>
        <p:nvSpPr>
          <p:cNvPr id="5" name="Título 20">
            <a:extLst>
              <a:ext uri="{FF2B5EF4-FFF2-40B4-BE49-F238E27FC236}">
                <a16:creationId xmlns:a16="http://schemas.microsoft.com/office/drawing/2014/main" id="{79E566F3-517F-33BC-4990-E86D36651720}"/>
              </a:ext>
            </a:extLst>
          </p:cNvPr>
          <p:cNvSpPr>
            <a:spLocks noGrp="1"/>
          </p:cNvSpPr>
          <p:nvPr>
            <p:ph type="title"/>
          </p:nvPr>
        </p:nvSpPr>
        <p:spPr>
          <a:xfrm>
            <a:off x="1241776" y="883424"/>
            <a:ext cx="10563577" cy="737436"/>
          </a:xfrm>
        </p:spPr>
        <p:txBody>
          <a:bodyPr>
            <a:noAutofit/>
          </a:bodyPr>
          <a:lstStyle/>
          <a:p>
            <a:r>
              <a:rPr lang="es-ES" sz="4000" dirty="0">
                <a:solidFill>
                  <a:schemeClr val="accent1">
                    <a:lumMod val="50000"/>
                  </a:schemeClr>
                </a:solidFill>
                <a:latin typeface="Montserrat" panose="02000505000000020004" pitchFamily="2" charset="77"/>
              </a:rPr>
              <a:t>Taller de texturas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3" name="TextBox 2">
            <a:extLst>
              <a:ext uri="{FF2B5EF4-FFF2-40B4-BE49-F238E27FC236}">
                <a16:creationId xmlns:a16="http://schemas.microsoft.com/office/drawing/2014/main" id="{2984D51B-2AEC-45CD-E20E-CF49E3EAF70B}"/>
              </a:ext>
            </a:extLst>
          </p:cNvPr>
          <p:cNvSpPr txBox="1"/>
          <p:nvPr/>
        </p:nvSpPr>
        <p:spPr>
          <a:xfrm>
            <a:off x="786062" y="6253179"/>
            <a:ext cx="10432001" cy="33855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sz="800" dirty="0"/>
              <a:t>García N, </a:t>
            </a:r>
            <a:r>
              <a:rPr lang="es-ES" sz="800" dirty="0" err="1"/>
              <a:t>Guiró</a:t>
            </a:r>
            <a:r>
              <a:rPr lang="es-ES" sz="800" dirty="0"/>
              <a:t> P, Galván J, </a:t>
            </a:r>
            <a:r>
              <a:rPr lang="es-ES" sz="800" dirty="0" err="1"/>
              <a:t>Crutchley</a:t>
            </a:r>
            <a:r>
              <a:rPr lang="es-ES" sz="800" dirty="0"/>
              <a:t> N, </a:t>
            </a:r>
            <a:r>
              <a:rPr lang="es-ES" sz="800" dirty="0" err="1"/>
              <a:t>Praestegaard</a:t>
            </a:r>
            <a:r>
              <a:rPr lang="es-ES" sz="800" dirty="0"/>
              <a:t> M, Iversen L, Torres T. </a:t>
            </a:r>
            <a:r>
              <a:rPr lang="es-ES" sz="800" dirty="0" err="1"/>
              <a:t>Sensory</a:t>
            </a:r>
            <a:r>
              <a:rPr lang="es-ES" sz="800" dirty="0"/>
              <a:t> </a:t>
            </a:r>
            <a:r>
              <a:rPr lang="es-ES" sz="800" dirty="0" err="1"/>
              <a:t>properties</a:t>
            </a:r>
            <a:r>
              <a:rPr lang="es-ES" sz="800" dirty="0"/>
              <a:t> </a:t>
            </a:r>
            <a:r>
              <a:rPr lang="es-ES" sz="800" dirty="0" err="1"/>
              <a:t>analysis</a:t>
            </a:r>
            <a:r>
              <a:rPr lang="es-ES" sz="800" dirty="0"/>
              <a:t> of a </a:t>
            </a:r>
            <a:r>
              <a:rPr lang="es-ES" sz="800" dirty="0" err="1"/>
              <a:t>calcipotriol</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a:t>
            </a:r>
            <a:r>
              <a:rPr lang="es-ES" sz="800" dirty="0" err="1"/>
              <a:t>vehicle</a:t>
            </a:r>
            <a:r>
              <a:rPr lang="es-ES" sz="800" dirty="0"/>
              <a:t> </a:t>
            </a:r>
            <a:r>
              <a:rPr lang="es-ES" sz="800" dirty="0" err="1"/>
              <a:t>formulated</a:t>
            </a:r>
            <a:r>
              <a:rPr lang="es-ES" sz="800" dirty="0"/>
              <a:t> </a:t>
            </a:r>
            <a:r>
              <a:rPr lang="es-ES" sz="800" dirty="0" err="1"/>
              <a:t>with</a:t>
            </a:r>
            <a:r>
              <a:rPr lang="es-ES" sz="800" dirty="0"/>
              <a:t> </a:t>
            </a:r>
            <a:r>
              <a:rPr lang="es-ES" sz="800" dirty="0" err="1"/>
              <a:t>an</a:t>
            </a:r>
            <a:r>
              <a:rPr lang="es-ES" sz="800" dirty="0"/>
              <a:t> innovative PAD </a:t>
            </a:r>
            <a:r>
              <a:rPr lang="es-ES" sz="800" dirty="0" err="1"/>
              <a:t>Technology</a:t>
            </a:r>
            <a:r>
              <a:rPr lang="es-ES" sz="800" dirty="0"/>
              <a:t> for the treatment of plaque psoriasis </a:t>
            </a:r>
            <a:r>
              <a:rPr lang="es-ES" sz="800" dirty="0" err="1"/>
              <a:t>on</a:t>
            </a:r>
            <a:r>
              <a:rPr lang="es-ES" sz="800" dirty="0"/>
              <a:t> the skin and </a:t>
            </a:r>
            <a:r>
              <a:rPr lang="es-ES" sz="800" dirty="0" err="1"/>
              <a:t>scalp</a:t>
            </a:r>
            <a:r>
              <a:rPr lang="es-ES" sz="800" dirty="0"/>
              <a:t>. </a:t>
            </a:r>
            <a:r>
              <a:rPr lang="es-ES" sz="800" dirty="0" err="1"/>
              <a:t>Drugs</a:t>
            </a:r>
            <a:r>
              <a:rPr lang="es-ES" sz="800" dirty="0"/>
              <a:t> </a:t>
            </a:r>
            <a:r>
              <a:rPr lang="es-ES" sz="800" dirty="0" err="1"/>
              <a:t>Context</a:t>
            </a:r>
            <a:r>
              <a:rPr lang="es-ES" sz="800" dirty="0"/>
              <a:t>. 2023;12:2023-2-8.  ​</a:t>
            </a:r>
          </a:p>
        </p:txBody>
      </p:sp>
      <p:grpSp>
        <p:nvGrpSpPr>
          <p:cNvPr id="7" name="Grupo 7">
            <a:extLst>
              <a:ext uri="{FF2B5EF4-FFF2-40B4-BE49-F238E27FC236}">
                <a16:creationId xmlns:a16="http://schemas.microsoft.com/office/drawing/2014/main" id="{47F967A9-2252-4543-74BB-1E79865F3003}"/>
              </a:ext>
            </a:extLst>
          </p:cNvPr>
          <p:cNvGrpSpPr/>
          <p:nvPr/>
        </p:nvGrpSpPr>
        <p:grpSpPr>
          <a:xfrm>
            <a:off x="6232191" y="2321073"/>
            <a:ext cx="5573162" cy="3327661"/>
            <a:chOff x="2111079" y="4386908"/>
            <a:chExt cx="5998542" cy="3327661"/>
          </a:xfrm>
        </p:grpSpPr>
        <p:sp>
          <p:nvSpPr>
            <p:cNvPr id="9" name="Rectángulo: esquinas redondeadas 8">
              <a:extLst>
                <a:ext uri="{FF2B5EF4-FFF2-40B4-BE49-F238E27FC236}">
                  <a16:creationId xmlns:a16="http://schemas.microsoft.com/office/drawing/2014/main" id="{68C6DD3C-EFCA-2FF3-3732-FEAAFEA1F1AD}"/>
                </a:ext>
              </a:extLst>
            </p:cNvPr>
            <p:cNvSpPr/>
            <p:nvPr/>
          </p:nvSpPr>
          <p:spPr>
            <a:xfrm>
              <a:off x="2314316" y="4386908"/>
              <a:ext cx="5795305" cy="3327661"/>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F9D2B51D-B815-1C9D-CFBB-BED1EFA4CCA0}"/>
                </a:ext>
              </a:extLst>
            </p:cNvPr>
            <p:cNvSpPr txBox="1"/>
            <p:nvPr/>
          </p:nvSpPr>
          <p:spPr>
            <a:xfrm>
              <a:off x="2505690" y="4669498"/>
              <a:ext cx="5556522" cy="369332"/>
            </a:xfrm>
            <a:prstGeom prst="rect">
              <a:avLst/>
            </a:prstGeom>
            <a:noFill/>
          </p:spPr>
          <p:txBody>
            <a:bodyPr wrap="square">
              <a:spAutoFit/>
            </a:bodyPr>
            <a:lstStyle/>
            <a:p>
              <a:pPr marL="0" marR="0" lvl="0" indent="0" defTabSz="91440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2000" b="0" i="0" u="none" strike="noStrike" kern="0" cap="none" spc="0" normalizeH="0" baseline="0" noProof="0">
                  <a:ln>
                    <a:noFill/>
                  </a:ln>
                  <a:solidFill>
                    <a:prstClr val="black">
                      <a:lumMod val="65000"/>
                      <a:lumOff val="35000"/>
                    </a:prstClr>
                  </a:solidFill>
                  <a:effectLst/>
                  <a:uLnTx/>
                  <a:uFillTx/>
                  <a:latin typeface="Calibri" panose="020F0502020204030204"/>
                </a:rPr>
                <a:t>Y la </a:t>
              </a:r>
              <a:r>
                <a:rPr kumimoji="0" lang="es-ES" sz="2000" b="1" i="0" u="none" strike="noStrike" kern="0" cap="none" spc="0" normalizeH="0" baseline="0" noProof="0">
                  <a:ln>
                    <a:noFill/>
                  </a:ln>
                  <a:solidFill>
                    <a:srgbClr val="2683C6">
                      <a:lumMod val="60000"/>
                      <a:lumOff val="40000"/>
                    </a:srgbClr>
                  </a:solidFill>
                  <a:effectLst/>
                  <a:uLnTx/>
                  <a:uFillTx/>
                  <a:latin typeface="Calibri" panose="020F0502020204030204"/>
                </a:rPr>
                <a:t>sensación posterior</a:t>
              </a:r>
              <a:r>
                <a:rPr kumimoji="0" lang="es-ES" sz="2000" b="0" i="0" u="none" strike="noStrike" kern="0" cap="none" spc="0" normalizeH="0" baseline="0" noProof="0">
                  <a:ln>
                    <a:noFill/>
                  </a:ln>
                  <a:solidFill>
                    <a:prstClr val="black">
                      <a:lumMod val="75000"/>
                      <a:lumOff val="25000"/>
                    </a:prstClr>
                  </a:solidFill>
                  <a:effectLst/>
                  <a:uLnTx/>
                  <a:uFillTx/>
                  <a:latin typeface="Calibri" panose="020F0502020204030204"/>
                </a:rPr>
                <a:t>:</a:t>
              </a:r>
            </a:p>
          </p:txBody>
        </p:sp>
        <p:grpSp>
          <p:nvGrpSpPr>
            <p:cNvPr id="11" name="Grupo 10">
              <a:extLst>
                <a:ext uri="{FF2B5EF4-FFF2-40B4-BE49-F238E27FC236}">
                  <a16:creationId xmlns:a16="http://schemas.microsoft.com/office/drawing/2014/main" id="{887E1DD3-62FD-6948-BDB0-BD23E8DF51C5}"/>
                </a:ext>
              </a:extLst>
            </p:cNvPr>
            <p:cNvGrpSpPr/>
            <p:nvPr/>
          </p:nvGrpSpPr>
          <p:grpSpPr>
            <a:xfrm>
              <a:off x="2111079" y="5551385"/>
              <a:ext cx="5998542" cy="1216476"/>
              <a:chOff x="2005783" y="5541760"/>
              <a:chExt cx="5998542" cy="1216476"/>
            </a:xfrm>
          </p:grpSpPr>
          <p:grpSp>
            <p:nvGrpSpPr>
              <p:cNvPr id="12" name="Grupo 11">
                <a:extLst>
                  <a:ext uri="{FF2B5EF4-FFF2-40B4-BE49-F238E27FC236}">
                    <a16:creationId xmlns:a16="http://schemas.microsoft.com/office/drawing/2014/main" id="{C7779294-378F-579E-D186-2328A8098886}"/>
                  </a:ext>
                </a:extLst>
              </p:cNvPr>
              <p:cNvGrpSpPr/>
              <p:nvPr/>
            </p:nvGrpSpPr>
            <p:grpSpPr>
              <a:xfrm>
                <a:off x="2005783" y="5555236"/>
                <a:ext cx="2155251" cy="1203000"/>
                <a:chOff x="2005783" y="5555236"/>
                <a:chExt cx="2155251" cy="1203000"/>
              </a:xfrm>
            </p:grpSpPr>
            <p:sp>
              <p:nvSpPr>
                <p:cNvPr id="27" name="CuadroTexto 18">
                  <a:extLst>
                    <a:ext uri="{FF2B5EF4-FFF2-40B4-BE49-F238E27FC236}">
                      <a16:creationId xmlns:a16="http://schemas.microsoft.com/office/drawing/2014/main" id="{2D1006A9-4439-005B-F0A4-4AA88D2F56AE}"/>
                    </a:ext>
                  </a:extLst>
                </p:cNvPr>
                <p:cNvSpPr txBox="1"/>
                <p:nvPr/>
              </p:nvSpPr>
              <p:spPr>
                <a:xfrm>
                  <a:off x="2005783" y="6419682"/>
                  <a:ext cx="2155251"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Poco brillo</a:t>
                  </a:r>
                </a:p>
              </p:txBody>
            </p:sp>
            <p:pic>
              <p:nvPicPr>
                <p:cNvPr id="28" name="Imagen 19" descr="Dibujo con letras&#10;&#10;Descripción generada automáticamente con confianza baja">
                  <a:extLst>
                    <a:ext uri="{FF2B5EF4-FFF2-40B4-BE49-F238E27FC236}">
                      <a16:creationId xmlns:a16="http://schemas.microsoft.com/office/drawing/2014/main" id="{3C30D4E2-F758-C24D-F1A3-970D940F7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4749" y="5555236"/>
                  <a:ext cx="397315" cy="725675"/>
                </a:xfrm>
                <a:prstGeom prst="rect">
                  <a:avLst/>
                </a:prstGeom>
              </p:spPr>
            </p:pic>
          </p:grpSp>
          <p:grpSp>
            <p:nvGrpSpPr>
              <p:cNvPr id="13" name="Grupo 12">
                <a:extLst>
                  <a:ext uri="{FF2B5EF4-FFF2-40B4-BE49-F238E27FC236}">
                    <a16:creationId xmlns:a16="http://schemas.microsoft.com/office/drawing/2014/main" id="{7157A056-052D-9E63-3276-344A8D45D29C}"/>
                  </a:ext>
                </a:extLst>
              </p:cNvPr>
              <p:cNvGrpSpPr/>
              <p:nvPr/>
            </p:nvGrpSpPr>
            <p:grpSpPr>
              <a:xfrm>
                <a:off x="6365759" y="5541760"/>
                <a:ext cx="1638566" cy="1201088"/>
                <a:chOff x="6105876" y="5541760"/>
                <a:chExt cx="1638566" cy="1201088"/>
              </a:xfrm>
            </p:grpSpPr>
            <p:sp>
              <p:nvSpPr>
                <p:cNvPr id="25" name="CuadroTexto 16">
                  <a:extLst>
                    <a:ext uri="{FF2B5EF4-FFF2-40B4-BE49-F238E27FC236}">
                      <a16:creationId xmlns:a16="http://schemas.microsoft.com/office/drawing/2014/main" id="{9DCA66A7-6E4B-E0EC-5694-50A7FAFF13C1}"/>
                    </a:ext>
                  </a:extLst>
                </p:cNvPr>
                <p:cNvSpPr txBox="1"/>
                <p:nvPr/>
              </p:nvSpPr>
              <p:spPr>
                <a:xfrm>
                  <a:off x="6105876" y="6407092"/>
                  <a:ext cx="1638566" cy="3357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Bajo residuo</a:t>
                  </a:r>
                </a:p>
              </p:txBody>
            </p:sp>
            <p:pic>
              <p:nvPicPr>
                <p:cNvPr id="26" name="Imagen 17" descr="Dibujo en blanco y negro&#10;&#10;Descripción generada automáticamente con confianza baja">
                  <a:extLst>
                    <a:ext uri="{FF2B5EF4-FFF2-40B4-BE49-F238E27FC236}">
                      <a16:creationId xmlns:a16="http://schemas.microsoft.com/office/drawing/2014/main" id="{E1DE44C2-00D6-93AF-A0F4-167EDC7C2E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6502" y="5541760"/>
                  <a:ext cx="397315" cy="737871"/>
                </a:xfrm>
                <a:prstGeom prst="rect">
                  <a:avLst/>
                </a:prstGeom>
              </p:spPr>
            </p:pic>
          </p:grpSp>
          <p:grpSp>
            <p:nvGrpSpPr>
              <p:cNvPr id="14" name="Grupo 13">
                <a:extLst>
                  <a:ext uri="{FF2B5EF4-FFF2-40B4-BE49-F238E27FC236}">
                    <a16:creationId xmlns:a16="http://schemas.microsoft.com/office/drawing/2014/main" id="{811B7F9C-AAB9-6EE5-FB29-13D50C52145C}"/>
                  </a:ext>
                </a:extLst>
              </p:cNvPr>
              <p:cNvGrpSpPr/>
              <p:nvPr/>
            </p:nvGrpSpPr>
            <p:grpSpPr>
              <a:xfrm>
                <a:off x="4362185" y="5554289"/>
                <a:ext cx="1802423" cy="1188559"/>
                <a:chOff x="4170202" y="5554289"/>
                <a:chExt cx="1802423" cy="1188559"/>
              </a:xfrm>
            </p:grpSpPr>
            <p:sp>
              <p:nvSpPr>
                <p:cNvPr id="15" name="CuadroTexto 14">
                  <a:extLst>
                    <a:ext uri="{FF2B5EF4-FFF2-40B4-BE49-F238E27FC236}">
                      <a16:creationId xmlns:a16="http://schemas.microsoft.com/office/drawing/2014/main" id="{178CB49B-DA3D-C94B-4BA1-C83A0DDBBB30}"/>
                    </a:ext>
                  </a:extLst>
                </p:cNvPr>
                <p:cNvSpPr txBox="1"/>
                <p:nvPr/>
              </p:nvSpPr>
              <p:spPr>
                <a:xfrm>
                  <a:off x="4170202" y="6407092"/>
                  <a:ext cx="1802423" cy="3357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Baja adhesividad</a:t>
                  </a:r>
                </a:p>
              </p:txBody>
            </p:sp>
            <p:pic>
              <p:nvPicPr>
                <p:cNvPr id="24" name="Imagen 15" descr="Icono&#10;&#10;Descripción generada automáticamente">
                  <a:extLst>
                    <a:ext uri="{FF2B5EF4-FFF2-40B4-BE49-F238E27FC236}">
                      <a16:creationId xmlns:a16="http://schemas.microsoft.com/office/drawing/2014/main" id="{F82C0009-9D38-1A1E-189F-73F912B67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147" y="5554289"/>
                  <a:ext cx="726532" cy="726532"/>
                </a:xfrm>
                <a:prstGeom prst="rect">
                  <a:avLst/>
                </a:prstGeom>
              </p:spPr>
            </p:pic>
          </p:grpSp>
        </p:grpSp>
      </p:grpSp>
      <p:grpSp>
        <p:nvGrpSpPr>
          <p:cNvPr id="44" name="Group 43">
            <a:extLst>
              <a:ext uri="{FF2B5EF4-FFF2-40B4-BE49-F238E27FC236}">
                <a16:creationId xmlns:a16="http://schemas.microsoft.com/office/drawing/2014/main" id="{689ECBBA-2919-C3E2-1589-2A5EAE4CEE68}"/>
              </a:ext>
            </a:extLst>
          </p:cNvPr>
          <p:cNvGrpSpPr/>
          <p:nvPr/>
        </p:nvGrpSpPr>
        <p:grpSpPr>
          <a:xfrm>
            <a:off x="823966" y="2321073"/>
            <a:ext cx="5861700" cy="3327661"/>
            <a:chOff x="918640" y="2280879"/>
            <a:chExt cx="5851389" cy="3327661"/>
          </a:xfrm>
        </p:grpSpPr>
        <p:grpSp>
          <p:nvGrpSpPr>
            <p:cNvPr id="29" name="Grupo 20">
              <a:extLst>
                <a:ext uri="{FF2B5EF4-FFF2-40B4-BE49-F238E27FC236}">
                  <a16:creationId xmlns:a16="http://schemas.microsoft.com/office/drawing/2014/main" id="{3310D2C2-1290-0EFC-1D50-B029B95F3DE0}"/>
                </a:ext>
              </a:extLst>
            </p:cNvPr>
            <p:cNvGrpSpPr/>
            <p:nvPr/>
          </p:nvGrpSpPr>
          <p:grpSpPr>
            <a:xfrm>
              <a:off x="918640" y="2280879"/>
              <a:ext cx="5652429" cy="3327661"/>
              <a:chOff x="2344387" y="1049117"/>
              <a:chExt cx="6041134" cy="3327661"/>
            </a:xfrm>
          </p:grpSpPr>
          <p:sp>
            <p:nvSpPr>
              <p:cNvPr id="30" name="Rectángulo: esquinas redondeadas 21">
                <a:extLst>
                  <a:ext uri="{FF2B5EF4-FFF2-40B4-BE49-F238E27FC236}">
                    <a16:creationId xmlns:a16="http://schemas.microsoft.com/office/drawing/2014/main" id="{FBA5FF84-4C07-46F5-9E49-431E7CC0E7D7}"/>
                  </a:ext>
                </a:extLst>
              </p:cNvPr>
              <p:cNvSpPr/>
              <p:nvPr/>
            </p:nvSpPr>
            <p:spPr>
              <a:xfrm>
                <a:off x="2422664" y="1049117"/>
                <a:ext cx="5592555" cy="3327661"/>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lin ang="2700000" scaled="1"/>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 name="Grupo 22">
                <a:extLst>
                  <a:ext uri="{FF2B5EF4-FFF2-40B4-BE49-F238E27FC236}">
                    <a16:creationId xmlns:a16="http://schemas.microsoft.com/office/drawing/2014/main" id="{E6ECA91E-11D7-A8E2-9E30-0D790271EF30}"/>
                  </a:ext>
                </a:extLst>
              </p:cNvPr>
              <p:cNvGrpSpPr/>
              <p:nvPr/>
            </p:nvGrpSpPr>
            <p:grpSpPr>
              <a:xfrm>
                <a:off x="2634426" y="2169143"/>
                <a:ext cx="5234410" cy="1383201"/>
                <a:chOff x="2301049" y="2169143"/>
                <a:chExt cx="5234410" cy="1383201"/>
              </a:xfrm>
            </p:grpSpPr>
            <p:grpSp>
              <p:nvGrpSpPr>
                <p:cNvPr id="33" name="Grupo 25">
                  <a:extLst>
                    <a:ext uri="{FF2B5EF4-FFF2-40B4-BE49-F238E27FC236}">
                      <a16:creationId xmlns:a16="http://schemas.microsoft.com/office/drawing/2014/main" id="{6820725D-E17E-F50A-B40A-2ED889884C60}"/>
                    </a:ext>
                  </a:extLst>
                </p:cNvPr>
                <p:cNvGrpSpPr/>
                <p:nvPr/>
              </p:nvGrpSpPr>
              <p:grpSpPr>
                <a:xfrm>
                  <a:off x="4401278" y="2187411"/>
                  <a:ext cx="1343491" cy="1364933"/>
                  <a:chOff x="4401278" y="2283664"/>
                  <a:chExt cx="1343491" cy="1364933"/>
                </a:xfrm>
              </p:grpSpPr>
              <p:pic>
                <p:nvPicPr>
                  <p:cNvPr id="40" name="Imagen 32">
                    <a:extLst>
                      <a:ext uri="{FF2B5EF4-FFF2-40B4-BE49-F238E27FC236}">
                        <a16:creationId xmlns:a16="http://schemas.microsoft.com/office/drawing/2014/main" id="{FF23B930-BD0C-FB8E-7CB2-638E2ED22D5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825047" y="2283664"/>
                    <a:ext cx="495950" cy="660484"/>
                  </a:xfrm>
                  <a:prstGeom prst="rect">
                    <a:avLst/>
                  </a:prstGeom>
                </p:spPr>
              </p:pic>
              <p:sp>
                <p:nvSpPr>
                  <p:cNvPr id="41" name="CuadroTexto 33">
                    <a:extLst>
                      <a:ext uri="{FF2B5EF4-FFF2-40B4-BE49-F238E27FC236}">
                        <a16:creationId xmlns:a16="http://schemas.microsoft.com/office/drawing/2014/main" id="{85448A45-812B-9413-F83B-0893F0E7E37B}"/>
                      </a:ext>
                    </a:extLst>
                  </p:cNvPr>
                  <p:cNvSpPr txBox="1"/>
                  <p:nvPr/>
                </p:nvSpPr>
                <p:spPr>
                  <a:xfrm>
                    <a:off x="4401278" y="3113066"/>
                    <a:ext cx="1343491"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120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Buena untabilidad</a:t>
                    </a:r>
                  </a:p>
                </p:txBody>
              </p:sp>
            </p:grpSp>
            <p:grpSp>
              <p:nvGrpSpPr>
                <p:cNvPr id="34" name="Grupo 26">
                  <a:extLst>
                    <a:ext uri="{FF2B5EF4-FFF2-40B4-BE49-F238E27FC236}">
                      <a16:creationId xmlns:a16="http://schemas.microsoft.com/office/drawing/2014/main" id="{BD9E2D62-2EB2-F6B3-EACB-09BC4D9C0E2C}"/>
                    </a:ext>
                  </a:extLst>
                </p:cNvPr>
                <p:cNvGrpSpPr/>
                <p:nvPr/>
              </p:nvGrpSpPr>
              <p:grpSpPr>
                <a:xfrm>
                  <a:off x="6494725" y="2169143"/>
                  <a:ext cx="1040734" cy="1372287"/>
                  <a:chOff x="6608252" y="2265396"/>
                  <a:chExt cx="1040734" cy="1372287"/>
                </a:xfrm>
              </p:grpSpPr>
              <p:sp>
                <p:nvSpPr>
                  <p:cNvPr id="38" name="CuadroTexto 30">
                    <a:extLst>
                      <a:ext uri="{FF2B5EF4-FFF2-40B4-BE49-F238E27FC236}">
                        <a16:creationId xmlns:a16="http://schemas.microsoft.com/office/drawing/2014/main" id="{1FE476EF-574E-77E4-CAF4-9C061F607CE7}"/>
                      </a:ext>
                    </a:extLst>
                  </p:cNvPr>
                  <p:cNvSpPr txBox="1"/>
                  <p:nvPr/>
                </p:nvSpPr>
                <p:spPr>
                  <a:xfrm>
                    <a:off x="6608252" y="3102152"/>
                    <a:ext cx="1040734"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Poco graso</a:t>
                    </a:r>
                  </a:p>
                </p:txBody>
              </p:sp>
              <p:pic>
                <p:nvPicPr>
                  <p:cNvPr id="39" name="Imagen 31" descr="Dibujo de un perro&#10;&#10;Descripción generada automáticamente con confianza media">
                    <a:extLst>
                      <a:ext uri="{FF2B5EF4-FFF2-40B4-BE49-F238E27FC236}">
                        <a16:creationId xmlns:a16="http://schemas.microsoft.com/office/drawing/2014/main" id="{CF9553A1-A413-09B4-ABBE-8CB4225099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7435" y="2265396"/>
                    <a:ext cx="702368" cy="653434"/>
                  </a:xfrm>
                  <a:prstGeom prst="rect">
                    <a:avLst/>
                  </a:prstGeom>
                </p:spPr>
              </p:pic>
            </p:grpSp>
            <p:grpSp>
              <p:nvGrpSpPr>
                <p:cNvPr id="35" name="Grupo 27">
                  <a:extLst>
                    <a:ext uri="{FF2B5EF4-FFF2-40B4-BE49-F238E27FC236}">
                      <a16:creationId xmlns:a16="http://schemas.microsoft.com/office/drawing/2014/main" id="{2B8610B5-6751-6427-9491-AD95F764FB6A}"/>
                    </a:ext>
                  </a:extLst>
                </p:cNvPr>
                <p:cNvGrpSpPr/>
                <p:nvPr/>
              </p:nvGrpSpPr>
              <p:grpSpPr>
                <a:xfrm>
                  <a:off x="2301049" y="2187411"/>
                  <a:ext cx="1659808" cy="1364933"/>
                  <a:chOff x="2450249" y="2283664"/>
                  <a:chExt cx="1659808" cy="1364933"/>
                </a:xfrm>
              </p:grpSpPr>
              <p:sp>
                <p:nvSpPr>
                  <p:cNvPr id="36" name="CuadroTexto 28">
                    <a:extLst>
                      <a:ext uri="{FF2B5EF4-FFF2-40B4-BE49-F238E27FC236}">
                        <a16:creationId xmlns:a16="http://schemas.microsoft.com/office/drawing/2014/main" id="{36C94FF0-A45D-6840-9C64-7D235DD7348C}"/>
                      </a:ext>
                    </a:extLst>
                  </p:cNvPr>
                  <p:cNvSpPr txBox="1"/>
                  <p:nvPr/>
                </p:nvSpPr>
                <p:spPr>
                  <a:xfrm>
                    <a:off x="2450249" y="3113066"/>
                    <a:ext cx="1659808"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latin typeface="Calibri" panose="020F0502020204030204"/>
                      </a:rPr>
                      <a:t>Buena sensación de humedad</a:t>
                    </a:r>
                  </a:p>
                </p:txBody>
              </p:sp>
              <p:pic>
                <p:nvPicPr>
                  <p:cNvPr id="37" name="Imagen 29" descr="Icono&#10;&#10;Descripción generada automáticamente">
                    <a:extLst>
                      <a:ext uri="{FF2B5EF4-FFF2-40B4-BE49-F238E27FC236}">
                        <a16:creationId xmlns:a16="http://schemas.microsoft.com/office/drawing/2014/main" id="{E50C01A6-8C12-5F37-53C6-B79D1B0220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8968" y="2283664"/>
                    <a:ext cx="702368" cy="660484"/>
                  </a:xfrm>
                  <a:prstGeom prst="rect">
                    <a:avLst/>
                  </a:prstGeom>
                </p:spPr>
              </p:pic>
            </p:grpSp>
          </p:grpSp>
          <p:sp>
            <p:nvSpPr>
              <p:cNvPr id="32" name="Marcador de contenido 2">
                <a:extLst>
                  <a:ext uri="{FF2B5EF4-FFF2-40B4-BE49-F238E27FC236}">
                    <a16:creationId xmlns:a16="http://schemas.microsoft.com/office/drawing/2014/main" id="{DAB9C742-FFAE-79A5-95AB-D5A6790A900C}"/>
                  </a:ext>
                </a:extLst>
              </p:cNvPr>
              <p:cNvSpPr txBox="1">
                <a:spLocks/>
              </p:cNvSpPr>
              <p:nvPr/>
            </p:nvSpPr>
            <p:spPr>
              <a:xfrm>
                <a:off x="2344387" y="1409846"/>
                <a:ext cx="6041134" cy="663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sp>
          <p:nvSpPr>
            <p:cNvPr id="42" name="CuadroTexto 46">
              <a:extLst>
                <a:ext uri="{FF2B5EF4-FFF2-40B4-BE49-F238E27FC236}">
                  <a16:creationId xmlns:a16="http://schemas.microsoft.com/office/drawing/2014/main" id="{F6E060A8-7824-7E41-76C9-B9D49698ECA2}"/>
                </a:ext>
              </a:extLst>
            </p:cNvPr>
            <p:cNvSpPr txBox="1"/>
            <p:nvPr/>
          </p:nvSpPr>
          <p:spPr>
            <a:xfrm>
              <a:off x="1066264" y="2528011"/>
              <a:ext cx="5703765" cy="369332"/>
            </a:xfrm>
            <a:prstGeom prst="rect">
              <a:avLst/>
            </a:prstGeom>
            <a:noFill/>
          </p:spPr>
          <p:txBody>
            <a:bodyPr wrap="square">
              <a:spAutoFit/>
            </a:bodyPr>
            <a:lstStyle/>
            <a:p>
              <a:pPr>
                <a:lnSpc>
                  <a:spcPct val="90000"/>
                </a:lnSpc>
                <a:spcBef>
                  <a:spcPts val="1000"/>
                </a:spcBef>
                <a:buClr>
                  <a:srgbClr val="2DB8C5"/>
                </a:buClr>
                <a:buFont typeface="Arial" panose="020B0604020202020204" pitchFamily="34" charset="0"/>
                <a:buNone/>
                <a:defRPr/>
              </a:pPr>
              <a:r>
                <a:rPr lang="es-ES" dirty="0">
                  <a:solidFill>
                    <a:prstClr val="black">
                      <a:lumMod val="75000"/>
                      <a:lumOff val="25000"/>
                    </a:prstClr>
                  </a:solidFill>
                  <a:latin typeface="Calibri" panose="020F0502020204030204"/>
                </a:rPr>
                <a:t>Durante la </a:t>
              </a:r>
              <a:r>
                <a:rPr lang="es-ES" sz="2000" b="1" dirty="0">
                  <a:solidFill>
                    <a:srgbClr val="2683C6">
                      <a:lumMod val="60000"/>
                      <a:lumOff val="40000"/>
                    </a:srgbClr>
                  </a:solidFill>
                  <a:latin typeface="Calibri" panose="020F0502020204030204"/>
                </a:rPr>
                <a:t>aplicación</a:t>
              </a:r>
              <a:r>
                <a:rPr lang="es-ES" dirty="0">
                  <a:solidFill>
                    <a:prstClr val="black">
                      <a:lumMod val="75000"/>
                      <a:lumOff val="25000"/>
                    </a:prstClr>
                  </a:solidFill>
                  <a:latin typeface="Calibri" panose="020F0502020204030204"/>
                </a:rPr>
                <a:t>:</a:t>
              </a:r>
            </a:p>
          </p:txBody>
        </p:sp>
      </p:grpSp>
      <p:sp>
        <p:nvSpPr>
          <p:cNvPr id="43" name="TextBox 42">
            <a:extLst>
              <a:ext uri="{FF2B5EF4-FFF2-40B4-BE49-F238E27FC236}">
                <a16:creationId xmlns:a16="http://schemas.microsoft.com/office/drawing/2014/main" id="{25B363E6-85E2-58D5-AE94-B77C48CFEAA4}"/>
              </a:ext>
            </a:extLst>
          </p:cNvPr>
          <p:cNvSpPr txBox="1"/>
          <p:nvPr/>
        </p:nvSpPr>
        <p:spPr>
          <a:xfrm>
            <a:off x="1208035" y="1657313"/>
            <a:ext cx="6103854" cy="400110"/>
          </a:xfrm>
          <a:prstGeom prst="rect">
            <a:avLst/>
          </a:prstGeom>
          <a:noFill/>
        </p:spPr>
        <p:txBody>
          <a:bodyPr wrap="square">
            <a:spAutoFit/>
          </a:bodyPr>
          <a:lstStyle/>
          <a:p>
            <a:r>
              <a:rPr lang="es-ES" sz="2000" dirty="0">
                <a:latin typeface="Montserrat" panose="00000500000000000000" pitchFamily="2" charset="0"/>
              </a:rPr>
              <a:t>Conclusiones crema PAD:</a:t>
            </a:r>
            <a:endParaRPr lang="en-US" sz="2000" dirty="0">
              <a:latin typeface="Montserrat" panose="00000500000000000000" pitchFamily="2" charset="0"/>
            </a:endParaRPr>
          </a:p>
        </p:txBody>
      </p:sp>
    </p:spTree>
    <p:extLst>
      <p:ext uri="{BB962C8B-B14F-4D97-AF65-F5344CB8AC3E}">
        <p14:creationId xmlns:p14="http://schemas.microsoft.com/office/powerpoint/2010/main" val="20774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D4769F9E-0798-61B9-FECE-25E4E60B4734}"/>
              </a:ext>
            </a:extLst>
          </p:cNvPr>
          <p:cNvPicPr>
            <a:picLocks noGrp="1" noChangeAspect="1"/>
          </p:cNvPicPr>
          <p:nvPr>
            <p:ph idx="1"/>
          </p:nvPr>
        </p:nvPicPr>
        <p:blipFill>
          <a:blip r:embed="rId3"/>
          <a:stretch>
            <a:fillRect/>
          </a:stretch>
        </p:blipFill>
        <p:spPr>
          <a:xfrm>
            <a:off x="0" y="2820"/>
            <a:ext cx="12192000" cy="6858000"/>
          </a:xfrm>
        </p:spPr>
      </p:pic>
      <p:sp>
        <p:nvSpPr>
          <p:cNvPr id="5" name="Título 20">
            <a:extLst>
              <a:ext uri="{FF2B5EF4-FFF2-40B4-BE49-F238E27FC236}">
                <a16:creationId xmlns:a16="http://schemas.microsoft.com/office/drawing/2014/main" id="{3E6E8B1A-960B-37C8-7D2F-69E7F26F242E}"/>
              </a:ext>
            </a:extLst>
          </p:cNvPr>
          <p:cNvSpPr>
            <a:spLocks noGrp="1"/>
          </p:cNvSpPr>
          <p:nvPr>
            <p:ph type="title"/>
          </p:nvPr>
        </p:nvSpPr>
        <p:spPr>
          <a:xfrm>
            <a:off x="1320800" y="538476"/>
            <a:ext cx="10563577" cy="879828"/>
          </a:xfrm>
        </p:spPr>
        <p:txBody>
          <a:bodyPr>
            <a:noAutofit/>
          </a:bodyPr>
          <a:lstStyle/>
          <a:p>
            <a:r>
              <a:rPr lang="es-ES" sz="4000" dirty="0">
                <a:solidFill>
                  <a:schemeClr val="accent1">
                    <a:lumMod val="50000"/>
                  </a:schemeClr>
                </a:solidFill>
                <a:latin typeface="Montserrat" panose="02000505000000020004" pitchFamily="2" charset="77"/>
              </a:rPr>
              <a:t>Impacto del vehículo en la adherencia</a:t>
            </a:r>
          </a:p>
        </p:txBody>
      </p:sp>
      <p:sp>
        <p:nvSpPr>
          <p:cNvPr id="7" name="CuadroTexto 6">
            <a:extLst>
              <a:ext uri="{FF2B5EF4-FFF2-40B4-BE49-F238E27FC236}">
                <a16:creationId xmlns:a16="http://schemas.microsoft.com/office/drawing/2014/main" id="{BC0D3652-B3FD-ECC0-F7E0-E99579730135}"/>
              </a:ext>
            </a:extLst>
          </p:cNvPr>
          <p:cNvSpPr txBox="1"/>
          <p:nvPr/>
        </p:nvSpPr>
        <p:spPr>
          <a:xfrm>
            <a:off x="1320800" y="1715279"/>
            <a:ext cx="10220043" cy="3539430"/>
          </a:xfrm>
          <a:prstGeom prst="rect">
            <a:avLst/>
          </a:prstGeom>
          <a:noFill/>
        </p:spPr>
        <p:txBody>
          <a:bodyPr wrap="square">
            <a:spAutoFit/>
          </a:bodyPr>
          <a:lstStyle/>
          <a:p>
            <a:pPr marL="0" indent="0" algn="just">
              <a:buNone/>
            </a:pPr>
            <a:r>
              <a:rPr lang="es-ES" sz="1600" dirty="0">
                <a:latin typeface="Montserrat Light" pitchFamily="2" charset="77"/>
              </a:rPr>
              <a:t>El vehículo de tratamiento tópico tiene un impacto significativo en la adherencia al tratamiento en pacientes con psoriasis. </a:t>
            </a:r>
          </a:p>
          <a:p>
            <a:pPr marL="0" indent="0" algn="just">
              <a:buNone/>
            </a:pPr>
            <a:endParaRPr lang="es-ES" sz="1600" dirty="0">
              <a:latin typeface="Montserrat Light" pitchFamily="2" charset="77"/>
            </a:endParaRPr>
          </a:p>
          <a:p>
            <a:pPr marL="0" indent="0" algn="just">
              <a:buNone/>
            </a:pPr>
            <a:r>
              <a:rPr lang="es-ES" sz="1600" dirty="0">
                <a:latin typeface="Montserrat Light" pitchFamily="2" charset="77"/>
              </a:rPr>
              <a:t>Comparando los vehículos de ungüento, gel, espuma y crema, se observan diferencias importantes en términos de posología, eficacia y seguridad.</a:t>
            </a:r>
          </a:p>
          <a:p>
            <a:pPr marL="0" indent="0" algn="just">
              <a:buNone/>
            </a:pPr>
            <a:endParaRPr lang="es-ES" sz="1600" dirty="0">
              <a:latin typeface="Montserrat Light" pitchFamily="2" charset="77"/>
            </a:endParaRPr>
          </a:p>
          <a:p>
            <a:pPr marL="0" indent="0" algn="just">
              <a:buNone/>
            </a:pPr>
            <a:endParaRPr lang="es-ES" sz="1600" dirty="0">
              <a:latin typeface="Montserrat Light" pitchFamily="2" charset="77"/>
            </a:endParaRPr>
          </a:p>
          <a:p>
            <a:pPr lvl="1" algn="just"/>
            <a:r>
              <a:rPr lang="es-ES" sz="1600" dirty="0">
                <a:latin typeface="Montserrat" panose="02000505000000020004" pitchFamily="2" charset="77"/>
              </a:rPr>
              <a:t>La crema CAL/BDP puede mejorar la adherencia del paciente </a:t>
            </a:r>
            <a:r>
              <a:rPr lang="es-ES" sz="1600" dirty="0">
                <a:latin typeface="Montserrat Light" pitchFamily="2" charset="77"/>
              </a:rPr>
              <a:t>por su textura menos grasa.</a:t>
            </a:r>
            <a:r>
              <a:rPr lang="es-ES" sz="1600" baseline="30000" dirty="0">
                <a:latin typeface="Montserrat Light" pitchFamily="2" charset="77"/>
              </a:rPr>
              <a:t>[1-3]</a:t>
            </a:r>
            <a:endParaRPr lang="es-ES" sz="1600" dirty="0">
              <a:latin typeface="Montserrat Light" pitchFamily="2" charset="77"/>
            </a:endParaRPr>
          </a:p>
          <a:p>
            <a:pPr lvl="1" algn="just"/>
            <a:endParaRPr lang="es-ES" sz="1600" dirty="0">
              <a:latin typeface="Montserrat Light" pitchFamily="2" charset="77"/>
            </a:endParaRPr>
          </a:p>
          <a:p>
            <a:pPr lvl="1" algn="just"/>
            <a:endParaRPr lang="es-ES" sz="1600" dirty="0">
              <a:latin typeface="Montserrat" panose="02000505000000020004" pitchFamily="2" charset="77"/>
            </a:endParaRPr>
          </a:p>
          <a:p>
            <a:pPr lvl="1" algn="just"/>
            <a:r>
              <a:rPr lang="es-ES" sz="1600">
                <a:latin typeface="Montserrat" panose="02000505000000020004" pitchFamily="2" charset="77"/>
              </a:rPr>
              <a:t>La crema </a:t>
            </a:r>
            <a:r>
              <a:rPr lang="es-ES" sz="1600" dirty="0">
                <a:latin typeface="Montserrat" panose="02000505000000020004" pitchFamily="2" charset="77"/>
              </a:rPr>
              <a:t>de CAL/BDP ha demostrado ser más eficaz que el gel </a:t>
            </a:r>
            <a:r>
              <a:rPr lang="es-ES" sz="1600" dirty="0">
                <a:latin typeface="Montserrat Light" pitchFamily="2" charset="77"/>
              </a:rPr>
              <a:t>en estudios clínicos, con una mayor reducción en el PASI y una mayor proporción de pacientes alcanzando un estado de "claro" o "casi claro". </a:t>
            </a:r>
            <a:r>
              <a:rPr lang="es-ES" sz="1600" dirty="0">
                <a:latin typeface="Montserrat" panose="02000505000000020004" pitchFamily="2" charset="77"/>
              </a:rPr>
              <a:t>La crema basada en tecnología PAD también ha mostrado una eficacia superior </a:t>
            </a:r>
            <a:r>
              <a:rPr lang="es-ES" sz="1600" dirty="0">
                <a:latin typeface="Montserrat Light" pitchFamily="2" charset="77"/>
              </a:rPr>
              <a:t>en comparación con formulaciones tradicionales.</a:t>
            </a:r>
            <a:r>
              <a:rPr lang="es-ES" sz="1600" baseline="30000" dirty="0">
                <a:latin typeface="Montserrat Light" pitchFamily="2" charset="77"/>
              </a:rPr>
              <a:t>[2-3]</a:t>
            </a:r>
            <a:endParaRPr lang="es-ES" sz="1600" dirty="0">
              <a:latin typeface="Montserrat Light" pitchFamily="2" charset="77"/>
            </a:endParaRPr>
          </a:p>
        </p:txBody>
      </p:sp>
      <p:pic>
        <p:nvPicPr>
          <p:cNvPr id="8" name="Imagen 7">
            <a:extLst>
              <a:ext uri="{FF2B5EF4-FFF2-40B4-BE49-F238E27FC236}">
                <a16:creationId xmlns:a16="http://schemas.microsoft.com/office/drawing/2014/main" id="{5A4B0E50-1BC5-BD5A-E5A3-BB4D49FB4477}"/>
              </a:ext>
            </a:extLst>
          </p:cNvPr>
          <p:cNvPicPr>
            <a:picLocks noChangeAspect="1"/>
          </p:cNvPicPr>
          <p:nvPr/>
        </p:nvPicPr>
        <p:blipFill>
          <a:blip r:embed="rId4"/>
          <a:stretch>
            <a:fillRect/>
          </a:stretch>
        </p:blipFill>
        <p:spPr>
          <a:xfrm>
            <a:off x="1400724" y="3422222"/>
            <a:ext cx="339372" cy="339372"/>
          </a:xfrm>
          <a:prstGeom prst="rect">
            <a:avLst/>
          </a:prstGeom>
        </p:spPr>
      </p:pic>
      <p:pic>
        <p:nvPicPr>
          <p:cNvPr id="10" name="Imagen 9">
            <a:extLst>
              <a:ext uri="{FF2B5EF4-FFF2-40B4-BE49-F238E27FC236}">
                <a16:creationId xmlns:a16="http://schemas.microsoft.com/office/drawing/2014/main" id="{1440AD86-711D-AF4A-08DA-05AEE48E4885}"/>
              </a:ext>
            </a:extLst>
          </p:cNvPr>
          <p:cNvPicPr>
            <a:picLocks noChangeAspect="1"/>
          </p:cNvPicPr>
          <p:nvPr/>
        </p:nvPicPr>
        <p:blipFill>
          <a:blip r:embed="rId4"/>
          <a:stretch>
            <a:fillRect/>
          </a:stretch>
        </p:blipFill>
        <p:spPr>
          <a:xfrm>
            <a:off x="1400724" y="4381692"/>
            <a:ext cx="339372" cy="339372"/>
          </a:xfrm>
          <a:prstGeom prst="rect">
            <a:avLst/>
          </a:prstGeom>
        </p:spPr>
      </p:pic>
      <p:sp>
        <p:nvSpPr>
          <p:cNvPr id="3" name="TextBox 2">
            <a:extLst>
              <a:ext uri="{FF2B5EF4-FFF2-40B4-BE49-F238E27FC236}">
                <a16:creationId xmlns:a16="http://schemas.microsoft.com/office/drawing/2014/main" id="{7DB3EF95-D8DF-FEF8-D422-4D6489433CBD}"/>
              </a:ext>
            </a:extLst>
          </p:cNvPr>
          <p:cNvSpPr txBox="1"/>
          <p:nvPr/>
        </p:nvSpPr>
        <p:spPr>
          <a:xfrm>
            <a:off x="1189179" y="6044493"/>
            <a:ext cx="10220043" cy="584775"/>
          </a:xfrm>
          <a:prstGeom prst="rect">
            <a:avLst/>
          </a:prstGeom>
          <a:solidFill>
            <a:schemeClr val="bg1"/>
          </a:solidFill>
        </p:spPr>
        <p:txBody>
          <a:bodyPr wrap="square">
            <a:spAutoFit/>
          </a:bodyPr>
          <a:lstStyle/>
          <a:p>
            <a:r>
              <a:rPr lang="es-ES" sz="800" b="0" i="0" kern="1200" dirty="0">
                <a:solidFill>
                  <a:schemeClr val="tx1"/>
                </a:solidFill>
                <a:effectLst/>
                <a:latin typeface="+mn-lt"/>
                <a:ea typeface="+mn-ea"/>
                <a:cs typeface="+mn-cs"/>
              </a:rPr>
              <a:t>1. Teixeira A, Teixeira M, Almeida V, et al. </a:t>
            </a:r>
            <a:r>
              <a:rPr lang="es-ES" sz="800" b="0" i="0" kern="1200" dirty="0" err="1">
                <a:solidFill>
                  <a:schemeClr val="tx1"/>
                </a:solidFill>
                <a:effectLst/>
                <a:latin typeface="+mn-lt"/>
                <a:ea typeface="+mn-ea"/>
                <a:cs typeface="+mn-cs"/>
              </a:rPr>
              <a:t>Does</a:t>
            </a:r>
            <a:r>
              <a:rPr lang="es-ES" sz="800" b="0" i="0" kern="1200" dirty="0">
                <a:solidFill>
                  <a:schemeClr val="tx1"/>
                </a:solidFill>
                <a:effectLst/>
                <a:latin typeface="+mn-lt"/>
                <a:ea typeface="+mn-ea"/>
                <a:cs typeface="+mn-cs"/>
              </a:rPr>
              <a:t> the </a:t>
            </a:r>
            <a:r>
              <a:rPr lang="es-ES" sz="800" b="0" i="0" kern="1200" dirty="0" err="1">
                <a:solidFill>
                  <a:schemeClr val="tx1"/>
                </a:solidFill>
                <a:effectLst/>
                <a:latin typeface="+mn-lt"/>
                <a:ea typeface="+mn-ea"/>
                <a:cs typeface="+mn-cs"/>
              </a:rPr>
              <a:t>Vehicle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Matter</a:t>
            </a:r>
            <a:r>
              <a:rPr lang="es-ES" sz="800" b="0" i="0" kern="1200" dirty="0">
                <a:solidFill>
                  <a:schemeClr val="tx1"/>
                </a:solidFill>
                <a:effectLst/>
                <a:latin typeface="+mn-lt"/>
                <a:ea typeface="+mn-ea"/>
                <a:cs typeface="+mn-cs"/>
              </a:rPr>
              <a:t>? Real-</a:t>
            </a:r>
            <a:r>
              <a:rPr lang="es-ES" sz="800" b="0" i="0" kern="1200" dirty="0" err="1">
                <a:solidFill>
                  <a:schemeClr val="tx1"/>
                </a:solidFill>
                <a:effectLst/>
                <a:latin typeface="+mn-lt"/>
                <a:ea typeface="+mn-ea"/>
                <a:cs typeface="+mn-cs"/>
              </a:rPr>
              <a:t>World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Evidence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on</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Adherence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Topical</a:t>
            </a:r>
            <a:r>
              <a:rPr lang="es-ES" sz="800" b="0" i="0" kern="1200" dirty="0">
                <a:solidFill>
                  <a:schemeClr val="tx1"/>
                </a:solidFill>
                <a:effectLst/>
                <a:latin typeface="+mn-lt"/>
                <a:ea typeface="+mn-ea"/>
                <a:cs typeface="+mn-cs"/>
              </a:rPr>
              <a:t> Treatment in Psoriasis. </a:t>
            </a:r>
            <a:r>
              <a:rPr lang="es-ES" sz="800" b="0" i="0" kern="1200" dirty="0" err="1">
                <a:solidFill>
                  <a:schemeClr val="tx1"/>
                </a:solidFill>
                <a:effectLst/>
                <a:latin typeface="+mn-lt"/>
                <a:ea typeface="+mn-ea"/>
                <a:cs typeface="+mn-cs"/>
              </a:rPr>
              <a:t>Pharmaceutics</a:t>
            </a:r>
            <a:r>
              <a:rPr lang="es-ES" sz="800" b="0" i="0" kern="1200" dirty="0">
                <a:solidFill>
                  <a:schemeClr val="tx1"/>
                </a:solidFill>
                <a:effectLst/>
                <a:latin typeface="+mn-lt"/>
                <a:ea typeface="+mn-ea"/>
                <a:cs typeface="+mn-cs"/>
              </a:rPr>
              <a:t>. 2021;13(10):1539. doi:10.3390/pharmaceutics13101539. 2. </a:t>
            </a:r>
            <a:r>
              <a:rPr lang="es-ES" sz="800" b="0" i="0" kern="1200" dirty="0" err="1">
                <a:solidFill>
                  <a:schemeClr val="tx1"/>
                </a:solidFill>
                <a:effectLst/>
                <a:latin typeface="+mn-lt"/>
                <a:ea typeface="+mn-ea"/>
                <a:cs typeface="+mn-cs"/>
              </a:rPr>
              <a:t>Fargnoli</a:t>
            </a:r>
            <a:r>
              <a:rPr lang="es-ES" sz="800" b="0" i="0" kern="1200" dirty="0">
                <a:solidFill>
                  <a:schemeClr val="tx1"/>
                </a:solidFill>
                <a:effectLst/>
                <a:latin typeface="+mn-lt"/>
                <a:ea typeface="+mn-ea"/>
                <a:cs typeface="+mn-cs"/>
              </a:rPr>
              <a:t> MC, De Simone C, </a:t>
            </a:r>
            <a:r>
              <a:rPr lang="es-ES" sz="800" b="0" i="0" kern="1200" dirty="0" err="1">
                <a:solidFill>
                  <a:schemeClr val="tx1"/>
                </a:solidFill>
                <a:effectLst/>
                <a:latin typeface="+mn-lt"/>
                <a:ea typeface="+mn-ea"/>
                <a:cs typeface="+mn-cs"/>
              </a:rPr>
              <a:t>Gisondi</a:t>
            </a:r>
            <a:r>
              <a:rPr lang="es-ES" sz="800" b="0" i="0" kern="1200" dirty="0">
                <a:solidFill>
                  <a:schemeClr val="tx1"/>
                </a:solidFill>
                <a:effectLst/>
                <a:latin typeface="+mn-lt"/>
                <a:ea typeface="+mn-ea"/>
                <a:cs typeface="+mn-cs"/>
              </a:rPr>
              <a:t> P, </a:t>
            </a:r>
            <a:r>
              <a:rPr lang="es-ES" sz="800" b="0" i="0" kern="1200" dirty="0" err="1">
                <a:solidFill>
                  <a:schemeClr val="tx1"/>
                </a:solidFill>
                <a:effectLst/>
                <a:latin typeface="+mn-lt"/>
                <a:ea typeface="+mn-ea"/>
                <a:cs typeface="+mn-cs"/>
              </a:rPr>
              <a:t>Pellacani</a:t>
            </a:r>
            <a:r>
              <a:rPr lang="es-ES" sz="800" b="0" i="0" kern="1200" dirty="0">
                <a:solidFill>
                  <a:schemeClr val="tx1"/>
                </a:solidFill>
                <a:effectLst/>
                <a:latin typeface="+mn-lt"/>
                <a:ea typeface="+mn-ea"/>
                <a:cs typeface="+mn-cs"/>
              </a:rPr>
              <a:t> G, </a:t>
            </a:r>
            <a:r>
              <a:rPr lang="es-ES" sz="800" b="0" i="0" kern="1200" dirty="0" err="1">
                <a:solidFill>
                  <a:schemeClr val="tx1"/>
                </a:solidFill>
                <a:effectLst/>
                <a:latin typeface="+mn-lt"/>
                <a:ea typeface="+mn-ea"/>
                <a:cs typeface="+mn-cs"/>
              </a:rPr>
              <a:t>Calzavara-Pinton</a:t>
            </a:r>
            <a:r>
              <a:rPr lang="es-ES" sz="800" b="0" i="0" kern="1200" dirty="0">
                <a:solidFill>
                  <a:schemeClr val="tx1"/>
                </a:solidFill>
                <a:effectLst/>
                <a:latin typeface="+mn-lt"/>
                <a:ea typeface="+mn-ea"/>
                <a:cs typeface="+mn-cs"/>
              </a:rPr>
              <a:t> P. </a:t>
            </a:r>
            <a:r>
              <a:rPr lang="es-ES" sz="800" b="0" i="0" kern="1200" dirty="0" err="1">
                <a:solidFill>
                  <a:schemeClr val="tx1"/>
                </a:solidFill>
                <a:effectLst/>
                <a:latin typeface="+mn-lt"/>
                <a:ea typeface="+mn-ea"/>
                <a:cs typeface="+mn-cs"/>
              </a:rPr>
              <a:t>Topical</a:t>
            </a:r>
            <a:r>
              <a:rPr lang="es-ES" sz="800" b="0" i="0" kern="1200" dirty="0">
                <a:solidFill>
                  <a:schemeClr val="tx1"/>
                </a:solidFill>
                <a:effectLst/>
                <a:latin typeface="+mn-lt"/>
                <a:ea typeface="+mn-ea"/>
                <a:cs typeface="+mn-cs"/>
              </a:rPr>
              <a:t> Treatment for the Management of </a:t>
            </a:r>
            <a:r>
              <a:rPr lang="es-ES" sz="800" b="0" i="0" kern="1200" dirty="0" err="1">
                <a:solidFill>
                  <a:schemeClr val="tx1"/>
                </a:solidFill>
                <a:effectLst/>
                <a:latin typeface="+mn-lt"/>
                <a:ea typeface="+mn-ea"/>
                <a:cs typeface="+mn-cs"/>
              </a:rPr>
              <a:t>Mild-to-Moderate</a:t>
            </a:r>
            <a:r>
              <a:rPr lang="es-ES" sz="800" b="0" i="0" kern="1200" dirty="0">
                <a:solidFill>
                  <a:schemeClr val="tx1"/>
                </a:solidFill>
                <a:effectLst/>
                <a:latin typeface="+mn-lt"/>
                <a:ea typeface="+mn-ea"/>
                <a:cs typeface="+mn-cs"/>
              </a:rPr>
              <a:t> Psoriasis: A </a:t>
            </a:r>
            <a:r>
              <a:rPr lang="es-ES" sz="800" b="0" i="0" kern="1200" dirty="0" err="1">
                <a:solidFill>
                  <a:schemeClr val="tx1"/>
                </a:solidFill>
                <a:effectLst/>
                <a:latin typeface="+mn-lt"/>
                <a:ea typeface="+mn-ea"/>
                <a:cs typeface="+mn-cs"/>
              </a:rPr>
              <a:t>Critical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Appraisal</a:t>
            </a:r>
            <a:r>
              <a:rPr lang="es-ES" sz="800" b="0" i="0" kern="1200" dirty="0">
                <a:solidFill>
                  <a:schemeClr val="tx1"/>
                </a:solidFill>
                <a:effectLst/>
                <a:latin typeface="+mn-lt"/>
                <a:ea typeface="+mn-ea"/>
                <a:cs typeface="+mn-cs"/>
              </a:rPr>
              <a:t> of the </a:t>
            </a:r>
            <a:r>
              <a:rPr lang="es-ES" sz="800" b="0" i="0" kern="1200" dirty="0" err="1">
                <a:solidFill>
                  <a:schemeClr val="tx1"/>
                </a:solidFill>
                <a:effectLst/>
                <a:latin typeface="+mn-lt"/>
                <a:ea typeface="+mn-ea"/>
                <a:cs typeface="+mn-cs"/>
              </a:rPr>
              <a:t>Current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Literature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Dermatology</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Therapy</a:t>
            </a:r>
            <a:r>
              <a:rPr lang="es-ES" sz="800" b="0" i="0" kern="1200" dirty="0">
                <a:solidFill>
                  <a:schemeClr val="tx1"/>
                </a:solidFill>
                <a:effectLst/>
                <a:latin typeface="+mn-lt"/>
                <a:ea typeface="+mn-ea"/>
                <a:cs typeface="+mn-cs"/>
              </a:rPr>
              <a:t>. 2023;13(11):2527-2547. doi:10.1007/s13555-023-01024-9. 3. </a:t>
            </a:r>
            <a:r>
              <a:rPr lang="es-ES" sz="800" b="0" i="0" kern="1200" dirty="0" err="1">
                <a:solidFill>
                  <a:schemeClr val="tx1"/>
                </a:solidFill>
                <a:effectLst/>
                <a:latin typeface="+mn-lt"/>
                <a:ea typeface="+mn-ea"/>
                <a:cs typeface="+mn-cs"/>
              </a:rPr>
              <a:t>Rudnicka</a:t>
            </a:r>
            <a:r>
              <a:rPr lang="es-ES" sz="800" b="0" i="0" kern="1200" dirty="0">
                <a:solidFill>
                  <a:schemeClr val="tx1"/>
                </a:solidFill>
                <a:effectLst/>
                <a:latin typeface="+mn-lt"/>
                <a:ea typeface="+mn-ea"/>
                <a:cs typeface="+mn-cs"/>
              </a:rPr>
              <a:t> L, </a:t>
            </a:r>
            <a:r>
              <a:rPr lang="es-ES" sz="800" b="0" i="0" kern="1200" dirty="0" err="1">
                <a:solidFill>
                  <a:schemeClr val="tx1"/>
                </a:solidFill>
                <a:effectLst/>
                <a:latin typeface="+mn-lt"/>
                <a:ea typeface="+mn-ea"/>
                <a:cs typeface="+mn-cs"/>
              </a:rPr>
              <a:t>Olszewska</a:t>
            </a:r>
            <a:r>
              <a:rPr lang="es-ES" sz="800" b="0" i="0" kern="1200" dirty="0">
                <a:solidFill>
                  <a:schemeClr val="tx1"/>
                </a:solidFill>
                <a:effectLst/>
                <a:latin typeface="+mn-lt"/>
                <a:ea typeface="+mn-ea"/>
                <a:cs typeface="+mn-cs"/>
              </a:rPr>
              <a:t> M, </a:t>
            </a:r>
            <a:r>
              <a:rPr lang="es-ES" sz="800" b="0" i="0" kern="1200" dirty="0" err="1">
                <a:solidFill>
                  <a:schemeClr val="tx1"/>
                </a:solidFill>
                <a:effectLst/>
                <a:latin typeface="+mn-lt"/>
                <a:ea typeface="+mn-ea"/>
                <a:cs typeface="+mn-cs"/>
              </a:rPr>
              <a:t>Goldust</a:t>
            </a:r>
            <a:r>
              <a:rPr lang="es-ES" sz="800" b="0" i="0" kern="1200" dirty="0">
                <a:solidFill>
                  <a:schemeClr val="tx1"/>
                </a:solidFill>
                <a:effectLst/>
                <a:latin typeface="+mn-lt"/>
                <a:ea typeface="+mn-ea"/>
                <a:cs typeface="+mn-cs"/>
              </a:rPr>
              <a:t> M, et al. </a:t>
            </a:r>
            <a:r>
              <a:rPr lang="es-ES" sz="800" b="0" i="0" kern="1200" dirty="0" err="1">
                <a:solidFill>
                  <a:schemeClr val="tx1"/>
                </a:solidFill>
                <a:effectLst/>
                <a:latin typeface="+mn-lt"/>
                <a:ea typeface="+mn-ea"/>
                <a:cs typeface="+mn-cs"/>
              </a:rPr>
              <a:t>Efficacy</a:t>
            </a:r>
            <a:r>
              <a:rPr lang="es-ES" sz="800" b="0" i="0" kern="1200" dirty="0">
                <a:solidFill>
                  <a:schemeClr val="tx1"/>
                </a:solidFill>
                <a:effectLst/>
                <a:latin typeface="+mn-lt"/>
                <a:ea typeface="+mn-ea"/>
                <a:cs typeface="+mn-cs"/>
              </a:rPr>
              <a:t> and Safety of </a:t>
            </a:r>
            <a:r>
              <a:rPr lang="es-ES" sz="800" b="0" i="0" kern="1200" dirty="0" err="1">
                <a:solidFill>
                  <a:schemeClr val="tx1"/>
                </a:solidFill>
                <a:effectLst/>
                <a:latin typeface="+mn-lt"/>
                <a:ea typeface="+mn-ea"/>
                <a:cs typeface="+mn-cs"/>
              </a:rPr>
              <a:t>Different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Formulations</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Calcipotriol</a:t>
            </a:r>
            <a:r>
              <a:rPr lang="es-ES" sz="800" b="0" i="0" kern="1200" dirty="0">
                <a:solidFill>
                  <a:schemeClr val="tx1"/>
                </a:solidFill>
                <a:effectLst/>
                <a:latin typeface="+mn-lt"/>
                <a:ea typeface="+mn-ea"/>
                <a:cs typeface="+mn-cs"/>
              </a:rPr>
              <a:t>/</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in Psoriasis: Gel, </a:t>
            </a:r>
            <a:r>
              <a:rPr lang="es-ES" sz="800" b="0" i="0" kern="1200" dirty="0" err="1">
                <a:solidFill>
                  <a:schemeClr val="tx1"/>
                </a:solidFill>
                <a:effectLst/>
                <a:latin typeface="+mn-lt"/>
                <a:ea typeface="+mn-ea"/>
                <a:cs typeface="+mn-cs"/>
              </a:rPr>
              <a:t>Foam</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Ointment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Journal</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Clinical</a:t>
            </a:r>
            <a:r>
              <a:rPr lang="es-ES" sz="800" b="0" i="0" kern="1200" dirty="0">
                <a:solidFill>
                  <a:schemeClr val="tx1"/>
                </a:solidFill>
                <a:effectLst/>
                <a:latin typeface="+mn-lt"/>
                <a:ea typeface="+mn-ea"/>
                <a:cs typeface="+mn-cs"/>
              </a:rPr>
              <a:t> Medicine. 2021;10(23):5589. doi:10.3390/jcm10235589.</a:t>
            </a:r>
          </a:p>
        </p:txBody>
      </p:sp>
    </p:spTree>
    <p:extLst>
      <p:ext uri="{BB962C8B-B14F-4D97-AF65-F5344CB8AC3E}">
        <p14:creationId xmlns:p14="http://schemas.microsoft.com/office/powerpoint/2010/main" val="121232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a:extLst>
              <a:ext uri="{FF2B5EF4-FFF2-40B4-BE49-F238E27FC236}">
                <a16:creationId xmlns:a16="http://schemas.microsoft.com/office/drawing/2014/main" id="{1AD5278B-2B88-99DE-FB83-5922141877A3}"/>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398A003D-D8C7-D94F-01DB-24AC6B430C1D}"/>
              </a:ext>
            </a:extLst>
          </p:cNvPr>
          <p:cNvSpPr>
            <a:spLocks noGrp="1"/>
          </p:cNvSpPr>
          <p:nvPr>
            <p:ph type="title"/>
          </p:nvPr>
        </p:nvSpPr>
        <p:spPr/>
        <p:txBody>
          <a:bodyPr/>
          <a:lstStyle/>
          <a:p>
            <a:r>
              <a:rPr lang="es-ES" dirty="0"/>
              <a:t>Exoneración de la responsabilidad y uso de la presentación</a:t>
            </a:r>
            <a:endParaRPr lang="en-US" dirty="0"/>
          </a:p>
        </p:txBody>
      </p:sp>
      <p:sp>
        <p:nvSpPr>
          <p:cNvPr id="5" name="TextBox 4">
            <a:extLst>
              <a:ext uri="{FF2B5EF4-FFF2-40B4-BE49-F238E27FC236}">
                <a16:creationId xmlns:a16="http://schemas.microsoft.com/office/drawing/2014/main" id="{A86AF661-E859-B6EE-2327-4D01E87A8A39}"/>
              </a:ext>
            </a:extLst>
          </p:cNvPr>
          <p:cNvSpPr txBox="1"/>
          <p:nvPr/>
        </p:nvSpPr>
        <p:spPr>
          <a:xfrm>
            <a:off x="1061225" y="1881642"/>
            <a:ext cx="10770219" cy="4247317"/>
          </a:xfrm>
          <a:prstGeom prst="rect">
            <a:avLst/>
          </a:prstGeom>
          <a:solidFill>
            <a:schemeClr val="bg1"/>
          </a:solidFill>
        </p:spPr>
        <p:txBody>
          <a:bodyPr wrap="square">
            <a:spAutoFit/>
          </a:bodyPr>
          <a:lstStyle/>
          <a:p>
            <a:pPr algn="just"/>
            <a:r>
              <a:rPr lang="es-ES" sz="1500" dirty="0">
                <a:solidFill>
                  <a:schemeClr val="tx1">
                    <a:lumMod val="50000"/>
                    <a:lumOff val="50000"/>
                  </a:schemeClr>
                </a:solidFill>
              </a:rPr>
              <a:t>Este documento(la “Presentación”) ha sido preparado exclusivamente para su uso en presentaciones y/o formaciones de Almirall, S.A.("Almirall") dirigidas a la comunidad científica(“Uso Permitido”). Este documento incluye información resumida y no pretende ser exhaustivo. La divulgación, difusión o uso de este documento, para un uso distinto al Uso Permitido, sin la autorización previa, expresa y por escrito de Almirall está prohibida. </a:t>
            </a:r>
          </a:p>
          <a:p>
            <a:pPr algn="just"/>
            <a:endParaRPr lang="es-ES" sz="1500" dirty="0">
              <a:solidFill>
                <a:schemeClr val="tx1">
                  <a:lumMod val="50000"/>
                  <a:lumOff val="50000"/>
                </a:schemeClr>
              </a:solidFill>
            </a:endParaRPr>
          </a:p>
          <a:p>
            <a:pPr algn="just"/>
            <a:r>
              <a:rPr lang="es-ES" sz="1500" dirty="0">
                <a:solidFill>
                  <a:schemeClr val="tx1">
                    <a:lumMod val="50000"/>
                    <a:lumOff val="50000"/>
                  </a:schemeClr>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 Tanto la Presentación como los contenidos incluidos en la misma(con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p>
          <a:p>
            <a:pPr algn="just"/>
            <a:endParaRPr lang="es-ES" sz="1500" dirty="0">
              <a:solidFill>
                <a:schemeClr val="tx1">
                  <a:lumMod val="50000"/>
                  <a:lumOff val="50000"/>
                </a:schemeClr>
              </a:solidFill>
            </a:endParaRPr>
          </a:p>
          <a:p>
            <a:pPr algn="just"/>
            <a:r>
              <a:rPr lang="es-ES" sz="1500" dirty="0">
                <a:solidFill>
                  <a:schemeClr val="tx1">
                    <a:lumMod val="50000"/>
                    <a:lumOff val="50000"/>
                  </a:schemeClr>
                </a:solidFill>
              </a:rPr>
              <a:t>Igualmente, todos los nombres comerciales, marcas o signos distintivos de cualquier clase contenidos en la Presentación están protegidos por la Ley. 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sz="1500" dirty="0">
              <a:solidFill>
                <a:schemeClr val="tx1">
                  <a:lumMod val="50000"/>
                  <a:lumOff val="50000"/>
                </a:schemeClr>
              </a:solidFill>
            </a:endParaRPr>
          </a:p>
        </p:txBody>
      </p:sp>
    </p:spTree>
    <p:extLst>
      <p:ext uri="{BB962C8B-B14F-4D97-AF65-F5344CB8AC3E}">
        <p14:creationId xmlns:p14="http://schemas.microsoft.com/office/powerpoint/2010/main" val="317570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C65B17BD-FC80-0964-12C8-EBB6FCA98683}"/>
              </a:ext>
            </a:extLst>
          </p:cNvPr>
          <p:cNvPicPr>
            <a:picLocks noGrp="1" noChangeAspect="1"/>
          </p:cNvPicPr>
          <p:nvPr>
            <p:ph idx="1"/>
          </p:nvPr>
        </p:nvPicPr>
        <p:blipFill>
          <a:blip r:embed="rId3"/>
          <a:stretch>
            <a:fillRect/>
          </a:stretch>
        </p:blipFill>
        <p:spPr>
          <a:xfrm>
            <a:off x="0" y="2820"/>
            <a:ext cx="12192000" cy="6858000"/>
          </a:xfrm>
        </p:spPr>
      </p:pic>
      <p:sp>
        <p:nvSpPr>
          <p:cNvPr id="5" name="Título 20">
            <a:extLst>
              <a:ext uri="{FF2B5EF4-FFF2-40B4-BE49-F238E27FC236}">
                <a16:creationId xmlns:a16="http://schemas.microsoft.com/office/drawing/2014/main" id="{840A00DE-06F2-9909-1009-D57C01DABD49}"/>
              </a:ext>
            </a:extLst>
          </p:cNvPr>
          <p:cNvSpPr>
            <a:spLocks noGrp="1"/>
          </p:cNvSpPr>
          <p:nvPr>
            <p:ph type="title"/>
          </p:nvPr>
        </p:nvSpPr>
        <p:spPr>
          <a:xfrm>
            <a:off x="1241777" y="486126"/>
            <a:ext cx="10563577" cy="879828"/>
          </a:xfrm>
        </p:spPr>
        <p:txBody>
          <a:bodyPr>
            <a:normAutofit/>
          </a:bodyPr>
          <a:lstStyle/>
          <a:p>
            <a:r>
              <a:rPr lang="es-ES" sz="4000" dirty="0">
                <a:solidFill>
                  <a:schemeClr val="accent1">
                    <a:lumMod val="50000"/>
                  </a:schemeClr>
                </a:solidFill>
                <a:latin typeface="Montserrat" panose="02000505000000020004" pitchFamily="2" charset="77"/>
              </a:rPr>
              <a:t>CAL/BDP crema vs espuma</a:t>
            </a:r>
          </a:p>
        </p:txBody>
      </p:sp>
      <p:sp>
        <p:nvSpPr>
          <p:cNvPr id="11" name="CuadroTexto 10">
            <a:extLst>
              <a:ext uri="{FF2B5EF4-FFF2-40B4-BE49-F238E27FC236}">
                <a16:creationId xmlns:a16="http://schemas.microsoft.com/office/drawing/2014/main" id="{0B53B519-EE9C-A307-25E4-C92E7DD744BD}"/>
              </a:ext>
            </a:extLst>
          </p:cNvPr>
          <p:cNvSpPr txBox="1"/>
          <p:nvPr/>
        </p:nvSpPr>
        <p:spPr>
          <a:xfrm>
            <a:off x="1241777" y="1266447"/>
            <a:ext cx="9855201" cy="523220"/>
          </a:xfrm>
          <a:prstGeom prst="rect">
            <a:avLst/>
          </a:prstGeom>
          <a:noFill/>
        </p:spPr>
        <p:txBody>
          <a:bodyPr wrap="square">
            <a:spAutoFit/>
          </a:bodyPr>
          <a:lstStyle/>
          <a:p>
            <a:pPr marL="0" indent="0" algn="just">
              <a:buNone/>
            </a:pPr>
            <a:r>
              <a:rPr lang="es-ES" sz="1400" dirty="0">
                <a:latin typeface="Montserrat Light" pitchFamily="2" charset="77"/>
              </a:rPr>
              <a:t>Una comparación indirecta ajustada anclada de la combinación </a:t>
            </a:r>
            <a:r>
              <a:rPr lang="es-ES" sz="1400" b="1" dirty="0">
                <a:latin typeface="Montserrat Light" pitchFamily="2" charset="77"/>
              </a:rPr>
              <a:t>CAL/BDP en crema versus espuma </a:t>
            </a:r>
            <a:r>
              <a:rPr lang="es-ES" sz="1400" dirty="0">
                <a:latin typeface="Montserrat Light" pitchFamily="2" charset="77"/>
              </a:rPr>
              <a:t>de CAL/BDP para el tratamiento de la psoriasis</a:t>
            </a:r>
            <a:r>
              <a:rPr lang="es-ES" sz="1400" baseline="30000" dirty="0">
                <a:latin typeface="Montserrat Light" pitchFamily="2" charset="77"/>
              </a:rPr>
              <a:t>1-2</a:t>
            </a:r>
            <a:r>
              <a:rPr lang="es-ES" sz="1400" dirty="0">
                <a:latin typeface="Montserrat Light" pitchFamily="2" charset="77"/>
              </a:rPr>
              <a:t>:</a:t>
            </a:r>
          </a:p>
        </p:txBody>
      </p:sp>
      <p:sp>
        <p:nvSpPr>
          <p:cNvPr id="7" name="CuadroTexto 6">
            <a:extLst>
              <a:ext uri="{FF2B5EF4-FFF2-40B4-BE49-F238E27FC236}">
                <a16:creationId xmlns:a16="http://schemas.microsoft.com/office/drawing/2014/main" id="{CC3BB1F6-BDDC-27D6-A5E1-D5B6FACBA349}"/>
              </a:ext>
            </a:extLst>
          </p:cNvPr>
          <p:cNvSpPr txBox="1"/>
          <p:nvPr/>
        </p:nvSpPr>
        <p:spPr>
          <a:xfrm>
            <a:off x="2010791" y="1936774"/>
            <a:ext cx="9302045" cy="2693045"/>
          </a:xfrm>
          <a:prstGeom prst="rect">
            <a:avLst/>
          </a:prstGeom>
          <a:noFill/>
        </p:spPr>
        <p:txBody>
          <a:bodyPr wrap="square">
            <a:spAutoFit/>
          </a:bodyPr>
          <a:lstStyle/>
          <a:p>
            <a:pPr algn="just"/>
            <a:r>
              <a:rPr lang="es-ES" sz="1300" b="1" dirty="0">
                <a:latin typeface="Montserrat" panose="02000505000000020004" pitchFamily="2" charset="77"/>
              </a:rPr>
              <a:t>Eficacia</a:t>
            </a:r>
            <a:r>
              <a:rPr lang="es-ES" sz="1300" dirty="0">
                <a:latin typeface="Montserrat" panose="02000505000000020004" pitchFamily="2" charset="77"/>
              </a:rPr>
              <a:t>: </a:t>
            </a:r>
            <a:r>
              <a:rPr lang="es-ES" sz="1300" dirty="0">
                <a:latin typeface="Montserrat Light" pitchFamily="2" charset="77"/>
              </a:rPr>
              <a:t>Tanto la crema como la espuma de CAL/BDP demuestran una eficacia comparable en términos de éxito en el tratamiento. Las razones de riesgo para el éxito del tratamiento en PGA y la respuesta PASI75 no fueron significativamente diferentes entre las dos formulaciones</a:t>
            </a:r>
            <a:endParaRPr lang="es-ES" sz="1300" baseline="30000" dirty="0">
              <a:latin typeface="Montserrat Light" pitchFamily="2" charset="77"/>
            </a:endParaRPr>
          </a:p>
          <a:p>
            <a:pPr algn="just"/>
            <a:endParaRPr lang="es-ES" sz="1300" dirty="0">
              <a:latin typeface="Montserrat Light" pitchFamily="2" charset="77"/>
            </a:endParaRPr>
          </a:p>
          <a:p>
            <a:pPr algn="just"/>
            <a:r>
              <a:rPr lang="es-ES" sz="1300" b="1" dirty="0">
                <a:latin typeface="Montserrat" panose="02000505000000020004" pitchFamily="2" charset="77"/>
              </a:rPr>
              <a:t>Satisfacción del Tratamiento</a:t>
            </a:r>
            <a:r>
              <a:rPr lang="es-ES" sz="1300" dirty="0">
                <a:latin typeface="Montserrat" panose="02000505000000020004" pitchFamily="2" charset="77"/>
              </a:rPr>
              <a:t>: </a:t>
            </a:r>
            <a:r>
              <a:rPr lang="es-ES" sz="1300" dirty="0">
                <a:latin typeface="Montserrat Light" pitchFamily="2" charset="77"/>
              </a:rPr>
              <a:t>La crema de CAL/BDP se asoció con una satisfacción significativamente mayor en comparación con la espuma. Dominios como la satisfacción general con el tratamiento, facilidad de aplicación, falta de sensación grasa y efecto hidratante fueron notablemente mejores con la formulación en crema. Además, los pacientes encontraron más fácil incorporar la crema en su rutina diaria.</a:t>
            </a:r>
            <a:endParaRPr lang="es-ES" sz="1300" baseline="30000" dirty="0">
              <a:latin typeface="Montserrat Light" pitchFamily="2" charset="77"/>
            </a:endParaRPr>
          </a:p>
          <a:p>
            <a:pPr algn="just"/>
            <a:endParaRPr lang="es-ES" sz="1300" dirty="0">
              <a:latin typeface="Montserrat" panose="02000505000000020004" pitchFamily="2" charset="77"/>
            </a:endParaRPr>
          </a:p>
          <a:p>
            <a:pPr algn="just"/>
            <a:r>
              <a:rPr lang="es-ES" sz="1300" b="1" dirty="0">
                <a:latin typeface="Montserrat" panose="02000505000000020004" pitchFamily="2" charset="77"/>
              </a:rPr>
              <a:t>Preferencia del Paciente</a:t>
            </a:r>
            <a:r>
              <a:rPr lang="es-ES" sz="1300" dirty="0">
                <a:latin typeface="Montserrat" panose="02000505000000020004" pitchFamily="2" charset="77"/>
              </a:rPr>
              <a:t>: </a:t>
            </a:r>
            <a:r>
              <a:rPr lang="es-ES" sz="1300" dirty="0">
                <a:latin typeface="Montserrat Light" pitchFamily="2" charset="77"/>
              </a:rPr>
              <a:t>Los estudios indican una mayor preferencia de los pacientes por la crema de CAL/BDP sobre la espuma, particularmente debido a su aceptabilidad cosmética y facilidad de uso. Es probable que esta preferencia mejore la adherencia al tratamiento, lo cual es crucial para el manejo de condiciones crónicas como la psoriasis.</a:t>
            </a:r>
            <a:endParaRPr lang="es-ES" sz="1300" baseline="30000" dirty="0">
              <a:latin typeface="Montserrat Light" pitchFamily="2" charset="77"/>
            </a:endParaRPr>
          </a:p>
        </p:txBody>
      </p:sp>
      <p:sp>
        <p:nvSpPr>
          <p:cNvPr id="8" name="Rectángulo redondeado 7">
            <a:extLst>
              <a:ext uri="{FF2B5EF4-FFF2-40B4-BE49-F238E27FC236}">
                <a16:creationId xmlns:a16="http://schemas.microsoft.com/office/drawing/2014/main" id="{478EAC49-B649-0AA5-BB2F-84D82341A1D1}"/>
              </a:ext>
            </a:extLst>
          </p:cNvPr>
          <p:cNvSpPr/>
          <p:nvPr/>
        </p:nvSpPr>
        <p:spPr>
          <a:xfrm>
            <a:off x="1353254" y="4825851"/>
            <a:ext cx="10340622" cy="1042796"/>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59BBB038-13F0-9AD7-5962-DB4A1211ED83}"/>
              </a:ext>
            </a:extLst>
          </p:cNvPr>
          <p:cNvSpPr txBox="1"/>
          <p:nvPr/>
        </p:nvSpPr>
        <p:spPr>
          <a:xfrm>
            <a:off x="1469123" y="5035390"/>
            <a:ext cx="9921363" cy="646331"/>
          </a:xfrm>
          <a:prstGeom prst="rect">
            <a:avLst/>
          </a:prstGeom>
          <a:noFill/>
        </p:spPr>
        <p:txBody>
          <a:bodyPr wrap="square">
            <a:spAutoFit/>
          </a:bodyPr>
          <a:lstStyle/>
          <a:p>
            <a:pPr marL="0" indent="0" algn="just">
              <a:buNone/>
            </a:pPr>
            <a:r>
              <a:rPr lang="es-ES" dirty="0">
                <a:solidFill>
                  <a:schemeClr val="bg1"/>
                </a:solidFill>
                <a:latin typeface="Montserrat Light" pitchFamily="2" charset="77"/>
              </a:rPr>
              <a:t>En resumen, la combinación CAL/BDP crema ofrece ventajas significativas en términos de satisfacción y preferencia  del paciente frente a CAL/BDP espuma.</a:t>
            </a:r>
          </a:p>
        </p:txBody>
      </p:sp>
      <p:sp>
        <p:nvSpPr>
          <p:cNvPr id="10" name="TextBox 9">
            <a:extLst>
              <a:ext uri="{FF2B5EF4-FFF2-40B4-BE49-F238E27FC236}">
                <a16:creationId xmlns:a16="http://schemas.microsoft.com/office/drawing/2014/main" id="{5F8C6044-AF0E-94EE-F53F-6F801685A902}"/>
              </a:ext>
            </a:extLst>
          </p:cNvPr>
          <p:cNvSpPr txBox="1"/>
          <p:nvPr/>
        </p:nvSpPr>
        <p:spPr>
          <a:xfrm>
            <a:off x="1308533" y="6035648"/>
            <a:ext cx="10242545" cy="461665"/>
          </a:xfrm>
          <a:prstGeom prst="rect">
            <a:avLst/>
          </a:prstGeom>
          <a:solidFill>
            <a:schemeClr val="bg1"/>
          </a:solidFill>
        </p:spPr>
        <p:txBody>
          <a:bodyPr wrap="square">
            <a:spAutoFit/>
          </a:bodyPr>
          <a:lstStyle/>
          <a:p>
            <a:r>
              <a:rPr lang="es-ES" sz="800" b="0" i="0" kern="1200" dirty="0">
                <a:solidFill>
                  <a:schemeClr val="tx1"/>
                </a:solidFill>
                <a:effectLst/>
                <a:latin typeface="+mn-lt"/>
                <a:ea typeface="+mn-ea"/>
                <a:cs typeface="+mn-cs"/>
              </a:rPr>
              <a:t>1. </a:t>
            </a:r>
            <a:r>
              <a:rPr lang="es-ES" sz="800" b="0" i="0" kern="1200" dirty="0" err="1">
                <a:solidFill>
                  <a:schemeClr val="tx1"/>
                </a:solidFill>
                <a:effectLst/>
                <a:latin typeface="+mn-lt"/>
                <a:ea typeface="+mn-ea"/>
                <a:cs typeface="+mn-cs"/>
              </a:rPr>
              <a:t>Bewley</a:t>
            </a:r>
            <a:r>
              <a:rPr lang="es-ES" sz="800" b="0" i="0" kern="1200" dirty="0">
                <a:solidFill>
                  <a:schemeClr val="tx1"/>
                </a:solidFill>
                <a:effectLst/>
                <a:latin typeface="+mn-lt"/>
                <a:ea typeface="+mn-ea"/>
                <a:cs typeface="+mn-cs"/>
              </a:rPr>
              <a:t> A, Barker E, Baker H, Green W, </a:t>
            </a:r>
            <a:r>
              <a:rPr lang="es-ES" sz="800" b="0" i="0" kern="1200" dirty="0" err="1">
                <a:solidFill>
                  <a:schemeClr val="tx1"/>
                </a:solidFill>
                <a:effectLst/>
                <a:latin typeface="+mn-lt"/>
                <a:ea typeface="+mn-ea"/>
                <a:cs typeface="+mn-cs"/>
              </a:rPr>
              <a:t>Avey</a:t>
            </a:r>
            <a:r>
              <a:rPr lang="es-ES" sz="800" b="0" i="0" kern="1200" dirty="0">
                <a:solidFill>
                  <a:schemeClr val="tx1"/>
                </a:solidFill>
                <a:effectLst/>
                <a:latin typeface="+mn-lt"/>
                <a:ea typeface="+mn-ea"/>
                <a:cs typeface="+mn-cs"/>
              </a:rPr>
              <a:t> B, Pi-Blanque A, Galván J, </a:t>
            </a:r>
            <a:r>
              <a:rPr lang="es-ES" sz="800" b="0" i="0" kern="1200" dirty="0" err="1">
                <a:solidFill>
                  <a:schemeClr val="tx1"/>
                </a:solidFill>
                <a:effectLst/>
                <a:latin typeface="+mn-lt"/>
                <a:ea typeface="+mn-ea"/>
                <a:cs typeface="+mn-cs"/>
              </a:rPr>
              <a:t>Trebbien</a:t>
            </a:r>
            <a:r>
              <a:rPr lang="es-ES" sz="800" b="0" i="0" kern="1200" dirty="0">
                <a:solidFill>
                  <a:schemeClr val="tx1"/>
                </a:solidFill>
                <a:effectLst/>
                <a:latin typeface="+mn-lt"/>
                <a:ea typeface="+mn-ea"/>
                <a:cs typeface="+mn-cs"/>
              </a:rPr>
              <a:t> P, </a:t>
            </a:r>
            <a:r>
              <a:rPr lang="es-ES" sz="800" b="0" i="0" kern="1200" dirty="0" err="1">
                <a:solidFill>
                  <a:schemeClr val="tx1"/>
                </a:solidFill>
                <a:effectLst/>
                <a:latin typeface="+mn-lt"/>
                <a:ea typeface="+mn-ea"/>
                <a:cs typeface="+mn-cs"/>
              </a:rPr>
              <a:t>Praestegaard</a:t>
            </a:r>
            <a:r>
              <a:rPr lang="es-ES" sz="800" b="0" i="0" kern="1200" dirty="0">
                <a:solidFill>
                  <a:schemeClr val="tx1"/>
                </a:solidFill>
                <a:effectLst/>
                <a:latin typeface="+mn-lt"/>
                <a:ea typeface="+mn-ea"/>
                <a:cs typeface="+mn-cs"/>
              </a:rPr>
              <a:t> M. </a:t>
            </a:r>
            <a:r>
              <a:rPr lang="es-ES" sz="800" b="0" i="0" kern="1200" dirty="0" err="1">
                <a:solidFill>
                  <a:schemeClr val="tx1"/>
                </a:solidFill>
                <a:effectLst/>
                <a:latin typeface="+mn-lt"/>
                <a:ea typeface="+mn-ea"/>
                <a:cs typeface="+mn-cs"/>
              </a:rPr>
              <a:t>An</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anchored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matching-adjusted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indirect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comparison</a:t>
            </a:r>
            <a:r>
              <a:rPr lang="es-ES" sz="800" b="0" i="0" kern="1200" dirty="0">
                <a:solidFill>
                  <a:schemeClr val="tx1"/>
                </a:solidFill>
                <a:effectLst/>
                <a:latin typeface="+mn-lt"/>
                <a:ea typeface="+mn-ea"/>
                <a:cs typeface="+mn-cs"/>
              </a:rPr>
              <a:t> of </a:t>
            </a:r>
            <a:r>
              <a:rPr lang="es-ES" sz="800" b="0" i="0" kern="1200" dirty="0" err="1">
                <a:solidFill>
                  <a:schemeClr val="tx1"/>
                </a:solidFill>
                <a:effectLst/>
                <a:latin typeface="+mn-lt"/>
                <a:ea typeface="+mn-ea"/>
                <a:cs typeface="+mn-cs"/>
              </a:rPr>
              <a:t>fixed-dose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combination</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calcipotriol</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(CAL/BDP) </a:t>
            </a:r>
            <a:r>
              <a:rPr lang="es-ES" sz="800" b="0" i="0" kern="1200" dirty="0" err="1">
                <a:solidFill>
                  <a:schemeClr val="tx1"/>
                </a:solidFill>
                <a:effectLst/>
                <a:latin typeface="+mn-lt"/>
                <a:ea typeface="+mn-ea"/>
                <a:cs typeface="+mn-cs"/>
              </a:rPr>
              <a:t>cream</a:t>
            </a:r>
            <a:r>
              <a:rPr lang="es-ES" sz="800" b="0" i="0" kern="1200" dirty="0">
                <a:solidFill>
                  <a:schemeClr val="tx1"/>
                </a:solidFill>
                <a:effectLst/>
                <a:latin typeface="+mn-lt"/>
                <a:ea typeface="+mn-ea"/>
                <a:cs typeface="+mn-cs"/>
              </a:rPr>
              <a:t> versus CAL/BDP </a:t>
            </a:r>
            <a:r>
              <a:rPr lang="es-ES" sz="800" b="0" i="0" kern="1200" dirty="0" err="1">
                <a:solidFill>
                  <a:schemeClr val="tx1"/>
                </a:solidFill>
                <a:effectLst/>
                <a:latin typeface="+mn-lt"/>
                <a:ea typeface="+mn-ea"/>
                <a:cs typeface="+mn-cs"/>
              </a:rPr>
              <a:t>foam</a:t>
            </a:r>
            <a:r>
              <a:rPr lang="es-ES" sz="800" b="0" i="0" kern="1200" dirty="0">
                <a:solidFill>
                  <a:schemeClr val="tx1"/>
                </a:solidFill>
                <a:effectLst/>
                <a:latin typeface="+mn-lt"/>
                <a:ea typeface="+mn-ea"/>
                <a:cs typeface="+mn-cs"/>
              </a:rPr>
              <a:t> for the treatment of psoriasis. J </a:t>
            </a:r>
            <a:r>
              <a:rPr lang="es-ES" sz="800" b="0" i="0" kern="1200" dirty="0" err="1">
                <a:solidFill>
                  <a:schemeClr val="tx1"/>
                </a:solidFill>
                <a:effectLst/>
                <a:latin typeface="+mn-lt"/>
                <a:ea typeface="+mn-ea"/>
                <a:cs typeface="+mn-cs"/>
              </a:rPr>
              <a:t>Dermatolog</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Treat</a:t>
            </a:r>
            <a:r>
              <a:rPr lang="es-ES" sz="800" b="0" i="0" kern="1200" dirty="0">
                <a:solidFill>
                  <a:schemeClr val="tx1"/>
                </a:solidFill>
                <a:effectLst/>
                <a:latin typeface="+mn-lt"/>
                <a:ea typeface="+mn-ea"/>
                <a:cs typeface="+mn-cs"/>
              </a:rPr>
              <a:t>. 2022 Dec;33(8):3191-3198. </a:t>
            </a:r>
            <a:r>
              <a:rPr lang="es-ES" sz="800" b="0" i="0" kern="1200" dirty="0" err="1">
                <a:solidFill>
                  <a:schemeClr val="tx1"/>
                </a:solidFill>
                <a:effectLst/>
                <a:latin typeface="+mn-lt"/>
                <a:ea typeface="+mn-ea"/>
                <a:cs typeface="+mn-cs"/>
              </a:rPr>
              <a:t>doi</a:t>
            </a:r>
            <a:r>
              <a:rPr lang="es-ES" sz="800" b="0" i="0" kern="1200" dirty="0">
                <a:solidFill>
                  <a:schemeClr val="tx1"/>
                </a:solidFill>
                <a:effectLst/>
                <a:latin typeface="+mn-lt"/>
                <a:ea typeface="+mn-ea"/>
                <a:cs typeface="+mn-cs"/>
              </a:rPr>
              <a:t>: 10.1080/09546634.2022.2116924. </a:t>
            </a:r>
            <a:r>
              <a:rPr lang="es-ES" sz="800" b="0" i="0" kern="1200" dirty="0" err="1">
                <a:solidFill>
                  <a:schemeClr val="tx1"/>
                </a:solidFill>
                <a:effectLst/>
                <a:latin typeface="+mn-lt"/>
                <a:ea typeface="+mn-ea"/>
                <a:cs typeface="+mn-cs"/>
              </a:rPr>
              <a:t>Epub</a:t>
            </a:r>
            <a:r>
              <a:rPr lang="es-ES" sz="800" b="0" i="0" kern="1200" dirty="0">
                <a:solidFill>
                  <a:schemeClr val="tx1"/>
                </a:solidFill>
                <a:effectLst/>
                <a:latin typeface="+mn-lt"/>
                <a:ea typeface="+mn-ea"/>
                <a:cs typeface="+mn-cs"/>
              </a:rPr>
              <a:t> 2022 </a:t>
            </a:r>
            <a:r>
              <a:rPr lang="es-ES" sz="800" b="0" i="0" kern="1200" dirty="0" err="1">
                <a:solidFill>
                  <a:schemeClr val="tx1"/>
                </a:solidFill>
                <a:effectLst/>
                <a:latin typeface="+mn-lt"/>
                <a:ea typeface="+mn-ea"/>
                <a:cs typeface="+mn-cs"/>
              </a:rPr>
              <a:t>Sep</a:t>
            </a:r>
            <a:r>
              <a:rPr lang="es-ES" sz="800" b="0" i="0" kern="1200" dirty="0">
                <a:solidFill>
                  <a:schemeClr val="tx1"/>
                </a:solidFill>
                <a:effectLst/>
                <a:latin typeface="+mn-lt"/>
                <a:ea typeface="+mn-ea"/>
                <a:cs typeface="+mn-cs"/>
              </a:rPr>
              <a:t> 6. PMID: 36036596. </a:t>
            </a:r>
            <a:r>
              <a:rPr lang="es-ES" sz="800" dirty="0"/>
              <a:t>2. </a:t>
            </a:r>
            <a:r>
              <a:rPr lang="es-ES" sz="800" dirty="0" err="1"/>
              <a:t>Kircik</a:t>
            </a:r>
            <a:r>
              <a:rPr lang="es-ES" sz="800" dirty="0"/>
              <a:t> C, </a:t>
            </a:r>
            <a:r>
              <a:rPr lang="es-ES" sz="800" dirty="0" err="1"/>
              <a:t>Kircik</a:t>
            </a:r>
            <a:r>
              <a:rPr lang="es-ES" sz="800" dirty="0"/>
              <a:t> L. </a:t>
            </a:r>
            <a:r>
              <a:rPr lang="es-ES" sz="800" dirty="0" err="1"/>
              <a:t>Patient</a:t>
            </a:r>
            <a:r>
              <a:rPr lang="es-ES" sz="800" dirty="0"/>
              <a:t> </a:t>
            </a:r>
            <a:r>
              <a:rPr lang="es-ES" sz="800" dirty="0" err="1"/>
              <a:t>preference</a:t>
            </a:r>
            <a:r>
              <a:rPr lang="es-ES" sz="800" dirty="0"/>
              <a:t> for </a:t>
            </a:r>
            <a:r>
              <a:rPr lang="es-ES" sz="800" dirty="0" err="1"/>
              <a:t>calcipotriene</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versus </a:t>
            </a:r>
            <a:r>
              <a:rPr lang="es-ES" sz="800" dirty="0" err="1"/>
              <a:t>foam</a:t>
            </a:r>
            <a:r>
              <a:rPr lang="es-ES" sz="800" dirty="0"/>
              <a:t> for the </a:t>
            </a:r>
            <a:r>
              <a:rPr lang="es-ES" sz="800" dirty="0" err="1"/>
              <a:t>topical</a:t>
            </a:r>
            <a:r>
              <a:rPr lang="es-ES" sz="800" dirty="0"/>
              <a:t> treatment of psoriasis: a </a:t>
            </a:r>
            <a:r>
              <a:rPr lang="es-ES" sz="800" dirty="0" err="1"/>
              <a:t>pilot</a:t>
            </a:r>
            <a:r>
              <a:rPr lang="es-ES" sz="800" dirty="0"/>
              <a:t> </a:t>
            </a:r>
            <a:r>
              <a:rPr lang="es-ES" sz="800" dirty="0" err="1"/>
              <a:t>study</a:t>
            </a:r>
            <a:r>
              <a:rPr lang="es-ES" sz="800" dirty="0"/>
              <a:t>. J </a:t>
            </a:r>
            <a:r>
              <a:rPr lang="es-ES" sz="800" dirty="0" err="1"/>
              <a:t>Drugs</a:t>
            </a:r>
            <a:r>
              <a:rPr lang="es-ES" sz="800" dirty="0"/>
              <a:t> </a:t>
            </a:r>
            <a:r>
              <a:rPr lang="es-ES" sz="800" dirty="0" err="1"/>
              <a:t>Dermatol</a:t>
            </a:r>
            <a:r>
              <a:rPr lang="es-ES" sz="800" dirty="0"/>
              <a:t>. 2023;22(3):271-273. doi:10.36849/JDD.7165.</a:t>
            </a:r>
          </a:p>
        </p:txBody>
      </p:sp>
      <p:pic>
        <p:nvPicPr>
          <p:cNvPr id="17" name="Graphic 16" descr="Thumbs up sign outline">
            <a:extLst>
              <a:ext uri="{FF2B5EF4-FFF2-40B4-BE49-F238E27FC236}">
                <a16:creationId xmlns:a16="http://schemas.microsoft.com/office/drawing/2014/main" id="{65059C17-6FBC-DC11-C9CA-EB8E229CF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4574" y="2823332"/>
            <a:ext cx="726217" cy="726217"/>
          </a:xfrm>
          <a:prstGeom prst="rect">
            <a:avLst/>
          </a:prstGeom>
        </p:spPr>
      </p:pic>
      <p:pic>
        <p:nvPicPr>
          <p:cNvPr id="20" name="Graphic 19" descr="Priorities outline">
            <a:extLst>
              <a:ext uri="{FF2B5EF4-FFF2-40B4-BE49-F238E27FC236}">
                <a16:creationId xmlns:a16="http://schemas.microsoft.com/office/drawing/2014/main" id="{A007B659-19DA-8D12-7D69-0206B7ECB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1627" y="3631054"/>
            <a:ext cx="914400" cy="914400"/>
          </a:xfrm>
          <a:prstGeom prst="rect">
            <a:avLst/>
          </a:prstGeom>
        </p:spPr>
      </p:pic>
      <p:pic>
        <p:nvPicPr>
          <p:cNvPr id="22" name="Graphic 21" descr="Bar graph with upward trend with solid fill">
            <a:extLst>
              <a:ext uri="{FF2B5EF4-FFF2-40B4-BE49-F238E27FC236}">
                <a16:creationId xmlns:a16="http://schemas.microsoft.com/office/drawing/2014/main" id="{0630A845-1D0D-4171-0D95-3F2A37F115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1777" y="1922644"/>
            <a:ext cx="726218" cy="726218"/>
          </a:xfrm>
          <a:prstGeom prst="rect">
            <a:avLst/>
          </a:prstGeom>
        </p:spPr>
      </p:pic>
    </p:spTree>
    <p:extLst>
      <p:ext uri="{BB962C8B-B14F-4D97-AF65-F5344CB8AC3E}">
        <p14:creationId xmlns:p14="http://schemas.microsoft.com/office/powerpoint/2010/main" val="410960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86E51411-05E7-EBEC-4BFB-3B4B84F2A92B}"/>
              </a:ext>
            </a:extLst>
          </p:cNvPr>
          <p:cNvPicPr>
            <a:picLocks noGrp="1" noChangeAspect="1"/>
          </p:cNvPicPr>
          <p:nvPr>
            <p:ph idx="1"/>
          </p:nvPr>
        </p:nvPicPr>
        <p:blipFill>
          <a:blip r:embed="rId3"/>
          <a:stretch>
            <a:fillRect/>
          </a:stretch>
        </p:blipFill>
        <p:spPr>
          <a:xfrm>
            <a:off x="0" y="0"/>
            <a:ext cx="12192000" cy="6858000"/>
          </a:xfrm>
        </p:spPr>
      </p:pic>
      <p:sp>
        <p:nvSpPr>
          <p:cNvPr id="5" name="Título 20">
            <a:extLst>
              <a:ext uri="{FF2B5EF4-FFF2-40B4-BE49-F238E27FC236}">
                <a16:creationId xmlns:a16="http://schemas.microsoft.com/office/drawing/2014/main" id="{DFA49F95-5B92-D1BF-4BEE-351CDCD4D154}"/>
              </a:ext>
            </a:extLst>
          </p:cNvPr>
          <p:cNvSpPr>
            <a:spLocks noGrp="1"/>
          </p:cNvSpPr>
          <p:nvPr>
            <p:ph type="title"/>
          </p:nvPr>
        </p:nvSpPr>
        <p:spPr>
          <a:xfrm>
            <a:off x="1128889" y="675417"/>
            <a:ext cx="10563577" cy="1311124"/>
          </a:xfrm>
        </p:spPr>
        <p:txBody>
          <a:bodyPr>
            <a:noAutofit/>
          </a:bodyPr>
          <a:lstStyle/>
          <a:p>
            <a:r>
              <a:rPr lang="es-ES" sz="4000" dirty="0">
                <a:solidFill>
                  <a:schemeClr val="accent1">
                    <a:lumMod val="50000"/>
                  </a:schemeClr>
                </a:solidFill>
                <a:latin typeface="Montserrat" panose="02000505000000020004" pitchFamily="2" charset="77"/>
              </a:rPr>
              <a:t>Ventajas de la crema en cuero cabelludo</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6" name="Rectángulo redondeado 5">
            <a:extLst>
              <a:ext uri="{FF2B5EF4-FFF2-40B4-BE49-F238E27FC236}">
                <a16:creationId xmlns:a16="http://schemas.microsoft.com/office/drawing/2014/main" id="{AB880653-9045-9C02-CFED-AE5592F41E21}"/>
              </a:ext>
            </a:extLst>
          </p:cNvPr>
          <p:cNvSpPr/>
          <p:nvPr/>
        </p:nvSpPr>
        <p:spPr>
          <a:xfrm>
            <a:off x="1173670" y="1986541"/>
            <a:ext cx="2596443"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0773830D-DEFD-4ADF-19BB-B63537DBF3A3}"/>
              </a:ext>
            </a:extLst>
          </p:cNvPr>
          <p:cNvSpPr/>
          <p:nvPr/>
        </p:nvSpPr>
        <p:spPr>
          <a:xfrm>
            <a:off x="4142645" y="1982455"/>
            <a:ext cx="2946403"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a:extLst>
              <a:ext uri="{FF2B5EF4-FFF2-40B4-BE49-F238E27FC236}">
                <a16:creationId xmlns:a16="http://schemas.microsoft.com/office/drawing/2014/main" id="{A76CE9C9-8C3C-9563-380F-C0C74F39EB8F}"/>
              </a:ext>
            </a:extLst>
          </p:cNvPr>
          <p:cNvSpPr/>
          <p:nvPr/>
        </p:nvSpPr>
        <p:spPr>
          <a:xfrm>
            <a:off x="7461580" y="1982455"/>
            <a:ext cx="4188179" cy="541867"/>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6B8EDF8-2FE1-430A-8D64-A47965D477DF}"/>
              </a:ext>
            </a:extLst>
          </p:cNvPr>
          <p:cNvSpPr txBox="1"/>
          <p:nvPr/>
        </p:nvSpPr>
        <p:spPr>
          <a:xfrm>
            <a:off x="1252692" y="2072767"/>
            <a:ext cx="2596444" cy="369332"/>
          </a:xfrm>
          <a:prstGeom prst="rect">
            <a:avLst/>
          </a:prstGeom>
          <a:noFill/>
        </p:spPr>
        <p:txBody>
          <a:bodyPr wrap="square">
            <a:spAutoFit/>
          </a:bodyPr>
          <a:lstStyle/>
          <a:p>
            <a:r>
              <a:rPr lang="es-ES" dirty="0">
                <a:solidFill>
                  <a:schemeClr val="bg1"/>
                </a:solidFill>
                <a:latin typeface="Montserrat Light" pitchFamily="2" charset="77"/>
              </a:rPr>
              <a:t>Atractivo Cosmético</a:t>
            </a:r>
          </a:p>
        </p:txBody>
      </p:sp>
      <p:sp>
        <p:nvSpPr>
          <p:cNvPr id="10" name="CuadroTexto 9">
            <a:extLst>
              <a:ext uri="{FF2B5EF4-FFF2-40B4-BE49-F238E27FC236}">
                <a16:creationId xmlns:a16="http://schemas.microsoft.com/office/drawing/2014/main" id="{59FE7119-50F7-3C11-345D-59F272B9B344}"/>
              </a:ext>
            </a:extLst>
          </p:cNvPr>
          <p:cNvSpPr txBox="1"/>
          <p:nvPr/>
        </p:nvSpPr>
        <p:spPr>
          <a:xfrm>
            <a:off x="4232957" y="2068723"/>
            <a:ext cx="3048000" cy="369332"/>
          </a:xfrm>
          <a:prstGeom prst="rect">
            <a:avLst/>
          </a:prstGeom>
          <a:noFill/>
        </p:spPr>
        <p:txBody>
          <a:bodyPr wrap="square">
            <a:spAutoFit/>
          </a:bodyPr>
          <a:lstStyle/>
          <a:p>
            <a:r>
              <a:rPr lang="es-ES" dirty="0">
                <a:solidFill>
                  <a:schemeClr val="bg1"/>
                </a:solidFill>
                <a:latin typeface="Montserrat Light" pitchFamily="2" charset="77"/>
              </a:rPr>
              <a:t>Facilidad de aplicación</a:t>
            </a:r>
          </a:p>
        </p:txBody>
      </p:sp>
      <p:sp>
        <p:nvSpPr>
          <p:cNvPr id="11" name="CuadroTexto 10">
            <a:extLst>
              <a:ext uri="{FF2B5EF4-FFF2-40B4-BE49-F238E27FC236}">
                <a16:creationId xmlns:a16="http://schemas.microsoft.com/office/drawing/2014/main" id="{9EBA4C14-0952-D205-1284-9F775EEB10F4}"/>
              </a:ext>
            </a:extLst>
          </p:cNvPr>
          <p:cNvSpPr txBox="1"/>
          <p:nvPr/>
        </p:nvSpPr>
        <p:spPr>
          <a:xfrm>
            <a:off x="7537780" y="2068723"/>
            <a:ext cx="4413955" cy="369332"/>
          </a:xfrm>
          <a:prstGeom prst="rect">
            <a:avLst/>
          </a:prstGeom>
          <a:noFill/>
        </p:spPr>
        <p:txBody>
          <a:bodyPr wrap="square">
            <a:spAutoFit/>
          </a:bodyPr>
          <a:lstStyle/>
          <a:p>
            <a:r>
              <a:rPr lang="es-ES" dirty="0">
                <a:solidFill>
                  <a:schemeClr val="bg1"/>
                </a:solidFill>
                <a:latin typeface="Montserrat Light" pitchFamily="2" charset="77"/>
              </a:rPr>
              <a:t>Aceptación por parte del paciente</a:t>
            </a:r>
          </a:p>
        </p:txBody>
      </p:sp>
      <p:sp>
        <p:nvSpPr>
          <p:cNvPr id="12" name="Cheurón 11">
            <a:extLst>
              <a:ext uri="{FF2B5EF4-FFF2-40B4-BE49-F238E27FC236}">
                <a16:creationId xmlns:a16="http://schemas.microsoft.com/office/drawing/2014/main" id="{D8CC0E9A-0425-5C9B-0E45-0087FCFC58D3}"/>
              </a:ext>
            </a:extLst>
          </p:cNvPr>
          <p:cNvSpPr/>
          <p:nvPr/>
        </p:nvSpPr>
        <p:spPr>
          <a:xfrm>
            <a:off x="3883003" y="2096608"/>
            <a:ext cx="135465" cy="341447"/>
          </a:xfrm>
          <a:prstGeom prst="chevron">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Cheurón 12">
            <a:extLst>
              <a:ext uri="{FF2B5EF4-FFF2-40B4-BE49-F238E27FC236}">
                <a16:creationId xmlns:a16="http://schemas.microsoft.com/office/drawing/2014/main" id="{E037CB89-A36B-EB2A-5241-3B96F73DC334}"/>
              </a:ext>
            </a:extLst>
          </p:cNvPr>
          <p:cNvSpPr/>
          <p:nvPr/>
        </p:nvSpPr>
        <p:spPr>
          <a:xfrm>
            <a:off x="7221692" y="2096608"/>
            <a:ext cx="135465" cy="341447"/>
          </a:xfrm>
          <a:prstGeom prst="chevron">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CuadroTexto 14">
            <a:extLst>
              <a:ext uri="{FF2B5EF4-FFF2-40B4-BE49-F238E27FC236}">
                <a16:creationId xmlns:a16="http://schemas.microsoft.com/office/drawing/2014/main" id="{34B7AD55-A4A1-EE5F-B9E0-B95FD93AA409}"/>
              </a:ext>
            </a:extLst>
          </p:cNvPr>
          <p:cNvSpPr txBox="1"/>
          <p:nvPr/>
        </p:nvSpPr>
        <p:spPr>
          <a:xfrm>
            <a:off x="1192680" y="3313930"/>
            <a:ext cx="6029012" cy="2031325"/>
          </a:xfrm>
          <a:prstGeom prst="rect">
            <a:avLst/>
          </a:prstGeom>
          <a:noFill/>
        </p:spPr>
        <p:txBody>
          <a:bodyPr wrap="square">
            <a:spAutoFit/>
          </a:bodyPr>
          <a:lstStyle/>
          <a:p>
            <a:pPr marL="0" indent="0" algn="just">
              <a:buNone/>
            </a:pPr>
            <a:r>
              <a:rPr lang="es-ES" dirty="0">
                <a:latin typeface="Montserrat" panose="02000505000000020004" pitchFamily="2" charset="77"/>
              </a:rPr>
              <a:t>La crema CAL/BDP basada en tecnología PAD ofrece ventajas significativas en términos de atractivo cosmético, facilidad de aplicación y aceptación por parte del paciente</a:t>
            </a:r>
            <a:r>
              <a:rPr lang="es-ES" dirty="0">
                <a:latin typeface="Montserrat Light" pitchFamily="2" charset="77"/>
              </a:rPr>
              <a:t>, lo que puede mejorar la adherencia al tratamiento en el cuero cabelludo en comparación con otros vehículos como pomadas, geles y espumas</a:t>
            </a:r>
            <a:r>
              <a:rPr lang="es-ES" baseline="30000" dirty="0">
                <a:latin typeface="Montserrat Light" pitchFamily="2" charset="77"/>
              </a:rPr>
              <a:t>1,2</a:t>
            </a:r>
            <a:r>
              <a:rPr lang="es-ES" dirty="0">
                <a:latin typeface="Montserrat Light" pitchFamily="2" charset="77"/>
              </a:rPr>
              <a:t>.</a:t>
            </a:r>
          </a:p>
        </p:txBody>
      </p:sp>
      <p:pic>
        <p:nvPicPr>
          <p:cNvPr id="2" name="Imagen 7">
            <a:extLst>
              <a:ext uri="{FF2B5EF4-FFF2-40B4-BE49-F238E27FC236}">
                <a16:creationId xmlns:a16="http://schemas.microsoft.com/office/drawing/2014/main" id="{8AEA6291-D02C-EA8B-4AD7-16E70D7175FB}"/>
              </a:ext>
            </a:extLst>
          </p:cNvPr>
          <p:cNvPicPr>
            <a:picLocks noChangeAspect="1"/>
          </p:cNvPicPr>
          <p:nvPr/>
        </p:nvPicPr>
        <p:blipFill rotWithShape="1">
          <a:blip r:embed="rId4">
            <a:extLst>
              <a:ext uri="{28A0092B-C50C-407E-A947-70E740481C1C}">
                <a14:useLocalDpi xmlns:a14="http://schemas.microsoft.com/office/drawing/2010/main" val="0"/>
              </a:ext>
            </a:extLst>
          </a:blip>
          <a:srcRect l="13001" t="10615" r="7334"/>
          <a:stretch/>
        </p:blipFill>
        <p:spPr>
          <a:xfrm>
            <a:off x="7666282" y="3114997"/>
            <a:ext cx="3983477" cy="242918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7F5BEEB-F48E-8442-6F0F-5164BE5657B5}"/>
              </a:ext>
            </a:extLst>
          </p:cNvPr>
          <p:cNvSpPr txBox="1"/>
          <p:nvPr/>
        </p:nvSpPr>
        <p:spPr>
          <a:xfrm>
            <a:off x="1192680" y="6199396"/>
            <a:ext cx="10292586" cy="338554"/>
          </a:xfrm>
          <a:prstGeom prst="rect">
            <a:avLst/>
          </a:prstGeom>
          <a:noFill/>
        </p:spPr>
        <p:txBody>
          <a:bodyPr wrap="square">
            <a:spAutoFit/>
          </a:bodyPr>
          <a:lstStyle/>
          <a:p>
            <a:r>
              <a:rPr lang="es-ES" sz="800" b="0" i="0" kern="1200" dirty="0">
                <a:solidFill>
                  <a:schemeClr val="tx1"/>
                </a:solidFill>
                <a:effectLst/>
                <a:latin typeface="+mn-lt"/>
                <a:ea typeface="+mn-ea"/>
                <a:cs typeface="+mn-cs"/>
              </a:rPr>
              <a:t>1. </a:t>
            </a:r>
            <a:r>
              <a:rPr lang="es-ES" sz="800" b="0" i="0" kern="1200" dirty="0" err="1">
                <a:solidFill>
                  <a:schemeClr val="tx1"/>
                </a:solidFill>
                <a:effectLst/>
                <a:latin typeface="+mn-lt"/>
                <a:ea typeface="+mn-ea"/>
                <a:cs typeface="+mn-cs"/>
              </a:rPr>
              <a:t>Kircik</a:t>
            </a:r>
            <a:r>
              <a:rPr lang="es-ES" sz="800" b="0" i="0" kern="1200" dirty="0">
                <a:solidFill>
                  <a:schemeClr val="tx1"/>
                </a:solidFill>
                <a:effectLst/>
                <a:latin typeface="+mn-lt"/>
                <a:ea typeface="+mn-ea"/>
                <a:cs typeface="+mn-cs"/>
              </a:rPr>
              <a:t> LH, </a:t>
            </a:r>
            <a:r>
              <a:rPr lang="es-ES" sz="800" b="0" i="0" kern="1200" dirty="0" err="1">
                <a:solidFill>
                  <a:schemeClr val="tx1"/>
                </a:solidFill>
                <a:effectLst/>
                <a:latin typeface="+mn-lt"/>
                <a:ea typeface="+mn-ea"/>
                <a:cs typeface="+mn-cs"/>
              </a:rPr>
              <a:t>Draelos</a:t>
            </a:r>
            <a:r>
              <a:rPr lang="es-ES" sz="800" b="0" i="0" kern="1200" dirty="0">
                <a:solidFill>
                  <a:schemeClr val="tx1"/>
                </a:solidFill>
                <a:effectLst/>
                <a:latin typeface="+mn-lt"/>
                <a:ea typeface="+mn-ea"/>
                <a:cs typeface="+mn-cs"/>
              </a:rPr>
              <a:t> ZD, </a:t>
            </a:r>
            <a:r>
              <a:rPr lang="es-ES" sz="800" b="0" i="0" kern="1200" dirty="0" err="1">
                <a:solidFill>
                  <a:schemeClr val="tx1"/>
                </a:solidFill>
                <a:effectLst/>
                <a:latin typeface="+mn-lt"/>
                <a:ea typeface="+mn-ea"/>
                <a:cs typeface="+mn-cs"/>
              </a:rPr>
              <a:t>Glick</a:t>
            </a:r>
            <a:r>
              <a:rPr lang="es-ES" sz="800" b="0" i="0" kern="1200" dirty="0">
                <a:solidFill>
                  <a:schemeClr val="tx1"/>
                </a:solidFill>
                <a:effectLst/>
                <a:latin typeface="+mn-lt"/>
                <a:ea typeface="+mn-ea"/>
                <a:cs typeface="+mn-cs"/>
              </a:rPr>
              <a:t> B, Green L, Burgess C. </a:t>
            </a:r>
            <a:r>
              <a:rPr lang="es-ES" sz="800" b="0" i="0" kern="1200" dirty="0" err="1">
                <a:solidFill>
                  <a:schemeClr val="tx1"/>
                </a:solidFill>
                <a:effectLst/>
                <a:latin typeface="+mn-lt"/>
                <a:ea typeface="+mn-ea"/>
                <a:cs typeface="+mn-cs"/>
              </a:rPr>
              <a:t>Preference</a:t>
            </a:r>
            <a:r>
              <a:rPr lang="es-ES" sz="800" b="0" i="0" kern="1200" dirty="0">
                <a:solidFill>
                  <a:schemeClr val="tx1"/>
                </a:solidFill>
                <a:effectLst/>
                <a:latin typeface="+mn-lt"/>
                <a:ea typeface="+mn-ea"/>
                <a:cs typeface="+mn-cs"/>
              </a:rPr>
              <a:t> for Cal/BDP </a:t>
            </a:r>
            <a:r>
              <a:rPr lang="es-ES" sz="800" b="0" i="0" kern="1200" dirty="0" err="1">
                <a:solidFill>
                  <a:schemeClr val="tx1"/>
                </a:solidFill>
                <a:effectLst/>
                <a:latin typeface="+mn-lt"/>
                <a:ea typeface="+mn-ea"/>
                <a:cs typeface="+mn-cs"/>
              </a:rPr>
              <a:t>Cream</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or</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Foam</a:t>
            </a:r>
            <a:r>
              <a:rPr lang="es-ES" sz="800" b="0" i="0" kern="1200" dirty="0">
                <a:solidFill>
                  <a:schemeClr val="tx1"/>
                </a:solidFill>
                <a:effectLst/>
                <a:latin typeface="+mn-lt"/>
                <a:ea typeface="+mn-ea"/>
                <a:cs typeface="+mn-cs"/>
              </a:rPr>
              <a:t> in </a:t>
            </a:r>
            <a:r>
              <a:rPr lang="es-ES" sz="800" b="0" i="0" kern="1200" dirty="0" err="1">
                <a:solidFill>
                  <a:schemeClr val="tx1"/>
                </a:solidFill>
                <a:effectLst/>
                <a:latin typeface="+mn-lt"/>
                <a:ea typeface="+mn-ea"/>
                <a:cs typeface="+mn-cs"/>
              </a:rPr>
              <a:t>Patients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With</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Mild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to</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Moderate</a:t>
            </a:r>
            <a:r>
              <a:rPr lang="es-ES" sz="800" b="0" i="0" kern="1200" dirty="0">
                <a:solidFill>
                  <a:schemeClr val="tx1"/>
                </a:solidFill>
                <a:effectLst/>
                <a:latin typeface="+mn-lt"/>
                <a:ea typeface="+mn-ea"/>
                <a:cs typeface="+mn-cs"/>
              </a:rPr>
              <a:t> Plaque Psoriasis. J </a:t>
            </a:r>
            <a:r>
              <a:rPr lang="es-ES" sz="800" b="0" i="0" kern="1200" dirty="0" err="1">
                <a:solidFill>
                  <a:schemeClr val="tx1"/>
                </a:solidFill>
                <a:effectLst/>
                <a:latin typeface="+mn-lt"/>
                <a:ea typeface="+mn-ea"/>
                <a:cs typeface="+mn-cs"/>
              </a:rPr>
              <a:t>Drugs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Dermatol</a:t>
            </a:r>
            <a:r>
              <a:rPr lang="es-ES" sz="800" b="0" i="0" kern="1200" dirty="0">
                <a:solidFill>
                  <a:schemeClr val="tx1"/>
                </a:solidFill>
                <a:effectLst/>
                <a:latin typeface="+mn-lt"/>
                <a:ea typeface="+mn-ea"/>
                <a:cs typeface="+mn-cs"/>
              </a:rPr>
              <a:t>. 2024;23(8):607-611. doi:10.36849/JDD.7993. 2. </a:t>
            </a:r>
            <a:r>
              <a:rPr lang="es-ES" sz="800" b="0" i="0" kern="1200" dirty="0" err="1">
                <a:solidFill>
                  <a:schemeClr val="tx1"/>
                </a:solidFill>
                <a:effectLst/>
                <a:latin typeface="+mn-lt"/>
                <a:ea typeface="+mn-ea"/>
                <a:cs typeface="+mn-cs"/>
              </a:rPr>
              <a:t>Kircik</a:t>
            </a:r>
            <a:r>
              <a:rPr lang="es-ES" sz="800" b="0" i="0" kern="1200" dirty="0">
                <a:solidFill>
                  <a:schemeClr val="tx1"/>
                </a:solidFill>
                <a:effectLst/>
                <a:latin typeface="+mn-lt"/>
                <a:ea typeface="+mn-ea"/>
                <a:cs typeface="+mn-cs"/>
              </a:rPr>
              <a:t> C, </a:t>
            </a:r>
            <a:r>
              <a:rPr lang="es-ES" sz="800" b="0" i="0" kern="1200" dirty="0" err="1">
                <a:solidFill>
                  <a:schemeClr val="tx1"/>
                </a:solidFill>
                <a:effectLst/>
                <a:latin typeface="+mn-lt"/>
                <a:ea typeface="+mn-ea"/>
                <a:cs typeface="+mn-cs"/>
              </a:rPr>
              <a:t>Kircik</a:t>
            </a:r>
            <a:r>
              <a:rPr lang="es-ES" sz="800" b="0" i="0" kern="1200" dirty="0">
                <a:solidFill>
                  <a:schemeClr val="tx1"/>
                </a:solidFill>
                <a:effectLst/>
                <a:latin typeface="+mn-lt"/>
                <a:ea typeface="+mn-ea"/>
                <a:cs typeface="+mn-cs"/>
              </a:rPr>
              <a:t> L. </a:t>
            </a:r>
            <a:r>
              <a:rPr lang="es-ES" sz="800" b="0" i="0" kern="1200" dirty="0" err="1">
                <a:solidFill>
                  <a:schemeClr val="tx1"/>
                </a:solidFill>
                <a:effectLst/>
                <a:latin typeface="+mn-lt"/>
                <a:ea typeface="+mn-ea"/>
                <a:cs typeface="+mn-cs"/>
              </a:rPr>
              <a:t>Patient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Preference</a:t>
            </a:r>
            <a:r>
              <a:rPr lang="es-ES" sz="800" b="0" i="0" kern="1200" dirty="0">
                <a:solidFill>
                  <a:schemeClr val="tx1"/>
                </a:solidFill>
                <a:effectLst/>
                <a:latin typeface="+mn-lt"/>
                <a:ea typeface="+mn-ea"/>
                <a:cs typeface="+mn-cs"/>
              </a:rPr>
              <a:t> for </a:t>
            </a:r>
            <a:r>
              <a:rPr lang="es-ES" sz="800" b="0" i="0" kern="1200" dirty="0" err="1">
                <a:solidFill>
                  <a:schemeClr val="tx1"/>
                </a:solidFill>
                <a:effectLst/>
                <a:latin typeface="+mn-lt"/>
                <a:ea typeface="+mn-ea"/>
                <a:cs typeface="+mn-cs"/>
              </a:rPr>
              <a:t>Calcipotriene</a:t>
            </a:r>
            <a:r>
              <a:rPr lang="es-ES" sz="800" b="0" i="0" kern="1200" dirty="0">
                <a:solidFill>
                  <a:schemeClr val="tx1"/>
                </a:solidFill>
                <a:effectLst/>
                <a:latin typeface="+mn-lt"/>
                <a:ea typeface="+mn-ea"/>
                <a:cs typeface="+mn-cs"/>
              </a:rPr>
              <a:t> and </a:t>
            </a:r>
            <a:r>
              <a:rPr lang="es-ES" sz="800" b="0" i="0" kern="1200" dirty="0" err="1">
                <a:solidFill>
                  <a:schemeClr val="tx1"/>
                </a:solidFill>
                <a:effectLst/>
                <a:latin typeface="+mn-lt"/>
                <a:ea typeface="+mn-ea"/>
                <a:cs typeface="+mn-cs"/>
              </a:rPr>
              <a:t>Betamethasone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Dipropionate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Cream</a:t>
            </a:r>
            <a:r>
              <a:rPr lang="es-ES" sz="800" b="0" i="0" kern="1200" dirty="0">
                <a:solidFill>
                  <a:schemeClr val="tx1"/>
                </a:solidFill>
                <a:effectLst/>
                <a:latin typeface="+mn-lt"/>
                <a:ea typeface="+mn-ea"/>
                <a:cs typeface="+mn-cs"/>
              </a:rPr>
              <a:t> Versus </a:t>
            </a:r>
            <a:r>
              <a:rPr lang="es-ES" sz="800" b="0" i="0" kern="1200" dirty="0" err="1">
                <a:solidFill>
                  <a:schemeClr val="tx1"/>
                </a:solidFill>
                <a:effectLst/>
                <a:latin typeface="+mn-lt"/>
                <a:ea typeface="+mn-ea"/>
                <a:cs typeface="+mn-cs"/>
              </a:rPr>
              <a:t>Foam</a:t>
            </a:r>
            <a:r>
              <a:rPr lang="es-ES" sz="800" b="0" i="0" kern="1200" dirty="0">
                <a:solidFill>
                  <a:schemeClr val="tx1"/>
                </a:solidFill>
                <a:effectLst/>
                <a:latin typeface="+mn-lt"/>
                <a:ea typeface="+mn-ea"/>
                <a:cs typeface="+mn-cs"/>
              </a:rPr>
              <a:t> for the </a:t>
            </a:r>
            <a:r>
              <a:rPr lang="es-ES" sz="800" b="0" i="0" kern="1200" dirty="0" err="1">
                <a:solidFill>
                  <a:schemeClr val="tx1"/>
                </a:solidFill>
                <a:effectLst/>
                <a:latin typeface="+mn-lt"/>
                <a:ea typeface="+mn-ea"/>
                <a:cs typeface="+mn-cs"/>
              </a:rPr>
              <a:t>Topical</a:t>
            </a:r>
            <a:r>
              <a:rPr lang="es-ES" sz="800" b="0" i="0" kern="1200" dirty="0">
                <a:solidFill>
                  <a:schemeClr val="tx1"/>
                </a:solidFill>
                <a:effectLst/>
                <a:latin typeface="+mn-lt"/>
                <a:ea typeface="+mn-ea"/>
                <a:cs typeface="+mn-cs"/>
              </a:rPr>
              <a:t> Treatment of Psoriasis: A </a:t>
            </a:r>
            <a:r>
              <a:rPr lang="es-ES" sz="800" b="0" i="0" kern="1200" dirty="0" err="1">
                <a:solidFill>
                  <a:schemeClr val="tx1"/>
                </a:solidFill>
                <a:effectLst/>
                <a:latin typeface="+mn-lt"/>
                <a:ea typeface="+mn-ea"/>
                <a:cs typeface="+mn-cs"/>
              </a:rPr>
              <a:t>Pilot</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Study</a:t>
            </a:r>
            <a:r>
              <a:rPr lang="es-ES" sz="800" b="0" i="0" kern="1200" dirty="0">
                <a:solidFill>
                  <a:schemeClr val="tx1"/>
                </a:solidFill>
                <a:effectLst/>
                <a:latin typeface="+mn-lt"/>
                <a:ea typeface="+mn-ea"/>
                <a:cs typeface="+mn-cs"/>
              </a:rPr>
              <a:t>. J </a:t>
            </a:r>
            <a:r>
              <a:rPr lang="es-ES" sz="800" b="0" i="0" kern="1200" dirty="0" err="1">
                <a:solidFill>
                  <a:schemeClr val="tx1"/>
                </a:solidFill>
                <a:effectLst/>
                <a:latin typeface="+mn-lt"/>
                <a:ea typeface="+mn-ea"/>
                <a:cs typeface="+mn-cs"/>
              </a:rPr>
              <a:t>Drugs</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Dermatol</a:t>
            </a:r>
            <a:r>
              <a:rPr lang="es-ES" sz="800" b="0" i="0" kern="1200" dirty="0">
                <a:solidFill>
                  <a:schemeClr val="tx1"/>
                </a:solidFill>
                <a:effectLst/>
                <a:latin typeface="+mn-lt"/>
                <a:ea typeface="+mn-ea"/>
                <a:cs typeface="+mn-cs"/>
              </a:rPr>
              <a:t>. 2023;22(3):271-273. doi:10.36849/JDD.7165.</a:t>
            </a:r>
            <a:endParaRPr lang="es-ES" sz="800" dirty="0"/>
          </a:p>
        </p:txBody>
      </p:sp>
    </p:spTree>
    <p:extLst>
      <p:ext uri="{BB962C8B-B14F-4D97-AF65-F5344CB8AC3E}">
        <p14:creationId xmlns:p14="http://schemas.microsoft.com/office/powerpoint/2010/main" val="1068531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9A416B96-1286-3939-3B5C-214E2C53C593}"/>
              </a:ext>
            </a:extLst>
          </p:cNvPr>
          <p:cNvPicPr>
            <a:picLocks noGrp="1" noChangeAspect="1"/>
          </p:cNvPicPr>
          <p:nvPr>
            <p:ph idx="1"/>
          </p:nvPr>
        </p:nvPicPr>
        <p:blipFill>
          <a:blip r:embed="rId3"/>
          <a:stretch>
            <a:fillRect/>
          </a:stretch>
        </p:blipFill>
        <p:spPr>
          <a:xfrm>
            <a:off x="0" y="0"/>
            <a:ext cx="12192000" cy="6858000"/>
          </a:xfrm>
        </p:spPr>
      </p:pic>
      <p:sp>
        <p:nvSpPr>
          <p:cNvPr id="5" name="Título 20">
            <a:extLst>
              <a:ext uri="{FF2B5EF4-FFF2-40B4-BE49-F238E27FC236}">
                <a16:creationId xmlns:a16="http://schemas.microsoft.com/office/drawing/2014/main" id="{0B0FB724-AA68-9AAD-3C85-F0D7EFB6CDA4}"/>
              </a:ext>
            </a:extLst>
          </p:cNvPr>
          <p:cNvSpPr>
            <a:spLocks noGrp="1"/>
          </p:cNvSpPr>
          <p:nvPr>
            <p:ph type="title"/>
          </p:nvPr>
        </p:nvSpPr>
        <p:spPr>
          <a:xfrm>
            <a:off x="1241777" y="733776"/>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37A74BAC-5851-45F7-572F-8A9B84D5AA87}"/>
              </a:ext>
            </a:extLst>
          </p:cNvPr>
          <p:cNvSpPr txBox="1"/>
          <p:nvPr/>
        </p:nvSpPr>
        <p:spPr>
          <a:xfrm>
            <a:off x="1388533" y="1487436"/>
            <a:ext cx="8420485" cy="954107"/>
          </a:xfrm>
          <a:prstGeom prst="rect">
            <a:avLst/>
          </a:prstGeom>
          <a:noFill/>
        </p:spPr>
        <p:txBody>
          <a:bodyPr wrap="square">
            <a:spAutoFit/>
          </a:bodyPr>
          <a:lstStyle/>
          <a:p>
            <a:pPr marL="0" indent="0" algn="just">
              <a:buNone/>
            </a:pPr>
            <a:r>
              <a:rPr lang="es-ES" sz="1400" dirty="0">
                <a:latin typeface="Montserrat Light" pitchFamily="2" charset="77"/>
              </a:rPr>
              <a:t>Mujer de 35 años, sin antecedentes familiares ni personales de interés, consulta por una placa inflamatoria localizada en región frontal del cuero cabelludo, muy pruriginosa y bien delimitadas, cubiertas por escamas gruesas y plateadas. Refiere que el picor ha aumentado considerablemente, y que la localización de las lesiones le repercute en su vida social.</a:t>
            </a:r>
          </a:p>
        </p:txBody>
      </p:sp>
      <p:pic>
        <p:nvPicPr>
          <p:cNvPr id="8" name="Imagen 7">
            <a:extLst>
              <a:ext uri="{FF2B5EF4-FFF2-40B4-BE49-F238E27FC236}">
                <a16:creationId xmlns:a16="http://schemas.microsoft.com/office/drawing/2014/main" id="{A8DFEF57-D0BE-242C-63F2-A6FD98DCA60C}"/>
              </a:ext>
            </a:extLst>
          </p:cNvPr>
          <p:cNvPicPr>
            <a:picLocks noChangeAspect="1"/>
          </p:cNvPicPr>
          <p:nvPr/>
        </p:nvPicPr>
        <p:blipFill rotWithShape="1">
          <a:blip r:embed="rId4">
            <a:extLst>
              <a:ext uri="{28A0092B-C50C-407E-A947-70E740481C1C}">
                <a14:useLocalDpi xmlns:a14="http://schemas.microsoft.com/office/drawing/2010/main" val="0"/>
              </a:ext>
            </a:extLst>
          </a:blip>
          <a:srcRect l="13001" t="10615" r="7334"/>
          <a:stretch/>
        </p:blipFill>
        <p:spPr>
          <a:xfrm>
            <a:off x="7518401" y="3195203"/>
            <a:ext cx="4421942" cy="2696572"/>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9F85FEEC-84C0-2D31-5507-3570B5A4A544}"/>
              </a:ext>
            </a:extLst>
          </p:cNvPr>
          <p:cNvSpPr txBox="1"/>
          <p:nvPr/>
        </p:nvSpPr>
        <p:spPr>
          <a:xfrm>
            <a:off x="1388532" y="2551287"/>
            <a:ext cx="5878211" cy="3754874"/>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Exploración Física:</a:t>
            </a:r>
          </a:p>
          <a:p>
            <a:pPr algn="just"/>
            <a:endParaRPr lang="es-ES" sz="1400" dirty="0">
              <a:latin typeface="Montserrat Light" pitchFamily="2" charset="77"/>
            </a:endParaRPr>
          </a:p>
          <a:p>
            <a:pPr algn="just"/>
            <a:r>
              <a:rPr lang="es-ES" sz="1400" dirty="0">
                <a:latin typeface="Montserrat" panose="02000505000000020004" pitchFamily="2" charset="77"/>
              </a:rPr>
              <a:t>Cuero cabelludo: </a:t>
            </a:r>
          </a:p>
          <a:p>
            <a:pPr algn="just"/>
            <a:r>
              <a:rPr lang="es-ES" sz="1400" dirty="0">
                <a:latin typeface="Montserrat Light" pitchFamily="2" charset="77"/>
              </a:rPr>
              <a:t>Se observa una placa de psoriasis  que se extiende 2 cm más allá de la línea de implantación del pelo, eritematosa y cubierta de escamas gruesas.</a:t>
            </a:r>
          </a:p>
          <a:p>
            <a:pPr marL="0" indent="0" algn="just">
              <a:buNone/>
            </a:pPr>
            <a:endParaRPr lang="es-ES" sz="1400" dirty="0">
              <a:latin typeface="Montserrat Light" pitchFamily="2" charset="77"/>
            </a:endParaRPr>
          </a:p>
          <a:p>
            <a:pPr marL="0" indent="0" algn="just">
              <a:buNone/>
            </a:pPr>
            <a:r>
              <a:rPr lang="es-ES" sz="1400" dirty="0">
                <a:latin typeface="Montserrat" panose="02000505000000020004" pitchFamily="2" charset="77"/>
              </a:rPr>
              <a:t>Diagnóstico Clínico: </a:t>
            </a:r>
          </a:p>
          <a:p>
            <a:pPr marL="0" indent="0" algn="just">
              <a:buNone/>
            </a:pPr>
            <a:r>
              <a:rPr lang="es-ES" sz="1400" dirty="0">
                <a:latin typeface="Montserrat Light" pitchFamily="2" charset="77"/>
              </a:rPr>
              <a:t>Psoriasis en placas localizada en el cuero cabelludo</a:t>
            </a:r>
          </a:p>
          <a:p>
            <a:pPr marL="0" indent="0" algn="just">
              <a:buNone/>
            </a:pPr>
            <a:endParaRPr lang="es-ES" sz="1400" dirty="0">
              <a:latin typeface="Montserrat Light" pitchFamily="2" charset="77"/>
            </a:endParaRPr>
          </a:p>
          <a:p>
            <a:pPr marL="0" indent="0" algn="just">
              <a:buNone/>
            </a:pPr>
            <a:r>
              <a:rPr lang="es-ES" sz="1400" dirty="0">
                <a:latin typeface="Montserrat" panose="02000505000000020004" pitchFamily="2" charset="77"/>
              </a:rPr>
              <a:t>Plan Terapéutico: </a:t>
            </a:r>
          </a:p>
          <a:p>
            <a:pPr lvl="1" algn="just"/>
            <a:endParaRPr lang="es-ES" sz="1400" dirty="0">
              <a:latin typeface="Montserrat Light" pitchFamily="2" charset="77"/>
            </a:endParaRPr>
          </a:p>
          <a:p>
            <a:pPr lvl="1" algn="just"/>
            <a:r>
              <a:rPr lang="es-ES" sz="1400" dirty="0">
                <a:solidFill>
                  <a:srgbClr val="FF9F96"/>
                </a:solidFill>
                <a:latin typeface="Montserrat" panose="02000505000000020004" pitchFamily="2" charset="77"/>
              </a:rPr>
              <a:t>Calcipotriol/Dipropionato betametasona crema</a:t>
            </a:r>
          </a:p>
          <a:p>
            <a:pPr lvl="1" algn="just"/>
            <a:endParaRPr lang="es-ES" sz="1400" dirty="0">
              <a:latin typeface="Montserrat Light" pitchFamily="2" charset="77"/>
            </a:endParaRPr>
          </a:p>
          <a:p>
            <a:pPr algn="just"/>
            <a:r>
              <a:rPr lang="es-ES" sz="1400" dirty="0">
                <a:latin typeface="Montserrat Light" pitchFamily="2" charset="77"/>
              </a:rPr>
              <a:t>Aplicar una fina capa de crema sobre las placas del cuero cabelludo una vez al día, durante un período de hasta 8 semanas.</a:t>
            </a:r>
          </a:p>
        </p:txBody>
      </p:sp>
      <p:pic>
        <p:nvPicPr>
          <p:cNvPr id="6" name="Imagen 5">
            <a:extLst>
              <a:ext uri="{FF2B5EF4-FFF2-40B4-BE49-F238E27FC236}">
                <a16:creationId xmlns:a16="http://schemas.microsoft.com/office/drawing/2014/main" id="{65F7C820-8947-363D-9FB5-362667447D44}"/>
              </a:ext>
            </a:extLst>
          </p:cNvPr>
          <p:cNvPicPr>
            <a:picLocks noChangeAspect="1"/>
          </p:cNvPicPr>
          <p:nvPr/>
        </p:nvPicPr>
        <p:blipFill>
          <a:blip r:embed="rId5">
            <a:alphaModFix amt="35000"/>
          </a:blip>
          <a:stretch>
            <a:fillRect/>
          </a:stretch>
        </p:blipFill>
        <p:spPr>
          <a:xfrm>
            <a:off x="10277652" y="1124527"/>
            <a:ext cx="1162808" cy="1426759"/>
          </a:xfrm>
          <a:prstGeom prst="rect">
            <a:avLst/>
          </a:prstGeom>
        </p:spPr>
      </p:pic>
      <p:sp>
        <p:nvSpPr>
          <p:cNvPr id="2" name="TextBox 1">
            <a:extLst>
              <a:ext uri="{FF2B5EF4-FFF2-40B4-BE49-F238E27FC236}">
                <a16:creationId xmlns:a16="http://schemas.microsoft.com/office/drawing/2014/main" id="{4E097004-3CEB-2BD3-5AB2-5D047743DC82}"/>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186029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19D310AD-85C3-DDA7-CC8C-A0C80C02410B}"/>
              </a:ext>
            </a:extLst>
          </p:cNvPr>
          <p:cNvPicPr>
            <a:picLocks noGrp="1" noChangeAspect="1"/>
          </p:cNvPicPr>
          <p:nvPr>
            <p:ph idx="1"/>
          </p:nvPr>
        </p:nvPicPr>
        <p:blipFill>
          <a:blip r:embed="rId3"/>
          <a:stretch>
            <a:fillRect/>
          </a:stretch>
        </p:blipFill>
        <p:spPr>
          <a:xfrm>
            <a:off x="0" y="0"/>
            <a:ext cx="12192000" cy="6858000"/>
          </a:xfrm>
        </p:spPr>
      </p:pic>
      <p:sp>
        <p:nvSpPr>
          <p:cNvPr id="5" name="Título 20">
            <a:extLst>
              <a:ext uri="{FF2B5EF4-FFF2-40B4-BE49-F238E27FC236}">
                <a16:creationId xmlns:a16="http://schemas.microsoft.com/office/drawing/2014/main" id="{A15360F2-1E19-C9A1-95D3-6B29D31F6069}"/>
              </a:ext>
            </a:extLst>
          </p:cNvPr>
          <p:cNvSpPr>
            <a:spLocks noGrp="1"/>
          </p:cNvSpPr>
          <p:nvPr>
            <p:ph type="title"/>
          </p:nvPr>
        </p:nvSpPr>
        <p:spPr>
          <a:xfrm>
            <a:off x="1241777" y="733776"/>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7E23F780-FD7D-A719-1096-3417FEFD2079}"/>
              </a:ext>
            </a:extLst>
          </p:cNvPr>
          <p:cNvSpPr txBox="1"/>
          <p:nvPr/>
        </p:nvSpPr>
        <p:spPr>
          <a:xfrm>
            <a:off x="1241777" y="1399820"/>
            <a:ext cx="9787466" cy="4580165"/>
          </a:xfrm>
          <a:prstGeom prst="rect">
            <a:avLst/>
          </a:prstGeom>
          <a:noFill/>
        </p:spPr>
        <p:txBody>
          <a:bodyPr wrap="square">
            <a:spAutoFit/>
          </a:bodyPr>
          <a:lstStyle/>
          <a:p>
            <a:r>
              <a:rPr lang="es-ES" sz="1400" dirty="0">
                <a:latin typeface="Montserrat" panose="02000505000000020004" pitchFamily="2" charset="77"/>
              </a:rPr>
              <a:t>Medidas adicionales:</a:t>
            </a:r>
          </a:p>
          <a:p>
            <a:endParaRPr lang="es-ES" sz="1400" dirty="0">
              <a:latin typeface="Montserrat Light" pitchFamily="2" charset="77"/>
            </a:endParaRPr>
          </a:p>
          <a:p>
            <a:pPr lvl="1"/>
            <a:r>
              <a:rPr lang="es-ES" sz="1400" dirty="0">
                <a:solidFill>
                  <a:srgbClr val="FF9F96"/>
                </a:solidFill>
                <a:latin typeface="Montserrat" panose="02000505000000020004" pitchFamily="2" charset="77"/>
              </a:rPr>
              <a:t>Uso de champú suave </a:t>
            </a:r>
            <a:r>
              <a:rPr lang="es-ES" sz="1400" dirty="0">
                <a:latin typeface="Montserrat Light" pitchFamily="2" charset="77"/>
              </a:rPr>
              <a:t>y evitar productos que puedan irritar o secar el cuero cabelludo.</a:t>
            </a:r>
          </a:p>
          <a:p>
            <a:pPr lvl="1"/>
            <a:endParaRPr lang="es-ES" sz="1400" dirty="0">
              <a:latin typeface="Montserrat Light" pitchFamily="2" charset="77"/>
            </a:endParaRPr>
          </a:p>
          <a:p>
            <a:pPr lvl="1"/>
            <a:r>
              <a:rPr lang="es-ES" sz="1400" dirty="0">
                <a:solidFill>
                  <a:srgbClr val="FF9F96"/>
                </a:solidFill>
                <a:latin typeface="Montserrat" panose="02000505000000020004" pitchFamily="2" charset="77"/>
              </a:rPr>
              <a:t>Continuar con el uso de emolientes</a:t>
            </a:r>
            <a:r>
              <a:rPr lang="es-ES" sz="1400" dirty="0">
                <a:latin typeface="Montserrat Light" pitchFamily="2" charset="77"/>
              </a:rPr>
              <a:t> para mantener la piel hidratada y reducir la sequedad.</a:t>
            </a:r>
          </a:p>
          <a:p>
            <a:pPr lvl="1"/>
            <a:endParaRPr lang="es-ES" sz="1400" dirty="0">
              <a:latin typeface="Montserrat Light" pitchFamily="2" charset="77"/>
            </a:endParaRPr>
          </a:p>
          <a:p>
            <a:pPr marL="0" indent="0">
              <a:buNone/>
            </a:pPr>
            <a:r>
              <a:rPr lang="es-ES" sz="1400" dirty="0">
                <a:latin typeface="Montserrat" panose="02000505000000020004" pitchFamily="2" charset="77"/>
              </a:rPr>
              <a:t>Seguimiento:</a:t>
            </a:r>
          </a:p>
          <a:p>
            <a:pPr marL="0" indent="0">
              <a:buNone/>
            </a:pPr>
            <a:endParaRPr lang="es-ES" sz="1400" dirty="0">
              <a:latin typeface="Montserrat Light" pitchFamily="2" charset="77"/>
            </a:endParaRPr>
          </a:p>
          <a:p>
            <a:r>
              <a:rPr lang="es-ES" sz="1400" dirty="0">
                <a:latin typeface="Montserrat Light" pitchFamily="2" charset="77"/>
              </a:rPr>
              <a:t>Control clínico en 4 semanas para evaluar la respuesta al tratamiento y realizar los ajustes necesarios.</a:t>
            </a:r>
          </a:p>
          <a:p>
            <a:endParaRPr lang="es-ES" sz="1400" dirty="0">
              <a:latin typeface="Montserrat Light" pitchFamily="2" charset="77"/>
            </a:endParaRPr>
          </a:p>
          <a:p>
            <a:pPr marL="0" indent="0">
              <a:buNone/>
            </a:pPr>
            <a:r>
              <a:rPr lang="es-ES" sz="1400" dirty="0">
                <a:latin typeface="Montserrat" panose="02000505000000020004" pitchFamily="2" charset="77"/>
              </a:rPr>
              <a:t>Cuando derivar al dermatólogo</a:t>
            </a:r>
            <a:r>
              <a:rPr lang="es-ES" sz="1400" baseline="30000" dirty="0">
                <a:latin typeface="Montserrat" panose="02000505000000020004" pitchFamily="2" charset="77"/>
              </a:rPr>
              <a:t>1</a:t>
            </a:r>
            <a:r>
              <a:rPr lang="es-ES" sz="1400" dirty="0">
                <a:latin typeface="Montserrat" panose="02000505000000020004" pitchFamily="2" charset="77"/>
              </a:rPr>
              <a:t>:</a:t>
            </a:r>
            <a:endParaRPr lang="es-ES" sz="1400" dirty="0">
              <a:latin typeface="Montserrat Light" pitchFamily="2" charset="77"/>
            </a:endParaRPr>
          </a:p>
          <a:p>
            <a:pPr lvl="1" eaLnBrk="0" fontAlgn="base" hangingPunct="0">
              <a:spcBef>
                <a:spcPct val="0"/>
              </a:spcBef>
              <a:spcAft>
                <a:spcPct val="0"/>
              </a:spcAft>
            </a:pPr>
            <a:endParaRPr lang="es-ES" altLang="es-ES" sz="1400" dirty="0">
              <a:latin typeface="Montserrat Light" pitchFamily="2" charset="77"/>
            </a:endParaRPr>
          </a:p>
          <a:p>
            <a:pPr lvl="1" eaLnBrk="0" fontAlgn="base" hangingPunct="0">
              <a:lnSpc>
                <a:spcPct val="150000"/>
              </a:lnSpc>
              <a:spcBef>
                <a:spcPct val="0"/>
              </a:spcBef>
              <a:spcAft>
                <a:spcPct val="0"/>
              </a:spcAft>
            </a:pPr>
            <a:r>
              <a:rPr lang="es-ES" altLang="es-ES" sz="1400" dirty="0">
                <a:latin typeface="Montserrat Light" pitchFamily="2" charset="77"/>
              </a:rPr>
              <a:t>Falta de respuesta al tratamiento tras 4-8 semanas.</a:t>
            </a:r>
          </a:p>
          <a:p>
            <a:pPr lvl="1" eaLnBrk="0" fontAlgn="base" hangingPunct="0">
              <a:lnSpc>
                <a:spcPct val="150000"/>
              </a:lnSpc>
              <a:spcBef>
                <a:spcPct val="0"/>
              </a:spcBef>
              <a:spcAft>
                <a:spcPct val="0"/>
              </a:spcAft>
            </a:pPr>
            <a:r>
              <a:rPr lang="es-ES" altLang="es-ES" sz="1400" dirty="0">
                <a:latin typeface="Montserrat Light" pitchFamily="2" charset="77"/>
              </a:rPr>
              <a:t>Extensión de la psoriasis a otras áreas o progresión rápida.</a:t>
            </a:r>
          </a:p>
          <a:p>
            <a:pPr lvl="1" eaLnBrk="0" fontAlgn="base" hangingPunct="0">
              <a:lnSpc>
                <a:spcPct val="150000"/>
              </a:lnSpc>
              <a:spcBef>
                <a:spcPct val="0"/>
              </a:spcBef>
              <a:spcAft>
                <a:spcPct val="0"/>
              </a:spcAft>
            </a:pPr>
            <a:r>
              <a:rPr lang="es-ES" altLang="es-ES" sz="1400" dirty="0">
                <a:latin typeface="Montserrat Light" pitchFamily="2" charset="77"/>
              </a:rPr>
              <a:t>Sospecha de formas graves (pustulosa, eritrodérmica).</a:t>
            </a:r>
          </a:p>
          <a:p>
            <a:pPr lvl="1" eaLnBrk="0" fontAlgn="base" hangingPunct="0">
              <a:lnSpc>
                <a:spcPct val="150000"/>
              </a:lnSpc>
              <a:spcBef>
                <a:spcPct val="0"/>
              </a:spcBef>
              <a:spcAft>
                <a:spcPct val="0"/>
              </a:spcAft>
            </a:pPr>
            <a:r>
              <a:rPr lang="es-ES" altLang="es-ES" sz="1400" dirty="0">
                <a:latin typeface="Montserrat Light" pitchFamily="2" charset="77"/>
              </a:rPr>
              <a:t>Efectos secundarios significativos.</a:t>
            </a:r>
          </a:p>
          <a:p>
            <a:pPr lvl="1" eaLnBrk="0" fontAlgn="base" hangingPunct="0">
              <a:lnSpc>
                <a:spcPct val="150000"/>
              </a:lnSpc>
              <a:spcBef>
                <a:spcPct val="0"/>
              </a:spcBef>
              <a:spcAft>
                <a:spcPct val="0"/>
              </a:spcAft>
            </a:pPr>
            <a:r>
              <a:rPr lang="es-ES" altLang="es-ES" sz="1400" dirty="0">
                <a:latin typeface="Montserrat Light" pitchFamily="2" charset="77"/>
              </a:rPr>
              <a:t>Impacto considerable en la calidad de vida.</a:t>
            </a:r>
          </a:p>
          <a:p>
            <a:pPr lvl="1" eaLnBrk="0" fontAlgn="base" hangingPunct="0">
              <a:lnSpc>
                <a:spcPct val="150000"/>
              </a:lnSpc>
              <a:spcBef>
                <a:spcPct val="0"/>
              </a:spcBef>
              <a:spcAft>
                <a:spcPct val="0"/>
              </a:spcAft>
            </a:pPr>
            <a:r>
              <a:rPr lang="es-ES" altLang="es-ES" sz="1400" dirty="0">
                <a:latin typeface="Montserrat Light" pitchFamily="2" charset="77"/>
              </a:rPr>
              <a:t>Resistencia a los tratamientos tópicos. </a:t>
            </a:r>
          </a:p>
        </p:txBody>
      </p:sp>
      <p:sp>
        <p:nvSpPr>
          <p:cNvPr id="8" name="Elipse 7">
            <a:extLst>
              <a:ext uri="{FF2B5EF4-FFF2-40B4-BE49-F238E27FC236}">
                <a16:creationId xmlns:a16="http://schemas.microsoft.com/office/drawing/2014/main" id="{636DEAFA-0A07-1C4F-C269-547D3C3457AC}"/>
              </a:ext>
            </a:extLst>
          </p:cNvPr>
          <p:cNvSpPr/>
          <p:nvPr/>
        </p:nvSpPr>
        <p:spPr>
          <a:xfrm>
            <a:off x="1540123" y="4106339"/>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8E353E1B-217B-FD2A-C983-A2D3278E6D9C}"/>
              </a:ext>
            </a:extLst>
          </p:cNvPr>
          <p:cNvSpPr/>
          <p:nvPr/>
        </p:nvSpPr>
        <p:spPr>
          <a:xfrm>
            <a:off x="1540122" y="4435925"/>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B4BA76C2-189E-5126-1958-E32423D78E74}"/>
              </a:ext>
            </a:extLst>
          </p:cNvPr>
          <p:cNvSpPr/>
          <p:nvPr/>
        </p:nvSpPr>
        <p:spPr>
          <a:xfrm>
            <a:off x="1540121" y="4754222"/>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EEC0D18A-69B1-CF22-AEDA-4E2C7E5CEEF1}"/>
              </a:ext>
            </a:extLst>
          </p:cNvPr>
          <p:cNvSpPr/>
          <p:nvPr/>
        </p:nvSpPr>
        <p:spPr>
          <a:xfrm>
            <a:off x="1540121" y="5073968"/>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09A85EFC-3E0E-A435-54E2-6275D3626E06}"/>
              </a:ext>
            </a:extLst>
          </p:cNvPr>
          <p:cNvSpPr/>
          <p:nvPr/>
        </p:nvSpPr>
        <p:spPr>
          <a:xfrm>
            <a:off x="1540120" y="5420266"/>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0E8D2CD2-81EF-E3F9-6ECC-A29313352D7B}"/>
              </a:ext>
            </a:extLst>
          </p:cNvPr>
          <p:cNvSpPr/>
          <p:nvPr/>
        </p:nvSpPr>
        <p:spPr>
          <a:xfrm>
            <a:off x="1540120" y="5718404"/>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2E899164-B137-40C2-49CD-BA52AB38FE55}"/>
              </a:ext>
            </a:extLst>
          </p:cNvPr>
          <p:cNvPicPr>
            <a:picLocks noChangeAspect="1"/>
          </p:cNvPicPr>
          <p:nvPr/>
        </p:nvPicPr>
        <p:blipFill>
          <a:blip r:embed="rId4">
            <a:alphaModFix amt="35000"/>
          </a:blip>
          <a:stretch>
            <a:fillRect/>
          </a:stretch>
        </p:blipFill>
        <p:spPr>
          <a:xfrm>
            <a:off x="10368819" y="1066705"/>
            <a:ext cx="1162808" cy="1426759"/>
          </a:xfrm>
          <a:prstGeom prst="rect">
            <a:avLst/>
          </a:prstGeom>
        </p:spPr>
      </p:pic>
      <p:sp>
        <p:nvSpPr>
          <p:cNvPr id="6" name="TextBox 5">
            <a:extLst>
              <a:ext uri="{FF2B5EF4-FFF2-40B4-BE49-F238E27FC236}">
                <a16:creationId xmlns:a16="http://schemas.microsoft.com/office/drawing/2014/main" id="{BB61064D-D264-7F26-BE00-61915E17CD7C}"/>
              </a:ext>
            </a:extLst>
          </p:cNvPr>
          <p:cNvSpPr txBox="1"/>
          <p:nvPr/>
        </p:nvSpPr>
        <p:spPr>
          <a:xfrm>
            <a:off x="1042516" y="6340466"/>
            <a:ext cx="6104372" cy="215444"/>
          </a:xfrm>
          <a:prstGeom prst="rect">
            <a:avLst/>
          </a:prstGeom>
          <a:noFill/>
        </p:spPr>
        <p:txBody>
          <a:bodyPr wrap="square">
            <a:spAutoFit/>
          </a:bodyPr>
          <a:lstStyle/>
          <a:p>
            <a:r>
              <a:rPr lang="es-ES" sz="800" b="0" i="0" dirty="0">
                <a:solidFill>
                  <a:srgbClr val="000000"/>
                </a:solidFill>
                <a:effectLst/>
                <a:latin typeface="__Roboto_4db51b"/>
              </a:rPr>
              <a:t>1. Psoriasis: Evaluación y tratamiento de la psoriasis. Directriz clínica del NICE (octubre de 2012 - última actualización en septiembre de 2017)</a:t>
            </a:r>
            <a:endParaRPr lang="en-US" sz="800" dirty="0"/>
          </a:p>
        </p:txBody>
      </p:sp>
    </p:spTree>
    <p:extLst>
      <p:ext uri="{BB962C8B-B14F-4D97-AF65-F5344CB8AC3E}">
        <p14:creationId xmlns:p14="http://schemas.microsoft.com/office/powerpoint/2010/main" val="83608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D64866-8546-150B-CFAB-6665B8FE2B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5978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3"/>
          <a:stretch>
            <a:fillRect/>
          </a:stretch>
        </p:blipFill>
        <p:spPr>
          <a:xfrm>
            <a:off x="0" y="0"/>
            <a:ext cx="12192000" cy="6858000"/>
          </a:xfrm>
          <a:prstGeom prst="rect">
            <a:avLst/>
          </a:prstGeom>
        </p:spPr>
      </p:pic>
      <p:sp>
        <p:nvSpPr>
          <p:cNvPr id="8" name="Título 20">
            <a:extLst>
              <a:ext uri="{FF2B5EF4-FFF2-40B4-BE49-F238E27FC236}">
                <a16:creationId xmlns:a16="http://schemas.microsoft.com/office/drawing/2014/main" id="{E46A9DEC-A766-B502-38AD-00AB650EA309}"/>
              </a:ext>
            </a:extLst>
          </p:cNvPr>
          <p:cNvSpPr>
            <a:spLocks noGrp="1"/>
          </p:cNvSpPr>
          <p:nvPr>
            <p:ph type="title"/>
          </p:nvPr>
        </p:nvSpPr>
        <p:spPr>
          <a:xfrm>
            <a:off x="1251826" y="762550"/>
            <a:ext cx="10563577" cy="925689"/>
          </a:xfrm>
        </p:spPr>
        <p:txBody>
          <a:bodyPr>
            <a:noAutofit/>
          </a:bodyPr>
          <a:lstStyle/>
          <a:p>
            <a:r>
              <a:rPr lang="es-ES" sz="4000" dirty="0">
                <a:solidFill>
                  <a:schemeClr val="accent1">
                    <a:lumMod val="50000"/>
                  </a:schemeClr>
                </a:solidFill>
                <a:latin typeface="Montserrat" panose="02000505000000020004" pitchFamily="2" charset="77"/>
              </a:rPr>
              <a:t>Prevalencia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10" name="CuadroTexto 9">
            <a:extLst>
              <a:ext uri="{FF2B5EF4-FFF2-40B4-BE49-F238E27FC236}">
                <a16:creationId xmlns:a16="http://schemas.microsoft.com/office/drawing/2014/main" id="{27B2F145-831E-812F-517E-7E783EFC29F3}"/>
              </a:ext>
            </a:extLst>
          </p:cNvPr>
          <p:cNvSpPr txBox="1"/>
          <p:nvPr/>
        </p:nvSpPr>
        <p:spPr>
          <a:xfrm>
            <a:off x="1540976" y="1858474"/>
            <a:ext cx="7056486" cy="3293209"/>
          </a:xfrm>
          <a:prstGeom prst="rect">
            <a:avLst/>
          </a:prstGeom>
          <a:noFill/>
        </p:spPr>
        <p:txBody>
          <a:bodyPr wrap="square">
            <a:spAutoFit/>
          </a:bodyPr>
          <a:lstStyle/>
          <a:p>
            <a:pPr algn="just"/>
            <a:r>
              <a:rPr lang="es-ES" sz="1600" dirty="0">
                <a:latin typeface="Montserrat Light" pitchFamily="2" charset="77"/>
              </a:rPr>
              <a:t>A nivel global, la prevalencia de la DA se estima en 2,6 %</a:t>
            </a:r>
            <a:r>
              <a:rPr lang="es-ES" sz="1600" baseline="30000" dirty="0">
                <a:latin typeface="Montserrat Light" pitchFamily="2" charset="77"/>
              </a:rPr>
              <a:t>1</a:t>
            </a:r>
            <a:r>
              <a:rPr lang="es-ES" sz="1600" dirty="0">
                <a:latin typeface="Montserrat Light" pitchFamily="2" charset="77"/>
              </a:rPr>
              <a:t>. </a:t>
            </a:r>
          </a:p>
          <a:p>
            <a:pPr algn="just"/>
            <a:endParaRPr lang="es-ES" sz="1600" dirty="0">
              <a:latin typeface="Montserrat Light" pitchFamily="2" charset="77"/>
            </a:endParaRPr>
          </a:p>
          <a:p>
            <a:pPr algn="just"/>
            <a:r>
              <a:rPr lang="es-ES" sz="1600" dirty="0">
                <a:latin typeface="Montserrat Light" pitchFamily="2" charset="77"/>
              </a:rPr>
              <a:t>En términos de distribución por edad: 4,0 % de los niños y 2,0 % de los adultos</a:t>
            </a:r>
            <a:r>
              <a:rPr lang="es-ES" sz="1600" baseline="30000" dirty="0">
                <a:latin typeface="Montserrat Light" pitchFamily="2" charset="77"/>
              </a:rPr>
              <a:t>1</a:t>
            </a:r>
            <a:r>
              <a:rPr lang="es-ES" sz="1600" dirty="0">
                <a:latin typeface="Montserrat Light" pitchFamily="2" charset="77"/>
              </a:rPr>
              <a:t>.</a:t>
            </a:r>
          </a:p>
          <a:p>
            <a:pPr algn="just"/>
            <a:endParaRPr lang="es-ES" sz="1600" dirty="0">
              <a:latin typeface="Montserrat Light" pitchFamily="2" charset="77"/>
            </a:endParaRPr>
          </a:p>
          <a:p>
            <a:pPr algn="just"/>
            <a:r>
              <a:rPr lang="es-ES" sz="1600" dirty="0">
                <a:latin typeface="Montserrat Light" pitchFamily="2" charset="77"/>
              </a:rPr>
              <a:t>En países con altos recursos, 9,2 %. Esta prevalencia es notablemente más alta en niños de 0 a 5 años, alcanzando el 16,2 %</a:t>
            </a:r>
            <a:r>
              <a:rPr lang="es-ES" sz="1600" baseline="30000" dirty="0">
                <a:latin typeface="Montserrat Light" pitchFamily="2" charset="77"/>
              </a:rPr>
              <a:t>2</a:t>
            </a:r>
            <a:r>
              <a:rPr lang="es-ES" sz="1600" dirty="0">
                <a:latin typeface="Montserrat Light" pitchFamily="2" charset="77"/>
              </a:rPr>
              <a:t>.</a:t>
            </a:r>
          </a:p>
          <a:p>
            <a:pPr algn="just"/>
            <a:endParaRPr lang="es-ES" sz="1600" dirty="0">
              <a:latin typeface="Montserrat Light" pitchFamily="2" charset="77"/>
            </a:endParaRPr>
          </a:p>
          <a:p>
            <a:pPr algn="just"/>
            <a:r>
              <a:rPr lang="es-ES" sz="1600" dirty="0">
                <a:latin typeface="Montserrat Light" pitchFamily="2" charset="77"/>
              </a:rPr>
              <a:t>Estudio en EEUU, 7,3 % de los adultos, mayoritariamente de severidad leve a moderada, con un impacto significativo en la calidad de vida de los pacientes</a:t>
            </a:r>
            <a:r>
              <a:rPr lang="es-ES" sz="1600" baseline="30000" dirty="0">
                <a:latin typeface="Montserrat Light" pitchFamily="2" charset="77"/>
              </a:rPr>
              <a:t>3</a:t>
            </a:r>
            <a:r>
              <a:rPr lang="es-ES" sz="1600" dirty="0">
                <a:latin typeface="Montserrat Light" pitchFamily="2" charset="77"/>
              </a:rPr>
              <a:t>.</a:t>
            </a:r>
          </a:p>
          <a:p>
            <a:pPr algn="just"/>
            <a:endParaRPr lang="es-ES" sz="1600" dirty="0">
              <a:latin typeface="Montserrat Light" pitchFamily="2" charset="77"/>
            </a:endParaRPr>
          </a:p>
          <a:p>
            <a:pPr algn="just"/>
            <a:r>
              <a:rPr lang="es-ES" sz="1600" b="1" dirty="0">
                <a:latin typeface="Montserrat" panose="02000505000000020004" pitchFamily="2" charset="77"/>
              </a:rPr>
              <a:t>En España varía según la región y la población estudiada6</a:t>
            </a:r>
            <a:r>
              <a:rPr lang="es-ES" sz="1600" baseline="30000" dirty="0">
                <a:latin typeface="Montserrat" panose="02000505000000020004" pitchFamily="2" charset="77"/>
              </a:rPr>
              <a:t>4-7</a:t>
            </a:r>
            <a:r>
              <a:rPr lang="es-ES" sz="1600" dirty="0">
                <a:latin typeface="Montserrat" panose="02000505000000020004" pitchFamily="2" charset="77"/>
              </a:rPr>
              <a:t>:</a:t>
            </a:r>
          </a:p>
        </p:txBody>
      </p:sp>
      <p:sp>
        <p:nvSpPr>
          <p:cNvPr id="11" name="Elipse 10">
            <a:extLst>
              <a:ext uri="{FF2B5EF4-FFF2-40B4-BE49-F238E27FC236}">
                <a16:creationId xmlns:a16="http://schemas.microsoft.com/office/drawing/2014/main" id="{9602A5CB-87E0-F70E-2EA5-4752FD933135}"/>
              </a:ext>
            </a:extLst>
          </p:cNvPr>
          <p:cNvSpPr/>
          <p:nvPr/>
        </p:nvSpPr>
        <p:spPr>
          <a:xfrm>
            <a:off x="1342418" y="1962050"/>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85A5BBF9-EE62-4A0F-0A88-E34D49FD7AF2}"/>
              </a:ext>
            </a:extLst>
          </p:cNvPr>
          <p:cNvSpPr/>
          <p:nvPr/>
        </p:nvSpPr>
        <p:spPr>
          <a:xfrm>
            <a:off x="1342420" y="2456207"/>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77909B65-A757-CEAA-A8F8-A67A37C047A2}"/>
              </a:ext>
            </a:extLst>
          </p:cNvPr>
          <p:cNvSpPr/>
          <p:nvPr/>
        </p:nvSpPr>
        <p:spPr>
          <a:xfrm>
            <a:off x="1342419" y="3233162"/>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74E521C3-D2E2-718B-C110-65CC8E1DFC3B}"/>
              </a:ext>
            </a:extLst>
          </p:cNvPr>
          <p:cNvSpPr/>
          <p:nvPr/>
        </p:nvSpPr>
        <p:spPr>
          <a:xfrm>
            <a:off x="1342418" y="3952772"/>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734083CA-E0A1-566E-BE5D-A857AD4ED69A}"/>
              </a:ext>
            </a:extLst>
          </p:cNvPr>
          <p:cNvSpPr/>
          <p:nvPr/>
        </p:nvSpPr>
        <p:spPr>
          <a:xfrm>
            <a:off x="1342418" y="4893075"/>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B0055E-A80F-FA2A-4CC9-D5237EBFB527}"/>
              </a:ext>
            </a:extLst>
          </p:cNvPr>
          <p:cNvPicPr>
            <a:picLocks noChangeAspect="1"/>
          </p:cNvPicPr>
          <p:nvPr/>
        </p:nvPicPr>
        <p:blipFill>
          <a:blip r:embed="rId4">
            <a:alphaModFix amt="35000"/>
          </a:blip>
          <a:stretch>
            <a:fillRect/>
          </a:stretch>
        </p:blipFill>
        <p:spPr>
          <a:xfrm>
            <a:off x="5086219" y="392302"/>
            <a:ext cx="1267163" cy="1267163"/>
          </a:xfrm>
          <a:prstGeom prst="rect">
            <a:avLst/>
          </a:prstGeom>
        </p:spPr>
      </p:pic>
      <p:sp>
        <p:nvSpPr>
          <p:cNvPr id="9" name="TextBox 8">
            <a:extLst>
              <a:ext uri="{FF2B5EF4-FFF2-40B4-BE49-F238E27FC236}">
                <a16:creationId xmlns:a16="http://schemas.microsoft.com/office/drawing/2014/main" id="{C383AF53-B1C3-8983-6749-5B91CAFEDDE1}"/>
              </a:ext>
            </a:extLst>
          </p:cNvPr>
          <p:cNvSpPr txBox="1"/>
          <p:nvPr/>
        </p:nvSpPr>
        <p:spPr>
          <a:xfrm>
            <a:off x="1251826" y="5527788"/>
            <a:ext cx="10355120" cy="954107"/>
          </a:xfrm>
          <a:prstGeom prst="rect">
            <a:avLst/>
          </a:prstGeom>
          <a:solidFill>
            <a:schemeClr val="bg1"/>
          </a:solidFill>
        </p:spPr>
        <p:txBody>
          <a:bodyPr wrap="square">
            <a:spAutoFit/>
          </a:bodyPr>
          <a:lstStyle/>
          <a:p>
            <a:r>
              <a:rPr lang="es-ES" sz="800" dirty="0"/>
              <a:t>1, </a:t>
            </a:r>
            <a:r>
              <a:rPr lang="es-ES" sz="800" dirty="0" err="1"/>
              <a:t>Tian</a:t>
            </a:r>
            <a:r>
              <a:rPr lang="es-ES" sz="800" dirty="0"/>
              <a:t> J, Zhang D, Yang Y, et al. Global </a:t>
            </a:r>
            <a:r>
              <a:rPr lang="es-ES" sz="800" dirty="0" err="1"/>
              <a:t>Epidemiology</a:t>
            </a:r>
            <a:r>
              <a:rPr lang="es-ES" sz="800" dirty="0"/>
              <a:t> of </a:t>
            </a:r>
            <a:r>
              <a:rPr lang="es-ES" sz="800" dirty="0" err="1"/>
              <a:t>Atopic</a:t>
            </a:r>
            <a:r>
              <a:rPr lang="es-ES" sz="800" dirty="0"/>
              <a:t> Dermatitis: A Comprehensive </a:t>
            </a:r>
            <a:r>
              <a:rPr lang="es-ES" sz="800" dirty="0" err="1"/>
              <a:t>Systematic</a:t>
            </a:r>
            <a:r>
              <a:rPr lang="es-ES" sz="800" dirty="0"/>
              <a:t> </a:t>
            </a:r>
            <a:r>
              <a:rPr lang="es-ES" sz="800" dirty="0" err="1"/>
              <a:t>Analysis</a:t>
            </a:r>
            <a:r>
              <a:rPr lang="es-ES" sz="800" dirty="0"/>
              <a:t> and </a:t>
            </a:r>
            <a:r>
              <a:rPr lang="es-ES" sz="800" dirty="0" err="1"/>
              <a:t>Modelling</a:t>
            </a:r>
            <a:r>
              <a:rPr lang="es-ES" sz="800" dirty="0"/>
              <a:t> </a:t>
            </a:r>
            <a:r>
              <a:rPr lang="es-ES" sz="800" dirty="0" err="1"/>
              <a:t>Study</a:t>
            </a:r>
            <a:r>
              <a:rPr lang="es-ES" sz="800" dirty="0"/>
              <a:t>. Br J </a:t>
            </a:r>
            <a:r>
              <a:rPr lang="es-ES" sz="800" dirty="0" err="1"/>
              <a:t>Dermatol</a:t>
            </a:r>
            <a:r>
              <a:rPr lang="es-ES" sz="800" dirty="0"/>
              <a:t>. 2023;190(1):55-61. doi:10.1093/</a:t>
            </a:r>
            <a:r>
              <a:rPr lang="es-ES" sz="800" dirty="0" err="1"/>
              <a:t>bjd</a:t>
            </a:r>
            <a:r>
              <a:rPr lang="es-ES" sz="800" dirty="0"/>
              <a:t>/ljad339. 2, </a:t>
            </a:r>
            <a:r>
              <a:rPr lang="es-ES" sz="800" dirty="0" err="1"/>
              <a:t>Volke</a:t>
            </a:r>
            <a:r>
              <a:rPr lang="es-ES" sz="800" dirty="0"/>
              <a:t> A, </a:t>
            </a:r>
            <a:r>
              <a:rPr lang="es-ES" sz="800" dirty="0" err="1"/>
              <a:t>Toompere</a:t>
            </a:r>
            <a:r>
              <a:rPr lang="es-ES" sz="800" dirty="0"/>
              <a:t> K, </a:t>
            </a:r>
            <a:r>
              <a:rPr lang="es-ES" sz="800" dirty="0" err="1"/>
              <a:t>Laisaar</a:t>
            </a:r>
            <a:r>
              <a:rPr lang="es-ES" sz="800" dirty="0"/>
              <a:t> KT, et al. 12-Month </a:t>
            </a:r>
            <a:r>
              <a:rPr lang="es-ES" sz="800" dirty="0" err="1"/>
              <a:t>Prevalence</a:t>
            </a:r>
            <a:r>
              <a:rPr lang="es-ES" sz="800" dirty="0"/>
              <a:t> of </a:t>
            </a:r>
            <a:r>
              <a:rPr lang="es-ES" sz="800" dirty="0" err="1"/>
              <a:t>Atopic</a:t>
            </a:r>
            <a:r>
              <a:rPr lang="es-ES" sz="800" dirty="0"/>
              <a:t> Dermatitis in </a:t>
            </a:r>
            <a:r>
              <a:rPr lang="es-ES" sz="800" dirty="0" err="1"/>
              <a:t>Resource-Rich</a:t>
            </a:r>
            <a:r>
              <a:rPr lang="es-ES" sz="800" dirty="0"/>
              <a:t> </a:t>
            </a:r>
            <a:r>
              <a:rPr lang="es-ES" sz="800" dirty="0" err="1"/>
              <a:t>Countries</a:t>
            </a:r>
            <a:r>
              <a:rPr lang="es-ES" sz="800" dirty="0"/>
              <a:t>: A </a:t>
            </a:r>
            <a:r>
              <a:rPr lang="es-ES" sz="800" dirty="0" err="1"/>
              <a:t>Systematic</a:t>
            </a:r>
            <a:r>
              <a:rPr lang="es-ES" sz="800" dirty="0"/>
              <a:t> </a:t>
            </a:r>
            <a:r>
              <a:rPr lang="es-ES" sz="800" dirty="0" err="1"/>
              <a:t>Review</a:t>
            </a:r>
            <a:r>
              <a:rPr lang="es-ES" sz="800" dirty="0"/>
              <a:t> and Meta-</a:t>
            </a:r>
            <a:r>
              <a:rPr lang="es-ES" sz="800" dirty="0" err="1"/>
              <a:t>Analysis</a:t>
            </a:r>
            <a:r>
              <a:rPr lang="es-ES" sz="800" dirty="0"/>
              <a:t>. </a:t>
            </a:r>
            <a:r>
              <a:rPr lang="es-ES" sz="800" dirty="0" err="1"/>
              <a:t>Sci</a:t>
            </a:r>
            <a:r>
              <a:rPr lang="es-ES" sz="800" dirty="0"/>
              <a:t> Rep. 2022;12(1):15125. doi:10.1038/s41598-022-19508-7. 3, Chiesa </a:t>
            </a:r>
            <a:r>
              <a:rPr lang="es-ES" sz="800" dirty="0" err="1"/>
              <a:t>Fuxench</a:t>
            </a:r>
            <a:r>
              <a:rPr lang="es-ES" sz="800" dirty="0"/>
              <a:t> ZC, Block JK, </a:t>
            </a:r>
            <a:r>
              <a:rPr lang="es-ES" sz="800" dirty="0" err="1"/>
              <a:t>Boguniewicz</a:t>
            </a:r>
            <a:r>
              <a:rPr lang="es-ES" sz="800" dirty="0"/>
              <a:t> M, et al. </a:t>
            </a:r>
            <a:r>
              <a:rPr lang="es-ES" sz="800" dirty="0" err="1"/>
              <a:t>Atopic</a:t>
            </a:r>
            <a:r>
              <a:rPr lang="es-ES" sz="800" dirty="0"/>
              <a:t> Dermatitis in </a:t>
            </a:r>
            <a:r>
              <a:rPr lang="es-ES" sz="800" dirty="0" err="1"/>
              <a:t>America</a:t>
            </a:r>
            <a:r>
              <a:rPr lang="es-ES" sz="800" dirty="0"/>
              <a:t> </a:t>
            </a:r>
            <a:r>
              <a:rPr lang="es-ES" sz="800" dirty="0" err="1"/>
              <a:t>Study</a:t>
            </a:r>
            <a:r>
              <a:rPr lang="es-ES" sz="800" dirty="0"/>
              <a:t>: A Cross-</a:t>
            </a:r>
            <a:r>
              <a:rPr lang="es-ES" sz="800" dirty="0" err="1"/>
              <a:t>Sectional</a:t>
            </a:r>
            <a:r>
              <a:rPr lang="es-ES" sz="800" dirty="0"/>
              <a:t> </a:t>
            </a:r>
            <a:r>
              <a:rPr lang="es-ES" sz="800" dirty="0" err="1"/>
              <a:t>Study</a:t>
            </a:r>
            <a:r>
              <a:rPr lang="es-ES" sz="800" dirty="0"/>
              <a:t> </a:t>
            </a:r>
            <a:r>
              <a:rPr lang="es-ES" sz="800" dirty="0" err="1"/>
              <a:t>Examining</a:t>
            </a:r>
            <a:r>
              <a:rPr lang="es-ES" sz="800" dirty="0"/>
              <a:t> the </a:t>
            </a:r>
            <a:r>
              <a:rPr lang="es-ES" sz="800" dirty="0" err="1"/>
              <a:t>Prevalence</a:t>
            </a:r>
            <a:r>
              <a:rPr lang="es-ES" sz="800" dirty="0"/>
              <a:t> and </a:t>
            </a:r>
            <a:r>
              <a:rPr lang="es-ES" sz="800" dirty="0" err="1"/>
              <a:t>Disease</a:t>
            </a:r>
            <a:r>
              <a:rPr lang="es-ES" sz="800" dirty="0"/>
              <a:t> </a:t>
            </a:r>
            <a:r>
              <a:rPr lang="es-ES" sz="800" dirty="0" err="1"/>
              <a:t>Burden</a:t>
            </a:r>
            <a:r>
              <a:rPr lang="es-ES" sz="800" dirty="0"/>
              <a:t> of </a:t>
            </a:r>
            <a:r>
              <a:rPr lang="es-ES" sz="800" dirty="0" err="1"/>
              <a:t>Atopic</a:t>
            </a:r>
            <a:r>
              <a:rPr lang="es-ES" sz="800" dirty="0"/>
              <a:t> Dermatitis in the US </a:t>
            </a:r>
            <a:r>
              <a:rPr lang="es-ES" sz="800" dirty="0" err="1"/>
              <a:t>Adult</a:t>
            </a:r>
            <a:r>
              <a:rPr lang="es-ES" sz="800" dirty="0"/>
              <a:t> </a:t>
            </a:r>
            <a:r>
              <a:rPr lang="es-ES" sz="800" dirty="0" err="1"/>
              <a:t>Population</a:t>
            </a:r>
            <a:r>
              <a:rPr lang="es-ES" sz="800" dirty="0"/>
              <a:t>. J </a:t>
            </a:r>
            <a:r>
              <a:rPr lang="es-ES" sz="800" dirty="0" err="1"/>
              <a:t>Invest</a:t>
            </a:r>
            <a:r>
              <a:rPr lang="es-ES" sz="800" dirty="0"/>
              <a:t> </a:t>
            </a:r>
            <a:r>
              <a:rPr lang="es-ES" sz="800" dirty="0" err="1"/>
              <a:t>Dermatol</a:t>
            </a:r>
            <a:r>
              <a:rPr lang="es-ES" sz="800" dirty="0"/>
              <a:t>. 2019;139(3):583-590. doi:10.1016/j.jid.2018.08.028. 4, Mora T, Sánchez-Collado I, </a:t>
            </a:r>
            <a:r>
              <a:rPr lang="es-ES" sz="800" dirty="0" err="1"/>
              <a:t>Mullol</a:t>
            </a:r>
            <a:r>
              <a:rPr lang="es-ES" sz="800" dirty="0"/>
              <a:t> J, et al. </a:t>
            </a:r>
            <a:r>
              <a:rPr lang="es-ES" sz="800" dirty="0" err="1"/>
              <a:t>Prevalence</a:t>
            </a:r>
            <a:r>
              <a:rPr lang="es-ES" sz="800" dirty="0"/>
              <a:t> of </a:t>
            </a:r>
            <a:r>
              <a:rPr lang="es-ES" sz="800" dirty="0" err="1"/>
              <a:t>Atopic</a:t>
            </a:r>
            <a:r>
              <a:rPr lang="es-ES" sz="800" dirty="0"/>
              <a:t> Dermatitis in the </a:t>
            </a:r>
            <a:r>
              <a:rPr lang="es-ES" sz="800" dirty="0" err="1"/>
              <a:t>Adult</a:t>
            </a:r>
            <a:r>
              <a:rPr lang="es-ES" sz="800" dirty="0"/>
              <a:t> </a:t>
            </a:r>
            <a:r>
              <a:rPr lang="es-ES" sz="800" dirty="0" err="1"/>
              <a:t>Population</a:t>
            </a:r>
            <a:r>
              <a:rPr lang="es-ES" sz="800" dirty="0"/>
              <a:t> of </a:t>
            </a:r>
            <a:r>
              <a:rPr lang="es-ES" sz="800" dirty="0" err="1"/>
              <a:t>Catalonia</a:t>
            </a:r>
            <a:r>
              <a:rPr lang="es-ES" sz="800" dirty="0"/>
              <a:t>, Spain: A </a:t>
            </a:r>
            <a:r>
              <a:rPr lang="es-ES" sz="800" dirty="0" err="1"/>
              <a:t>Large-Scale</a:t>
            </a:r>
            <a:r>
              <a:rPr lang="es-ES" sz="800" dirty="0"/>
              <a:t>, Retrospective, </a:t>
            </a:r>
            <a:r>
              <a:rPr lang="es-ES" sz="800" dirty="0" err="1"/>
              <a:t>Population-Based</a:t>
            </a:r>
            <a:r>
              <a:rPr lang="es-ES" sz="800" dirty="0"/>
              <a:t> </a:t>
            </a:r>
            <a:r>
              <a:rPr lang="es-ES" sz="800" dirty="0" err="1"/>
              <a:t>Study</a:t>
            </a:r>
            <a:r>
              <a:rPr lang="es-ES" sz="800" dirty="0"/>
              <a:t>. J </a:t>
            </a:r>
            <a:r>
              <a:rPr lang="es-ES" sz="800" dirty="0" err="1"/>
              <a:t>Investig</a:t>
            </a:r>
            <a:r>
              <a:rPr lang="es-ES" sz="800" dirty="0"/>
              <a:t> </a:t>
            </a:r>
            <a:r>
              <a:rPr lang="es-ES" sz="800" dirty="0" err="1"/>
              <a:t>Allergol</a:t>
            </a:r>
            <a:r>
              <a:rPr lang="es-ES" sz="800" dirty="0"/>
              <a:t> Clin </a:t>
            </a:r>
            <a:r>
              <a:rPr lang="es-ES" sz="800" dirty="0" err="1"/>
              <a:t>Immunol</a:t>
            </a:r>
            <a:r>
              <a:rPr lang="es-ES" sz="800" dirty="0"/>
              <a:t>. 2024;34(4):225-232. doi:10.18176/jiaci.0899. 5, Mora T, Sánchez-Collado I, </a:t>
            </a:r>
            <a:r>
              <a:rPr lang="es-ES" sz="800" dirty="0" err="1"/>
              <a:t>Mullol</a:t>
            </a:r>
            <a:r>
              <a:rPr lang="es-ES" sz="800" dirty="0"/>
              <a:t> J, et al. </a:t>
            </a:r>
            <a:r>
              <a:rPr lang="es-ES" sz="800" dirty="0" err="1"/>
              <a:t>Prevalence</a:t>
            </a:r>
            <a:r>
              <a:rPr lang="es-ES" sz="800" dirty="0"/>
              <a:t> of </a:t>
            </a:r>
            <a:r>
              <a:rPr lang="es-ES" sz="800" dirty="0" err="1"/>
              <a:t>Atopic</a:t>
            </a:r>
            <a:r>
              <a:rPr lang="es-ES" sz="800" dirty="0"/>
              <a:t> Dermatitis in the </a:t>
            </a:r>
            <a:r>
              <a:rPr lang="es-ES" sz="800" dirty="0" err="1"/>
              <a:t>Adolescent</a:t>
            </a:r>
            <a:r>
              <a:rPr lang="es-ES" sz="800" dirty="0"/>
              <a:t> </a:t>
            </a:r>
            <a:r>
              <a:rPr lang="es-ES" sz="800" dirty="0" err="1"/>
              <a:t>Population</a:t>
            </a:r>
            <a:r>
              <a:rPr lang="es-ES" sz="800" dirty="0"/>
              <a:t> of </a:t>
            </a:r>
            <a:r>
              <a:rPr lang="es-ES" sz="800" dirty="0" err="1"/>
              <a:t>Catalonia</a:t>
            </a:r>
            <a:r>
              <a:rPr lang="es-ES" sz="800" dirty="0"/>
              <a:t> (Spain). </a:t>
            </a:r>
            <a:r>
              <a:rPr lang="es-ES" sz="800" dirty="0" err="1"/>
              <a:t>Allergol</a:t>
            </a:r>
            <a:r>
              <a:rPr lang="es-ES" sz="800" dirty="0"/>
              <a:t> </a:t>
            </a:r>
            <a:r>
              <a:rPr lang="es-ES" sz="800" dirty="0" err="1"/>
              <a:t>Immunopathol</a:t>
            </a:r>
            <a:r>
              <a:rPr lang="es-ES" sz="800" dirty="0"/>
              <a:t> (</a:t>
            </a:r>
            <a:r>
              <a:rPr lang="es-ES" sz="800" dirty="0" err="1"/>
              <a:t>Madr</a:t>
            </a:r>
            <a:r>
              <a:rPr lang="es-ES" sz="800" dirty="0"/>
              <a:t>). 2023;51(4):101-109. doi:10.15586/aei.v51i4.893. 6, Suárez-Varela MM, González AL, Martínez Selva MI. </a:t>
            </a:r>
            <a:r>
              <a:rPr lang="es-ES" sz="800" dirty="0" err="1"/>
              <a:t>Socioeconomic</a:t>
            </a:r>
            <a:r>
              <a:rPr lang="es-ES" sz="800" dirty="0"/>
              <a:t> </a:t>
            </a:r>
            <a:r>
              <a:rPr lang="es-ES" sz="800" dirty="0" err="1"/>
              <a:t>Risk</a:t>
            </a:r>
            <a:r>
              <a:rPr lang="es-ES" sz="800" dirty="0"/>
              <a:t> </a:t>
            </a:r>
            <a:r>
              <a:rPr lang="es-ES" sz="800" dirty="0" err="1"/>
              <a:t>Factors</a:t>
            </a:r>
            <a:r>
              <a:rPr lang="es-ES" sz="800" dirty="0"/>
              <a:t> in the </a:t>
            </a:r>
            <a:r>
              <a:rPr lang="es-ES" sz="800" dirty="0" err="1"/>
              <a:t>Prevalence</a:t>
            </a:r>
            <a:r>
              <a:rPr lang="es-ES" sz="800" dirty="0"/>
              <a:t> of </a:t>
            </a:r>
            <a:r>
              <a:rPr lang="es-ES" sz="800" dirty="0" err="1"/>
              <a:t>Asthma</a:t>
            </a:r>
            <a:r>
              <a:rPr lang="es-ES" sz="800" dirty="0"/>
              <a:t> and </a:t>
            </a:r>
            <a:r>
              <a:rPr lang="es-ES" sz="800" dirty="0" err="1"/>
              <a:t>Other</a:t>
            </a:r>
            <a:r>
              <a:rPr lang="es-ES" sz="800" dirty="0"/>
              <a:t> </a:t>
            </a:r>
            <a:r>
              <a:rPr lang="es-ES" sz="800" dirty="0" err="1"/>
              <a:t>Atopic</a:t>
            </a:r>
            <a:r>
              <a:rPr lang="es-ES" sz="800" dirty="0"/>
              <a:t> </a:t>
            </a:r>
            <a:r>
              <a:rPr lang="es-ES" sz="800" dirty="0" err="1"/>
              <a:t>Diseases</a:t>
            </a:r>
            <a:r>
              <a:rPr lang="es-ES" sz="800" dirty="0"/>
              <a:t> in </a:t>
            </a:r>
            <a:r>
              <a:rPr lang="es-ES" sz="800" dirty="0" err="1"/>
              <a:t>Children</a:t>
            </a:r>
            <a:r>
              <a:rPr lang="es-ES" sz="800" dirty="0"/>
              <a:t> 6 </a:t>
            </a:r>
            <a:r>
              <a:rPr lang="es-ES" sz="800" dirty="0" err="1"/>
              <a:t>to</a:t>
            </a:r>
            <a:r>
              <a:rPr lang="es-ES" sz="800" dirty="0"/>
              <a:t> 7 </a:t>
            </a:r>
            <a:r>
              <a:rPr lang="es-ES" sz="800" dirty="0" err="1"/>
              <a:t>Years</a:t>
            </a:r>
            <a:r>
              <a:rPr lang="es-ES" sz="800" dirty="0"/>
              <a:t> Old in Valencia Spain. </a:t>
            </a:r>
            <a:r>
              <a:rPr lang="es-ES" sz="800" dirty="0" err="1"/>
              <a:t>Eur</a:t>
            </a:r>
            <a:r>
              <a:rPr lang="es-ES" sz="800" dirty="0"/>
              <a:t> J </a:t>
            </a:r>
            <a:r>
              <a:rPr lang="es-ES" sz="800" dirty="0" err="1"/>
              <a:t>Epidemiol</a:t>
            </a:r>
            <a:r>
              <a:rPr lang="es-ES" sz="800" dirty="0"/>
              <a:t>. 1999;15(1):35-40. doi:10.1023/a:1007592121308. 7, </a:t>
            </a:r>
            <a:r>
              <a:rPr lang="es-ES" sz="800" dirty="0" err="1"/>
              <a:t>Gilaberte</a:t>
            </a:r>
            <a:r>
              <a:rPr lang="es-ES" sz="800" dirty="0"/>
              <a:t> Y, Pérez-</a:t>
            </a:r>
            <a:r>
              <a:rPr lang="es-ES" sz="800" dirty="0" err="1"/>
              <a:t>Gilaberte</a:t>
            </a:r>
            <a:r>
              <a:rPr lang="es-ES" sz="800" dirty="0"/>
              <a:t> JB, Poblador-</a:t>
            </a:r>
            <a:r>
              <a:rPr lang="es-ES" sz="800" dirty="0" err="1"/>
              <a:t>Plou</a:t>
            </a:r>
            <a:r>
              <a:rPr lang="es-ES" sz="800" dirty="0"/>
              <a:t> B, et al. </a:t>
            </a:r>
            <a:r>
              <a:rPr lang="es-ES" sz="800" dirty="0" err="1"/>
              <a:t>Prevalence</a:t>
            </a:r>
            <a:r>
              <a:rPr lang="es-ES" sz="800" dirty="0"/>
              <a:t> and </a:t>
            </a:r>
            <a:r>
              <a:rPr lang="es-ES" sz="800" dirty="0" err="1"/>
              <a:t>Comorbidity</a:t>
            </a:r>
            <a:r>
              <a:rPr lang="es-ES" sz="800" dirty="0"/>
              <a:t> of </a:t>
            </a:r>
            <a:r>
              <a:rPr lang="es-ES" sz="800" dirty="0" err="1"/>
              <a:t>Atopic</a:t>
            </a:r>
            <a:r>
              <a:rPr lang="es-ES" sz="800" dirty="0"/>
              <a:t> Dermatitis in </a:t>
            </a:r>
            <a:r>
              <a:rPr lang="es-ES" sz="800" dirty="0" err="1"/>
              <a:t>Children</a:t>
            </a:r>
            <a:r>
              <a:rPr lang="es-ES" sz="800" dirty="0"/>
              <a:t>: A </a:t>
            </a:r>
            <a:r>
              <a:rPr lang="es-ES" sz="800" dirty="0" err="1"/>
              <a:t>Large-Scale</a:t>
            </a:r>
            <a:r>
              <a:rPr lang="es-ES" sz="800" dirty="0"/>
              <a:t> </a:t>
            </a:r>
            <a:r>
              <a:rPr lang="es-ES" sz="800" dirty="0" err="1"/>
              <a:t>Population</a:t>
            </a:r>
            <a:r>
              <a:rPr lang="es-ES" sz="800" dirty="0"/>
              <a:t> </a:t>
            </a:r>
            <a:r>
              <a:rPr lang="es-ES" sz="800" dirty="0" err="1"/>
              <a:t>Study</a:t>
            </a:r>
            <a:r>
              <a:rPr lang="es-ES" sz="800" dirty="0"/>
              <a:t> </a:t>
            </a:r>
            <a:r>
              <a:rPr lang="es-ES" sz="800" dirty="0" err="1"/>
              <a:t>Based</a:t>
            </a:r>
            <a:r>
              <a:rPr lang="es-ES" sz="800" dirty="0"/>
              <a:t> </a:t>
            </a:r>
            <a:r>
              <a:rPr lang="es-ES" sz="800" dirty="0" err="1"/>
              <a:t>on</a:t>
            </a:r>
            <a:r>
              <a:rPr lang="es-ES" sz="800" dirty="0"/>
              <a:t> Real-</a:t>
            </a:r>
            <a:r>
              <a:rPr lang="es-ES" sz="800" dirty="0" err="1"/>
              <a:t>World</a:t>
            </a:r>
            <a:r>
              <a:rPr lang="es-ES" sz="800" dirty="0"/>
              <a:t> Data. J Clin </a:t>
            </a:r>
            <a:r>
              <a:rPr lang="es-ES" sz="800" dirty="0" err="1"/>
              <a:t>Med</a:t>
            </a:r>
            <a:r>
              <a:rPr lang="es-ES" sz="800" dirty="0"/>
              <a:t>. 2020;9(6).doi:10.3390/jcm9061632.</a:t>
            </a:r>
          </a:p>
        </p:txBody>
      </p:sp>
      <p:pic>
        <p:nvPicPr>
          <p:cNvPr id="2" name="Imagen 2">
            <a:extLst>
              <a:ext uri="{FF2B5EF4-FFF2-40B4-BE49-F238E27FC236}">
                <a16:creationId xmlns:a16="http://schemas.microsoft.com/office/drawing/2014/main" id="{770A2C41-CA60-1A10-A88C-C919B9A40883}"/>
              </a:ext>
            </a:extLst>
          </p:cNvPr>
          <p:cNvPicPr>
            <a:picLocks noChangeAspect="1"/>
          </p:cNvPicPr>
          <p:nvPr/>
        </p:nvPicPr>
        <p:blipFill>
          <a:blip r:embed="rId5">
            <a:extLst>
              <a:ext uri="{28A0092B-C50C-407E-A947-70E740481C1C}">
                <a14:useLocalDpi xmlns:a14="http://schemas.microsoft.com/office/drawing/2010/main" val="0"/>
              </a:ext>
            </a:extLst>
          </a:blip>
          <a:srcRect l="7569" r="5899"/>
          <a:stretch/>
        </p:blipFill>
        <p:spPr>
          <a:xfrm>
            <a:off x="8710517" y="2027364"/>
            <a:ext cx="3104886" cy="2392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83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3"/>
          <a:stretch>
            <a:fillRect/>
          </a:stretch>
        </p:blipFill>
        <p:spPr>
          <a:xfrm>
            <a:off x="0" y="0"/>
            <a:ext cx="12192000" cy="6858000"/>
          </a:xfrm>
          <a:prstGeom prst="rect">
            <a:avLst/>
          </a:prstGeom>
        </p:spPr>
      </p:pic>
      <p:sp>
        <p:nvSpPr>
          <p:cNvPr id="2" name="Título 20">
            <a:extLst>
              <a:ext uri="{FF2B5EF4-FFF2-40B4-BE49-F238E27FC236}">
                <a16:creationId xmlns:a16="http://schemas.microsoft.com/office/drawing/2014/main" id="{D0B150A7-3788-2AD0-9578-3F91AAD1174E}"/>
              </a:ext>
            </a:extLst>
          </p:cNvPr>
          <p:cNvSpPr>
            <a:spLocks noGrp="1"/>
          </p:cNvSpPr>
          <p:nvPr>
            <p:ph type="title"/>
          </p:nvPr>
        </p:nvSpPr>
        <p:spPr>
          <a:xfrm>
            <a:off x="1241777" y="924339"/>
            <a:ext cx="10563577" cy="735126"/>
          </a:xfrm>
        </p:spPr>
        <p:txBody>
          <a:bodyPr>
            <a:noAutofit/>
          </a:bodyPr>
          <a:lstStyle/>
          <a:p>
            <a:r>
              <a:rPr lang="es-ES" sz="4000" dirty="0">
                <a:solidFill>
                  <a:schemeClr val="accent1">
                    <a:lumMod val="50000"/>
                  </a:schemeClr>
                </a:solidFill>
                <a:latin typeface="Montserrat" panose="02000505000000020004" pitchFamily="2" charset="77"/>
              </a:rPr>
              <a:t>Diagnóstico diferencial vs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graphicFrame>
        <p:nvGraphicFramePr>
          <p:cNvPr id="4" name="Tabla 3">
            <a:extLst>
              <a:ext uri="{FF2B5EF4-FFF2-40B4-BE49-F238E27FC236}">
                <a16:creationId xmlns:a16="http://schemas.microsoft.com/office/drawing/2014/main" id="{DDE141C9-884F-A93D-EE74-8724C0623933}"/>
              </a:ext>
            </a:extLst>
          </p:cNvPr>
          <p:cNvGraphicFramePr>
            <a:graphicFrameLocks noGrp="1"/>
          </p:cNvGraphicFramePr>
          <p:nvPr>
            <p:extLst>
              <p:ext uri="{D42A27DB-BD31-4B8C-83A1-F6EECF244321}">
                <p14:modId xmlns:p14="http://schemas.microsoft.com/office/powerpoint/2010/main" val="245215553"/>
              </p:ext>
            </p:extLst>
          </p:nvPr>
        </p:nvGraphicFramePr>
        <p:xfrm>
          <a:off x="1241777" y="1559704"/>
          <a:ext cx="10374119" cy="4137447"/>
        </p:xfrm>
        <a:graphic>
          <a:graphicData uri="http://schemas.openxmlformats.org/drawingml/2006/table">
            <a:tbl>
              <a:tblPr>
                <a:tableStyleId>{69012ECD-51FC-41F1-AA8D-1B2483CD663E}</a:tableStyleId>
              </a:tblPr>
              <a:tblGrid>
                <a:gridCol w="1892908">
                  <a:extLst>
                    <a:ext uri="{9D8B030D-6E8A-4147-A177-3AD203B41FA5}">
                      <a16:colId xmlns:a16="http://schemas.microsoft.com/office/drawing/2014/main" val="449658740"/>
                    </a:ext>
                  </a:extLst>
                </a:gridCol>
                <a:gridCol w="4166855">
                  <a:extLst>
                    <a:ext uri="{9D8B030D-6E8A-4147-A177-3AD203B41FA5}">
                      <a16:colId xmlns:a16="http://schemas.microsoft.com/office/drawing/2014/main" val="1489285404"/>
                    </a:ext>
                  </a:extLst>
                </a:gridCol>
                <a:gridCol w="4314356">
                  <a:extLst>
                    <a:ext uri="{9D8B030D-6E8A-4147-A177-3AD203B41FA5}">
                      <a16:colId xmlns:a16="http://schemas.microsoft.com/office/drawing/2014/main" val="2619980152"/>
                    </a:ext>
                  </a:extLst>
                </a:gridCol>
              </a:tblGrid>
              <a:tr h="306053">
                <a:tc>
                  <a:txBody>
                    <a:bodyPr/>
                    <a:lstStyle/>
                    <a:p>
                      <a:pPr algn="ctr"/>
                      <a:r>
                        <a:rPr lang="es-ES" sz="1200" b="1" dirty="0">
                          <a:solidFill>
                            <a:schemeClr val="bg1"/>
                          </a:solidFill>
                          <a:latin typeface="Montserrat" panose="02000505000000020004" pitchFamily="2" charset="77"/>
                        </a:rPr>
                        <a:t>Característica</a:t>
                      </a:r>
                    </a:p>
                  </a:txBody>
                  <a:tcPr marL="43430" marR="43430" marT="21715" marB="21715" anchor="ctr">
                    <a:solidFill>
                      <a:srgbClr val="009193"/>
                    </a:solidFill>
                  </a:tcPr>
                </a:tc>
                <a:tc>
                  <a:txBody>
                    <a:bodyPr/>
                    <a:lstStyle/>
                    <a:p>
                      <a:pPr algn="ctr"/>
                      <a:r>
                        <a:rPr lang="es-ES" sz="1200" b="1" dirty="0">
                          <a:solidFill>
                            <a:schemeClr val="bg1"/>
                          </a:solidFill>
                          <a:latin typeface="Montserrat" panose="02000505000000020004" pitchFamily="2" charset="77"/>
                        </a:rPr>
                        <a:t>Dermatitis Atópica</a:t>
                      </a:r>
                    </a:p>
                  </a:txBody>
                  <a:tcPr marL="43430" marR="43430" marT="21715" marB="21715" anchor="ctr">
                    <a:solidFill>
                      <a:srgbClr val="009193"/>
                    </a:solidFill>
                  </a:tcPr>
                </a:tc>
                <a:tc>
                  <a:txBody>
                    <a:bodyPr/>
                    <a:lstStyle/>
                    <a:p>
                      <a:pPr algn="ctr"/>
                      <a:r>
                        <a:rPr lang="es-ES" sz="1200" b="1" dirty="0">
                          <a:solidFill>
                            <a:schemeClr val="bg1"/>
                          </a:solidFill>
                          <a:latin typeface="Montserrat" panose="02000505000000020004" pitchFamily="2" charset="77"/>
                        </a:rPr>
                        <a:t>Psoriasis</a:t>
                      </a:r>
                    </a:p>
                  </a:txBody>
                  <a:tcPr marL="43430" marR="43430" marT="21715" marB="21715" anchor="ctr">
                    <a:solidFill>
                      <a:srgbClr val="009193"/>
                    </a:solidFill>
                  </a:tcPr>
                </a:tc>
                <a:extLst>
                  <a:ext uri="{0D108BD9-81ED-4DB2-BD59-A6C34878D82A}">
                    <a16:rowId xmlns:a16="http://schemas.microsoft.com/office/drawing/2014/main" val="676998229"/>
                  </a:ext>
                </a:extLst>
              </a:tr>
              <a:tr h="673106">
                <a:tc>
                  <a:txBody>
                    <a:bodyPr/>
                    <a:lstStyle/>
                    <a:p>
                      <a:pPr algn="ctr"/>
                      <a:r>
                        <a:rPr lang="es-ES" sz="1200" b="1" dirty="0">
                          <a:latin typeface="Montserrat" panose="02000505000000020004" pitchFamily="2" charset="77"/>
                        </a:rPr>
                        <a:t>Patogénesis</a:t>
                      </a:r>
                    </a:p>
                  </a:txBody>
                  <a:tcPr marL="43430" marR="43430" marT="21715" marB="21715" anchor="ctr">
                    <a:lnR w="9525" cap="flat" cmpd="sng" algn="ctr">
                      <a:solidFill>
                        <a:srgbClr val="FF9F96"/>
                      </a:solidFill>
                      <a:prstDash val="solid"/>
                      <a:round/>
                      <a:headEnd type="none" w="med" len="med"/>
                      <a:tailEnd type="none" w="med" len="med"/>
                    </a:lnR>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Predominantemente mediada por células Th2, con sobreproducción de IL-4 e IL-13. Activación de células Th22 y Th1, con aumento de IL-22 e </a:t>
                      </a:r>
                      <a:r>
                        <a:rPr lang="es-ES" sz="1200" b="0" i="0" dirty="0" err="1">
                          <a:latin typeface="Montserrat Light" pitchFamily="2" charset="77"/>
                        </a:rPr>
                        <a:t>IFNγ</a:t>
                      </a:r>
                      <a:r>
                        <a:rPr lang="es-ES" sz="1200" b="0" i="0" dirty="0">
                          <a:latin typeface="Montserrat Light" pitchFamily="2" charset="77"/>
                        </a:rPr>
                        <a:t>.[1-2]</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B w="9525" cap="flat" cmpd="sng" algn="ctr">
                      <a:solidFill>
                        <a:srgbClr val="FF9F96"/>
                      </a:solidFill>
                      <a:prstDash val="solid"/>
                      <a:round/>
                      <a:headEnd type="none" w="med" len="med"/>
                      <a:tailEnd type="none" w="med" len="med"/>
                    </a:lnB>
                  </a:tcPr>
                </a:tc>
                <a:tc>
                  <a:txBody>
                    <a:bodyPr/>
                    <a:lstStyle/>
                    <a:p>
                      <a:r>
                        <a:rPr lang="es-ES" sz="1200" b="0" i="0">
                          <a:latin typeface="Montserrat Light" pitchFamily="2" charset="77"/>
                        </a:rPr>
                        <a:t>Principalmente mediada por células Th17, activación de IL-17 y fuerte respuesta Th1. Activación de células Th22.[1-2]</a:t>
                      </a:r>
                    </a:p>
                  </a:txBody>
                  <a:tcPr marL="43430" marR="43430" marT="21715" marB="21715" anchor="ctr">
                    <a:lnL w="9525" cap="flat" cmpd="sng" algn="ctr">
                      <a:solidFill>
                        <a:srgbClr val="FF9F96"/>
                      </a:solidFill>
                      <a:prstDash val="solid"/>
                      <a:round/>
                      <a:headEnd type="none" w="med" len="med"/>
                      <a:tailEnd type="none" w="med" len="med"/>
                    </a:lnL>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797599225"/>
                  </a:ext>
                </a:extLst>
              </a:tr>
              <a:tr h="799315">
                <a:tc>
                  <a:txBody>
                    <a:bodyPr/>
                    <a:lstStyle/>
                    <a:p>
                      <a:pPr algn="ctr"/>
                      <a:r>
                        <a:rPr lang="es-ES" sz="1200" b="1" dirty="0">
                          <a:latin typeface="Montserrat" panose="02000505000000020004" pitchFamily="2" charset="77"/>
                        </a:rPr>
                        <a:t>Presentación Clínica</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Prurito intenso, eritema, induración y descamación en áreas </a:t>
                      </a:r>
                      <a:r>
                        <a:rPr lang="es-ES" sz="1200" b="0" i="0" dirty="0" err="1">
                          <a:latin typeface="Montserrat Light" pitchFamily="2" charset="77"/>
                        </a:rPr>
                        <a:t>flexurales</a:t>
                      </a:r>
                      <a:r>
                        <a:rPr lang="es-ES" sz="1200" b="0" i="0" dirty="0">
                          <a:latin typeface="Montserrat Light" pitchFamily="2" charset="77"/>
                        </a:rPr>
                        <a:t> (fosas </a:t>
                      </a:r>
                      <a:r>
                        <a:rPr lang="es-ES" sz="1200" b="0" i="0" dirty="0" err="1">
                          <a:latin typeface="Montserrat Light" pitchFamily="2" charset="77"/>
                        </a:rPr>
                        <a:t>antecubitales</a:t>
                      </a:r>
                      <a:r>
                        <a:rPr lang="es-ES" sz="1200" b="0" i="0" dirty="0">
                          <a:latin typeface="Montserrat Light" pitchFamily="2" charset="77"/>
                        </a:rPr>
                        <a:t>, poplíteas, cuello, periocular).[3]</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Placas eritematosas bien delimitadas con escamas plateadas en superficies extensoras (codos, rodillas, cuero cabelludo, lumbosacro). Afectación ungueal: </a:t>
                      </a:r>
                      <a:r>
                        <a:rPr lang="es-ES" sz="1200" b="0" i="0" dirty="0" err="1">
                          <a:latin typeface="Montserrat Light" pitchFamily="2" charset="77"/>
                        </a:rPr>
                        <a:t>pitting</a:t>
                      </a:r>
                      <a:r>
                        <a:rPr lang="es-ES" sz="1200" b="0" i="0" dirty="0">
                          <a:latin typeface="Montserrat Light" pitchFamily="2" charset="77"/>
                        </a:rPr>
                        <a:t> y </a:t>
                      </a:r>
                      <a:r>
                        <a:rPr lang="es-ES" sz="1200" b="0" i="0" dirty="0" err="1">
                          <a:latin typeface="Montserrat Light" pitchFamily="2" charset="77"/>
                        </a:rPr>
                        <a:t>onicólisis</a:t>
                      </a:r>
                      <a:r>
                        <a:rPr lang="es-ES" sz="1200" b="0" i="0" dirty="0">
                          <a:latin typeface="Montserrat Light" pitchFamily="2" charset="77"/>
                        </a:rPr>
                        <a:t>.[3]</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630673884"/>
                  </a:ext>
                </a:extLst>
              </a:tr>
              <a:tr h="546900">
                <a:tc>
                  <a:txBody>
                    <a:bodyPr/>
                    <a:lstStyle/>
                    <a:p>
                      <a:pPr algn="ctr"/>
                      <a:r>
                        <a:rPr lang="es-ES" sz="1200" b="1" dirty="0">
                          <a:latin typeface="Montserrat" panose="02000505000000020004" pitchFamily="2" charset="77"/>
                        </a:rPr>
                        <a:t>Histopatología</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err="1">
                          <a:latin typeface="Montserrat Light" pitchFamily="2" charset="77"/>
                        </a:rPr>
                        <a:t>Espongiosis</a:t>
                      </a:r>
                      <a:r>
                        <a:rPr lang="es-ES" sz="1200" b="0" i="0" dirty="0">
                          <a:latin typeface="Montserrat Light" pitchFamily="2" charset="77"/>
                        </a:rPr>
                        <a:t>, infiltrado linfocítico perivascular, eosinofilia.[2]</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Hiperplasia epidérmica, elongación de crestas </a:t>
                      </a:r>
                      <a:r>
                        <a:rPr lang="es-ES" sz="1200" b="0" i="0" dirty="0" err="1">
                          <a:latin typeface="Montserrat Light" pitchFamily="2" charset="77"/>
                        </a:rPr>
                        <a:t>interpapilares</a:t>
                      </a:r>
                      <a:r>
                        <a:rPr lang="es-ES" sz="1200" b="0" i="0" dirty="0">
                          <a:latin typeface="Montserrat Light" pitchFamily="2" charset="77"/>
                        </a:rPr>
                        <a:t>, microabscesos de Munro, </a:t>
                      </a:r>
                      <a:r>
                        <a:rPr lang="es-ES" sz="1200" b="0" i="0" dirty="0" err="1">
                          <a:latin typeface="Montserrat Light" pitchFamily="2" charset="77"/>
                        </a:rPr>
                        <a:t>parakeratosis</a:t>
                      </a:r>
                      <a:r>
                        <a:rPr lang="es-ES" sz="1200" b="0" i="0" dirty="0">
                          <a:latin typeface="Montserrat Light" pitchFamily="2" charset="77"/>
                        </a:rPr>
                        <a:t>.[2]</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1217638857"/>
                  </a:ext>
                </a:extLst>
              </a:tr>
              <a:tr h="420691">
                <a:tc>
                  <a:txBody>
                    <a:bodyPr/>
                    <a:lstStyle/>
                    <a:p>
                      <a:pPr algn="ctr"/>
                      <a:r>
                        <a:rPr lang="es-ES" sz="1200" b="1" dirty="0">
                          <a:latin typeface="Montserrat" panose="02000505000000020004" pitchFamily="2" charset="77"/>
                        </a:rPr>
                        <a:t>Comorbilidades</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a:latin typeface="Montserrat Light" pitchFamily="2" charset="77"/>
                        </a:rPr>
                        <a:t>Asociada con asma, rinitis alérgica, y otras enfermedades atópicas.[1]</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Asociada con artritis psoriásica, síndrome metabólico, enfermedades cardiovasculares.[3]</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276236654"/>
                  </a:ext>
                </a:extLst>
              </a:tr>
              <a:tr h="673106">
                <a:tc>
                  <a:txBody>
                    <a:bodyPr/>
                    <a:lstStyle/>
                    <a:p>
                      <a:pPr algn="ctr"/>
                      <a:r>
                        <a:rPr lang="es-ES" sz="1200" b="1" dirty="0">
                          <a:latin typeface="Montserrat" panose="02000505000000020004" pitchFamily="2" charset="77"/>
                        </a:rPr>
                        <a:t>Tratamiento</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pt-BR" sz="1200" b="0" i="0">
                          <a:latin typeface="Montserrat Light" pitchFamily="2" charset="77"/>
                        </a:rPr>
                        <a:t>Emolientes, corticosteroides tópicos, </a:t>
                      </a:r>
                      <a:r>
                        <a:rPr lang="pt-BR" sz="1200" b="0" i="0" err="1">
                          <a:latin typeface="Montserrat Light" pitchFamily="2" charset="77"/>
                        </a:rPr>
                        <a:t>inhibidores</a:t>
                      </a:r>
                      <a:r>
                        <a:rPr lang="pt-BR" sz="1200" b="0" i="0">
                          <a:latin typeface="Montserrat Light" pitchFamily="2" charset="77"/>
                        </a:rPr>
                        <a:t> de calcineurina, terapias sistémicas (anti-IL-4/IL-13) e </a:t>
                      </a:r>
                      <a:r>
                        <a:rPr lang="pt-BR" sz="1200" b="0" i="0" err="1">
                          <a:latin typeface="Montserrat Light" pitchFamily="2" charset="77"/>
                        </a:rPr>
                        <a:t>inhibidores</a:t>
                      </a:r>
                      <a:r>
                        <a:rPr lang="pt-BR" sz="1200" b="0" i="0">
                          <a:latin typeface="Montserrat Light" pitchFamily="2" charset="77"/>
                        </a:rPr>
                        <a:t> JAK.[4]</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Corticosteroides tópicos, análogos de vitamina D, fototerapia, terapias sistémicas como metotrexato, ciclosporina y biológicos (anti-IL-17, IL-23, TNF-</a:t>
                      </a:r>
                      <a:r>
                        <a:rPr lang="el-GR" sz="1200" b="0" i="0" dirty="0">
                          <a:latin typeface="Montserrat Light" pitchFamily="2" charset="77"/>
                        </a:rPr>
                        <a:t>α).[5]</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2267075729"/>
                  </a:ext>
                </a:extLst>
              </a:tr>
              <a:tr h="673106">
                <a:tc>
                  <a:txBody>
                    <a:bodyPr/>
                    <a:lstStyle/>
                    <a:p>
                      <a:pPr algn="ctr"/>
                      <a:r>
                        <a:rPr lang="es-ES" sz="1200" b="1" dirty="0">
                          <a:latin typeface="Montserrat" panose="02000505000000020004" pitchFamily="2" charset="77"/>
                        </a:rPr>
                        <a:t>Evolución</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tcPr>
                </a:tc>
                <a:tc>
                  <a:txBody>
                    <a:bodyPr/>
                    <a:lstStyle/>
                    <a:p>
                      <a:r>
                        <a:rPr lang="es-ES" sz="1200" b="0" i="0">
                          <a:latin typeface="Montserrat Light" pitchFamily="2" charset="77"/>
                        </a:rPr>
                        <a:t>Curso crónico con exacerbaciones y remisiones, especialmente en respuesta a factores ambientales y alérgenos.</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tcPr>
                </a:tc>
                <a:tc>
                  <a:txBody>
                    <a:bodyPr/>
                    <a:lstStyle/>
                    <a:p>
                      <a:r>
                        <a:rPr lang="es-ES" sz="1200" b="0" i="0" dirty="0">
                          <a:latin typeface="Montserrat Light" pitchFamily="2" charset="77"/>
                        </a:rPr>
                        <a:t>Generalmente crónica, con periodos de exacerbación. El estrés, infecciones y ciertos medicamentos pueden desencadenar brotes.</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tcPr>
                </a:tc>
                <a:extLst>
                  <a:ext uri="{0D108BD9-81ED-4DB2-BD59-A6C34878D82A}">
                    <a16:rowId xmlns:a16="http://schemas.microsoft.com/office/drawing/2014/main" val="2861202342"/>
                  </a:ext>
                </a:extLst>
              </a:tr>
            </a:tbl>
          </a:graphicData>
        </a:graphic>
      </p:graphicFrame>
      <p:pic>
        <p:nvPicPr>
          <p:cNvPr id="3" name="Imagen 2">
            <a:extLst>
              <a:ext uri="{FF2B5EF4-FFF2-40B4-BE49-F238E27FC236}">
                <a16:creationId xmlns:a16="http://schemas.microsoft.com/office/drawing/2014/main" id="{D156B257-3619-D32F-4110-4352CD838685}"/>
              </a:ext>
            </a:extLst>
          </p:cNvPr>
          <p:cNvPicPr>
            <a:picLocks noChangeAspect="1"/>
          </p:cNvPicPr>
          <p:nvPr/>
        </p:nvPicPr>
        <p:blipFill>
          <a:blip r:embed="rId4">
            <a:alphaModFix amt="35000"/>
            <a:duotone>
              <a:schemeClr val="accent5">
                <a:shade val="45000"/>
                <a:satMod val="135000"/>
              </a:schemeClr>
              <a:prstClr val="white"/>
            </a:duotone>
          </a:blip>
          <a:stretch>
            <a:fillRect/>
          </a:stretch>
        </p:blipFill>
        <p:spPr>
          <a:xfrm flipH="1">
            <a:off x="933105" y="445847"/>
            <a:ext cx="1281354" cy="1281354"/>
          </a:xfrm>
          <a:prstGeom prst="rect">
            <a:avLst/>
          </a:prstGeom>
        </p:spPr>
      </p:pic>
      <p:sp>
        <p:nvSpPr>
          <p:cNvPr id="6" name="TextBox 5">
            <a:extLst>
              <a:ext uri="{FF2B5EF4-FFF2-40B4-BE49-F238E27FC236}">
                <a16:creationId xmlns:a16="http://schemas.microsoft.com/office/drawing/2014/main" id="{5B71C61F-D7F0-4588-E763-8213FF814315}"/>
              </a:ext>
            </a:extLst>
          </p:cNvPr>
          <p:cNvSpPr txBox="1"/>
          <p:nvPr/>
        </p:nvSpPr>
        <p:spPr>
          <a:xfrm>
            <a:off x="1241777" y="5862077"/>
            <a:ext cx="10374118" cy="830997"/>
          </a:xfrm>
          <a:prstGeom prst="rect">
            <a:avLst/>
          </a:prstGeom>
          <a:solidFill>
            <a:schemeClr val="bg1"/>
          </a:solidFill>
        </p:spPr>
        <p:txBody>
          <a:bodyPr wrap="square">
            <a:spAutoFit/>
          </a:bodyPr>
          <a:lstStyle/>
          <a:p>
            <a:r>
              <a:rPr lang="es-ES" sz="800" dirty="0"/>
              <a:t>1, Guttman-</a:t>
            </a:r>
            <a:r>
              <a:rPr lang="es-ES" sz="800" dirty="0" err="1"/>
              <a:t>Yassky</a:t>
            </a:r>
            <a:r>
              <a:rPr lang="es-ES" sz="800" dirty="0"/>
              <a:t> E, Krueger JG. </a:t>
            </a:r>
            <a:r>
              <a:rPr lang="es-ES" sz="800" dirty="0" err="1"/>
              <a:t>Atopic</a:t>
            </a:r>
            <a:r>
              <a:rPr lang="es-ES" sz="800" dirty="0"/>
              <a:t> Dermatitis and Psoriasis: </a:t>
            </a:r>
            <a:r>
              <a:rPr lang="es-ES" sz="800" dirty="0" err="1"/>
              <a:t>Two</a:t>
            </a:r>
            <a:r>
              <a:rPr lang="es-ES" sz="800" dirty="0"/>
              <a:t> </a:t>
            </a:r>
            <a:r>
              <a:rPr lang="es-ES" sz="800" dirty="0" err="1"/>
              <a:t>Different</a:t>
            </a:r>
            <a:r>
              <a:rPr lang="es-ES" sz="800" dirty="0"/>
              <a:t> </a:t>
            </a:r>
            <a:r>
              <a:rPr lang="es-ES" sz="800" dirty="0" err="1"/>
              <a:t>Immune</a:t>
            </a:r>
            <a:r>
              <a:rPr lang="es-ES" sz="800" dirty="0"/>
              <a:t> </a:t>
            </a:r>
            <a:r>
              <a:rPr lang="es-ES" sz="800" dirty="0" err="1"/>
              <a:t>Diseases</a:t>
            </a:r>
            <a:r>
              <a:rPr lang="es-ES" sz="800" dirty="0"/>
              <a:t> </a:t>
            </a:r>
            <a:r>
              <a:rPr lang="es-ES" sz="800" dirty="0" err="1"/>
              <a:t>or</a:t>
            </a:r>
            <a:r>
              <a:rPr lang="es-ES" sz="800" dirty="0"/>
              <a:t> </a:t>
            </a:r>
            <a:r>
              <a:rPr lang="es-ES" sz="800" dirty="0" err="1"/>
              <a:t>One</a:t>
            </a:r>
            <a:r>
              <a:rPr lang="es-ES" sz="800" dirty="0"/>
              <a:t> </a:t>
            </a:r>
            <a:r>
              <a:rPr lang="es-ES" sz="800" dirty="0" err="1"/>
              <a:t>Spectrum</a:t>
            </a:r>
            <a:r>
              <a:rPr lang="es-ES" sz="800" dirty="0"/>
              <a:t>?. </a:t>
            </a:r>
            <a:r>
              <a:rPr lang="es-ES" sz="800" dirty="0" err="1"/>
              <a:t>Curr</a:t>
            </a:r>
            <a:r>
              <a:rPr lang="es-ES" sz="800" dirty="0"/>
              <a:t> </a:t>
            </a:r>
            <a:r>
              <a:rPr lang="es-ES" sz="800" dirty="0" err="1"/>
              <a:t>Opin</a:t>
            </a:r>
            <a:r>
              <a:rPr lang="es-ES" sz="800" dirty="0"/>
              <a:t> </a:t>
            </a:r>
            <a:r>
              <a:rPr lang="es-ES" sz="800" dirty="0" err="1"/>
              <a:t>Immunol</a:t>
            </a:r>
            <a:r>
              <a:rPr lang="es-ES" sz="800" dirty="0"/>
              <a:t>. 2017;48:68-73. doi:10.1016/j.coi.2017.08.008. 2, Guttman-</a:t>
            </a:r>
            <a:r>
              <a:rPr lang="es-ES" sz="800" dirty="0" err="1"/>
              <a:t>Yassky</a:t>
            </a:r>
            <a:r>
              <a:rPr lang="es-ES" sz="800" dirty="0"/>
              <a:t> E, </a:t>
            </a:r>
            <a:r>
              <a:rPr lang="es-ES" sz="800" dirty="0" err="1"/>
              <a:t>Nograles</a:t>
            </a:r>
            <a:r>
              <a:rPr lang="es-ES" sz="800" dirty="0"/>
              <a:t> KE, Krueger JG. </a:t>
            </a:r>
            <a:r>
              <a:rPr lang="es-ES" sz="800" dirty="0" err="1"/>
              <a:t>Contrasting</a:t>
            </a:r>
            <a:r>
              <a:rPr lang="es-ES" sz="800" dirty="0"/>
              <a:t> </a:t>
            </a:r>
            <a:r>
              <a:rPr lang="es-ES" sz="800" dirty="0" err="1"/>
              <a:t>Pathogenesis</a:t>
            </a:r>
            <a:r>
              <a:rPr lang="es-ES" sz="800" dirty="0"/>
              <a:t> of </a:t>
            </a:r>
            <a:r>
              <a:rPr lang="es-ES" sz="800" dirty="0" err="1"/>
              <a:t>Atopic</a:t>
            </a:r>
            <a:r>
              <a:rPr lang="es-ES" sz="800" dirty="0"/>
              <a:t> Dermatitis and Psoriasis--</a:t>
            </a:r>
            <a:r>
              <a:rPr lang="es-ES" sz="800" dirty="0" err="1"/>
              <a:t>Part</a:t>
            </a:r>
            <a:r>
              <a:rPr lang="es-ES" sz="800" dirty="0"/>
              <a:t> I: </a:t>
            </a:r>
            <a:r>
              <a:rPr lang="es-ES" sz="800" dirty="0" err="1"/>
              <a:t>Clinical</a:t>
            </a:r>
            <a:r>
              <a:rPr lang="es-ES" sz="800" dirty="0"/>
              <a:t> and </a:t>
            </a:r>
            <a:r>
              <a:rPr lang="es-ES" sz="800" dirty="0" err="1"/>
              <a:t>Pathologic</a:t>
            </a:r>
            <a:r>
              <a:rPr lang="es-ES" sz="800" dirty="0"/>
              <a:t> </a:t>
            </a:r>
            <a:r>
              <a:rPr lang="es-ES" sz="800" dirty="0" err="1"/>
              <a:t>Concepts</a:t>
            </a:r>
            <a:r>
              <a:rPr lang="es-ES" sz="800" dirty="0"/>
              <a:t>. J </a:t>
            </a:r>
            <a:r>
              <a:rPr lang="es-ES" sz="800" dirty="0" err="1"/>
              <a:t>Allergy</a:t>
            </a:r>
            <a:r>
              <a:rPr lang="es-ES" sz="800" dirty="0"/>
              <a:t> Clin </a:t>
            </a:r>
            <a:r>
              <a:rPr lang="es-ES" sz="800" dirty="0" err="1"/>
              <a:t>Immunol</a:t>
            </a:r>
            <a:r>
              <a:rPr lang="es-ES" sz="800" dirty="0"/>
              <a:t>. 2011;127(5):1110-1118. doi:10.1016/j.jaci.2011.01.053. 3, </a:t>
            </a:r>
            <a:r>
              <a:rPr lang="es-ES" sz="800" dirty="0" err="1"/>
              <a:t>Egeberg</a:t>
            </a:r>
            <a:r>
              <a:rPr lang="es-ES" sz="800" dirty="0"/>
              <a:t> A, Griffiths CEM, Williams HC, Andersen YMF, Thyssen JP. </a:t>
            </a:r>
            <a:r>
              <a:rPr lang="es-ES" sz="800" dirty="0" err="1"/>
              <a:t>Clinical</a:t>
            </a:r>
            <a:r>
              <a:rPr lang="es-ES" sz="800" dirty="0"/>
              <a:t> </a:t>
            </a:r>
            <a:r>
              <a:rPr lang="es-ES" sz="800" dirty="0" err="1"/>
              <a:t>Characteristics</a:t>
            </a:r>
            <a:r>
              <a:rPr lang="es-ES" sz="800" dirty="0"/>
              <a:t>, Symptoms and </a:t>
            </a:r>
            <a:r>
              <a:rPr lang="es-ES" sz="800" dirty="0" err="1"/>
              <a:t>Burden</a:t>
            </a:r>
            <a:r>
              <a:rPr lang="es-ES" sz="800" dirty="0"/>
              <a:t> of Psoriasis and </a:t>
            </a:r>
            <a:r>
              <a:rPr lang="es-ES" sz="800" dirty="0" err="1"/>
              <a:t>Atopic</a:t>
            </a:r>
            <a:r>
              <a:rPr lang="es-ES" sz="800" dirty="0"/>
              <a:t> Dermatitis in </a:t>
            </a:r>
            <a:r>
              <a:rPr lang="es-ES" sz="800" dirty="0" err="1"/>
              <a:t>Adults</a:t>
            </a:r>
            <a:r>
              <a:rPr lang="es-ES" sz="800" dirty="0"/>
              <a:t>. Br J </a:t>
            </a:r>
            <a:r>
              <a:rPr lang="es-ES" sz="800" dirty="0" err="1"/>
              <a:t>Dermatol</a:t>
            </a:r>
            <a:r>
              <a:rPr lang="es-ES" sz="800" dirty="0"/>
              <a:t>. 2020;183(1):128-138. doi:10.1111/bjd.18622. 4, Chu DK, Schneider L, </a:t>
            </a:r>
            <a:r>
              <a:rPr lang="es-ES" sz="800" dirty="0" err="1"/>
              <a:t>Asiniwasis</a:t>
            </a:r>
            <a:r>
              <a:rPr lang="es-ES" sz="800" dirty="0"/>
              <a:t> RN, et al. </a:t>
            </a:r>
            <a:r>
              <a:rPr lang="es-ES" sz="800" dirty="0" err="1"/>
              <a:t>Atopic</a:t>
            </a:r>
            <a:r>
              <a:rPr lang="es-ES" sz="800" dirty="0"/>
              <a:t> Dermatitis (Eczema) </a:t>
            </a:r>
            <a:r>
              <a:rPr lang="es-ES" sz="800" dirty="0" err="1"/>
              <a:t>Guidelines</a:t>
            </a:r>
            <a:r>
              <a:rPr lang="es-ES" sz="800" dirty="0"/>
              <a:t>: 2023 American </a:t>
            </a:r>
            <a:r>
              <a:rPr lang="es-ES" sz="800" dirty="0" err="1"/>
              <a:t>Academy</a:t>
            </a:r>
            <a:r>
              <a:rPr lang="es-ES" sz="800" dirty="0"/>
              <a:t> of </a:t>
            </a:r>
            <a:r>
              <a:rPr lang="es-ES" sz="800" dirty="0" err="1"/>
              <a:t>Allergy</a:t>
            </a:r>
            <a:r>
              <a:rPr lang="es-ES" sz="800" dirty="0"/>
              <a:t>, </a:t>
            </a:r>
            <a:r>
              <a:rPr lang="es-ES" sz="800" dirty="0" err="1"/>
              <a:t>Asthma</a:t>
            </a:r>
            <a:r>
              <a:rPr lang="es-ES" sz="800" dirty="0"/>
              <a:t> and </a:t>
            </a:r>
            <a:r>
              <a:rPr lang="es-ES" sz="800" dirty="0" err="1"/>
              <a:t>Immunology</a:t>
            </a:r>
            <a:r>
              <a:rPr lang="es-ES" sz="800" dirty="0"/>
              <a:t>/American </a:t>
            </a:r>
            <a:r>
              <a:rPr lang="es-ES" sz="800" dirty="0" err="1"/>
              <a:t>College</a:t>
            </a:r>
            <a:r>
              <a:rPr lang="es-ES" sz="800" dirty="0"/>
              <a:t> of </a:t>
            </a:r>
            <a:r>
              <a:rPr lang="es-ES" sz="800" dirty="0" err="1"/>
              <a:t>Allergy</a:t>
            </a:r>
            <a:r>
              <a:rPr lang="es-ES" sz="800" dirty="0"/>
              <a:t>, </a:t>
            </a:r>
            <a:r>
              <a:rPr lang="es-ES" sz="800" dirty="0" err="1"/>
              <a:t>Asthma</a:t>
            </a:r>
            <a:r>
              <a:rPr lang="es-ES" sz="800" dirty="0"/>
              <a:t> and </a:t>
            </a:r>
            <a:r>
              <a:rPr lang="es-ES" sz="800" dirty="0" err="1"/>
              <a:t>Immunology</a:t>
            </a:r>
            <a:r>
              <a:rPr lang="es-ES" sz="800" dirty="0"/>
              <a:t> </a:t>
            </a:r>
            <a:r>
              <a:rPr lang="es-ES" sz="800" dirty="0" err="1"/>
              <a:t>Joint</a:t>
            </a:r>
            <a:r>
              <a:rPr lang="es-ES" sz="800" dirty="0"/>
              <a:t> </a:t>
            </a:r>
            <a:r>
              <a:rPr lang="es-ES" sz="800" dirty="0" err="1"/>
              <a:t>Task</a:t>
            </a:r>
            <a:r>
              <a:rPr lang="es-ES" sz="800" dirty="0"/>
              <a:t> </a:t>
            </a:r>
            <a:r>
              <a:rPr lang="es-ES" sz="800" dirty="0" err="1"/>
              <a:t>Force</a:t>
            </a:r>
            <a:r>
              <a:rPr lang="es-ES" sz="800" dirty="0"/>
              <a:t> </a:t>
            </a:r>
            <a:r>
              <a:rPr lang="es-ES" sz="800" dirty="0" err="1"/>
              <a:t>on</a:t>
            </a:r>
            <a:r>
              <a:rPr lang="es-ES" sz="800" dirty="0"/>
              <a:t> </a:t>
            </a:r>
            <a:r>
              <a:rPr lang="es-ES" sz="800" dirty="0" err="1"/>
              <a:t>Practice</a:t>
            </a:r>
            <a:r>
              <a:rPr lang="es-ES" sz="800" dirty="0"/>
              <a:t> </a:t>
            </a:r>
            <a:r>
              <a:rPr lang="es-ES" sz="800" dirty="0" err="1"/>
              <a:t>Parameters</a:t>
            </a:r>
            <a:r>
              <a:rPr lang="es-ES" sz="800" dirty="0"/>
              <a:t> GRADE- And </a:t>
            </a:r>
            <a:r>
              <a:rPr lang="es-ES" sz="800" dirty="0" err="1"/>
              <a:t>Institute</a:t>
            </a:r>
            <a:r>
              <a:rPr lang="es-ES" sz="800" dirty="0"/>
              <a:t> of Medicine-</a:t>
            </a:r>
            <a:r>
              <a:rPr lang="es-ES" sz="800" dirty="0" err="1"/>
              <a:t>Based</a:t>
            </a:r>
            <a:r>
              <a:rPr lang="es-ES" sz="800" dirty="0"/>
              <a:t> </a:t>
            </a:r>
            <a:r>
              <a:rPr lang="es-ES" sz="800" dirty="0" err="1"/>
              <a:t>Recommendations</a:t>
            </a:r>
            <a:r>
              <a:rPr lang="es-ES" sz="800" dirty="0"/>
              <a:t>. Ann </a:t>
            </a:r>
            <a:r>
              <a:rPr lang="es-ES" sz="800" dirty="0" err="1"/>
              <a:t>Allergy</a:t>
            </a:r>
            <a:r>
              <a:rPr lang="es-ES" sz="800" dirty="0"/>
              <a:t> </a:t>
            </a:r>
            <a:r>
              <a:rPr lang="es-ES" sz="800" dirty="0" err="1"/>
              <a:t>Asthma</a:t>
            </a:r>
            <a:r>
              <a:rPr lang="es-ES" sz="800" dirty="0"/>
              <a:t> </a:t>
            </a:r>
            <a:r>
              <a:rPr lang="es-ES" sz="800" dirty="0" err="1"/>
              <a:t>Immunol</a:t>
            </a:r>
            <a:r>
              <a:rPr lang="es-ES" sz="800" dirty="0"/>
              <a:t>. 2024;132(3):274-312. doi:10.1016/j.anai.2023.11.009. 5, </a:t>
            </a:r>
            <a:r>
              <a:rPr lang="es-ES" sz="800" dirty="0" err="1"/>
              <a:t>Menter</a:t>
            </a:r>
            <a:r>
              <a:rPr lang="es-ES" sz="800" dirty="0"/>
              <a:t> A, </a:t>
            </a:r>
            <a:r>
              <a:rPr lang="es-ES" sz="800" dirty="0" err="1"/>
              <a:t>Korman</a:t>
            </a:r>
            <a:r>
              <a:rPr lang="es-ES" sz="800" dirty="0"/>
              <a:t> NJ, </a:t>
            </a:r>
            <a:r>
              <a:rPr lang="es-ES" sz="800" dirty="0" err="1"/>
              <a:t>Elmets</a:t>
            </a:r>
            <a:r>
              <a:rPr lang="es-ES" sz="800" dirty="0"/>
              <a:t> CA, et al. </a:t>
            </a:r>
            <a:r>
              <a:rPr lang="es-ES" sz="800" dirty="0" err="1"/>
              <a:t>Guidelines</a:t>
            </a:r>
            <a:r>
              <a:rPr lang="es-ES" sz="800" dirty="0"/>
              <a:t> of Care for the Management of Psoriasis and </a:t>
            </a:r>
            <a:r>
              <a:rPr lang="es-ES" sz="800" dirty="0" err="1"/>
              <a:t>Psoriatic</a:t>
            </a:r>
            <a:r>
              <a:rPr lang="es-ES" sz="800" dirty="0"/>
              <a:t> </a:t>
            </a:r>
            <a:r>
              <a:rPr lang="es-ES" sz="800" dirty="0" err="1"/>
              <a:t>Arthritis</a:t>
            </a:r>
            <a:r>
              <a:rPr lang="es-ES" sz="800" dirty="0"/>
              <a:t>: </a:t>
            </a:r>
            <a:r>
              <a:rPr lang="es-ES" sz="800" dirty="0" err="1"/>
              <a:t>Section</a:t>
            </a:r>
            <a:r>
              <a:rPr lang="es-ES" sz="800" dirty="0"/>
              <a:t> 6. </a:t>
            </a:r>
            <a:r>
              <a:rPr lang="es-ES" sz="800" dirty="0" err="1"/>
              <a:t>Guidelines</a:t>
            </a:r>
            <a:r>
              <a:rPr lang="es-ES" sz="800" dirty="0"/>
              <a:t> of Care for the Treatment of Psoriasis and </a:t>
            </a:r>
            <a:r>
              <a:rPr lang="es-ES" sz="800" dirty="0" err="1"/>
              <a:t>Psoriatic</a:t>
            </a:r>
            <a:r>
              <a:rPr lang="es-ES" sz="800" dirty="0"/>
              <a:t> </a:t>
            </a:r>
            <a:r>
              <a:rPr lang="es-ES" sz="800" dirty="0" err="1"/>
              <a:t>Arthritis</a:t>
            </a:r>
            <a:r>
              <a:rPr lang="es-ES" sz="800" dirty="0"/>
              <a:t>: Case-</a:t>
            </a:r>
            <a:r>
              <a:rPr lang="es-ES" sz="800" dirty="0" err="1"/>
              <a:t>Based</a:t>
            </a:r>
            <a:r>
              <a:rPr lang="es-ES" sz="800" dirty="0"/>
              <a:t> </a:t>
            </a:r>
            <a:r>
              <a:rPr lang="es-ES" sz="800" dirty="0" err="1"/>
              <a:t>Presentations</a:t>
            </a:r>
            <a:r>
              <a:rPr lang="es-ES" sz="800" dirty="0"/>
              <a:t> and </a:t>
            </a:r>
            <a:r>
              <a:rPr lang="es-ES" sz="800" dirty="0" err="1"/>
              <a:t>Evidence-Based</a:t>
            </a:r>
            <a:r>
              <a:rPr lang="es-ES" sz="800" dirty="0"/>
              <a:t> </a:t>
            </a:r>
            <a:r>
              <a:rPr lang="es-ES" sz="800" dirty="0" err="1"/>
              <a:t>Conclusions</a:t>
            </a:r>
            <a:r>
              <a:rPr lang="es-ES" sz="800" dirty="0"/>
              <a:t>. J Am Acad </a:t>
            </a:r>
            <a:r>
              <a:rPr lang="es-ES" sz="800" dirty="0" err="1"/>
              <a:t>Dermatol</a:t>
            </a:r>
            <a:r>
              <a:rPr lang="es-ES" sz="800" dirty="0"/>
              <a:t>. 2011;65(1):137-174. doi:10.1016/j.jaad.2010.11.055.</a:t>
            </a:r>
          </a:p>
        </p:txBody>
      </p:sp>
    </p:spTree>
    <p:extLst>
      <p:ext uri="{BB962C8B-B14F-4D97-AF65-F5344CB8AC3E}">
        <p14:creationId xmlns:p14="http://schemas.microsoft.com/office/powerpoint/2010/main" val="58583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042CA03-3CA9-ABB2-0541-101E81FE37D5}"/>
              </a:ext>
            </a:extLst>
          </p:cNvPr>
          <p:cNvPicPr>
            <a:picLocks noChangeAspect="1"/>
          </p:cNvPicPr>
          <p:nvPr/>
        </p:nvPicPr>
        <p:blipFill>
          <a:blip r:embed="rId3">
            <a:alphaModFix amt="35000"/>
            <a:duotone>
              <a:schemeClr val="accent5">
                <a:shade val="45000"/>
                <a:satMod val="135000"/>
              </a:schemeClr>
              <a:prstClr val="white"/>
            </a:duotone>
          </a:blip>
          <a:stretch>
            <a:fillRect/>
          </a:stretch>
        </p:blipFill>
        <p:spPr>
          <a:xfrm flipH="1">
            <a:off x="933105" y="445847"/>
            <a:ext cx="1281354" cy="1281354"/>
          </a:xfrm>
          <a:prstGeom prst="rect">
            <a:avLst/>
          </a:prstGeom>
        </p:spPr>
      </p:pic>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4"/>
          <a:stretch>
            <a:fillRect/>
          </a:stretch>
        </p:blipFill>
        <p:spPr>
          <a:xfrm>
            <a:off x="0" y="0"/>
            <a:ext cx="12192000" cy="6858000"/>
          </a:xfrm>
          <a:prstGeom prst="rect">
            <a:avLst/>
          </a:prstGeom>
        </p:spPr>
      </p:pic>
      <p:sp>
        <p:nvSpPr>
          <p:cNvPr id="2" name="Título 20">
            <a:extLst>
              <a:ext uri="{FF2B5EF4-FFF2-40B4-BE49-F238E27FC236}">
                <a16:creationId xmlns:a16="http://schemas.microsoft.com/office/drawing/2014/main" id="{D0B150A7-3788-2AD0-9578-3F91AAD1174E}"/>
              </a:ext>
            </a:extLst>
          </p:cNvPr>
          <p:cNvSpPr>
            <a:spLocks noGrp="1"/>
          </p:cNvSpPr>
          <p:nvPr>
            <p:ph type="title"/>
          </p:nvPr>
        </p:nvSpPr>
        <p:spPr>
          <a:xfrm>
            <a:off x="1241777" y="924339"/>
            <a:ext cx="10563577" cy="735126"/>
          </a:xfrm>
        </p:spPr>
        <p:txBody>
          <a:bodyPr>
            <a:noAutofit/>
          </a:bodyPr>
          <a:lstStyle/>
          <a:p>
            <a:r>
              <a:rPr lang="es-ES" sz="4000" dirty="0">
                <a:solidFill>
                  <a:schemeClr val="accent1">
                    <a:lumMod val="50000"/>
                  </a:schemeClr>
                </a:solidFill>
                <a:latin typeface="Montserrat" panose="02000505000000020004" pitchFamily="2" charset="77"/>
              </a:rPr>
              <a:t>Diagnóstico diferencial vs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pic>
        <p:nvPicPr>
          <p:cNvPr id="3" name="Imagen 2">
            <a:extLst>
              <a:ext uri="{FF2B5EF4-FFF2-40B4-BE49-F238E27FC236}">
                <a16:creationId xmlns:a16="http://schemas.microsoft.com/office/drawing/2014/main" id="{8719FCA7-2B1A-3A1F-EF99-145AA6464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525" y="2143805"/>
            <a:ext cx="4458988" cy="2972658"/>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705A5D5F-1BCE-8F44-7767-B4A7EF6C2017}"/>
              </a:ext>
            </a:extLst>
          </p:cNvPr>
          <p:cNvSpPr txBox="1"/>
          <p:nvPr/>
        </p:nvSpPr>
        <p:spPr>
          <a:xfrm>
            <a:off x="2506165" y="5369931"/>
            <a:ext cx="2628144" cy="369332"/>
          </a:xfrm>
          <a:prstGeom prst="rect">
            <a:avLst/>
          </a:prstGeom>
          <a:noFill/>
        </p:spPr>
        <p:txBody>
          <a:bodyPr wrap="square" rtlCol="0">
            <a:spAutoFit/>
          </a:bodyPr>
          <a:lstStyle/>
          <a:p>
            <a:pPr algn="ctr"/>
            <a:r>
              <a:rPr lang="es-ES" dirty="0">
                <a:latin typeface="Montserrat" panose="02000505000000020004" pitchFamily="2" charset="77"/>
              </a:rPr>
              <a:t>Dermatitis atópica</a:t>
            </a:r>
          </a:p>
        </p:txBody>
      </p:sp>
      <p:sp>
        <p:nvSpPr>
          <p:cNvPr id="6" name="CuadroTexto 5">
            <a:extLst>
              <a:ext uri="{FF2B5EF4-FFF2-40B4-BE49-F238E27FC236}">
                <a16:creationId xmlns:a16="http://schemas.microsoft.com/office/drawing/2014/main" id="{0744B88E-C353-DE30-A1BD-117EB40993C9}"/>
              </a:ext>
            </a:extLst>
          </p:cNvPr>
          <p:cNvSpPr txBox="1"/>
          <p:nvPr/>
        </p:nvSpPr>
        <p:spPr>
          <a:xfrm>
            <a:off x="7640474" y="5369931"/>
            <a:ext cx="2628144" cy="369332"/>
          </a:xfrm>
          <a:prstGeom prst="rect">
            <a:avLst/>
          </a:prstGeom>
          <a:noFill/>
        </p:spPr>
        <p:txBody>
          <a:bodyPr wrap="square" rtlCol="0">
            <a:spAutoFit/>
          </a:bodyPr>
          <a:lstStyle/>
          <a:p>
            <a:pPr algn="ctr"/>
            <a:r>
              <a:rPr lang="es-ES" dirty="0">
                <a:latin typeface="Montserrat" panose="02000505000000020004" pitchFamily="2" charset="77"/>
              </a:rPr>
              <a:t>Psoriasis</a:t>
            </a:r>
          </a:p>
        </p:txBody>
      </p:sp>
      <p:pic>
        <p:nvPicPr>
          <p:cNvPr id="8" name="Imagen 7">
            <a:extLst>
              <a:ext uri="{FF2B5EF4-FFF2-40B4-BE49-F238E27FC236}">
                <a16:creationId xmlns:a16="http://schemas.microsoft.com/office/drawing/2014/main" id="{5BE30A44-A04D-EC0B-CC92-6B54196A9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96536" y="2044381"/>
            <a:ext cx="3510951" cy="263321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F665F40-F819-EE08-BB9D-95DB79343557}"/>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87994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6110302-D874-E7CC-C6AE-F66FE2ED2A6A}"/>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0B0FB724-AA68-9AAD-3C85-F0D7EFB6CDA4}"/>
              </a:ext>
            </a:extLst>
          </p:cNvPr>
          <p:cNvSpPr>
            <a:spLocks noGrp="1"/>
          </p:cNvSpPr>
          <p:nvPr>
            <p:ph type="title"/>
          </p:nvPr>
        </p:nvSpPr>
        <p:spPr>
          <a:xfrm>
            <a:off x="1241777" y="563139"/>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dermatitis atópica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37A74BAC-5851-45F7-572F-8A9B84D5AA87}"/>
              </a:ext>
            </a:extLst>
          </p:cNvPr>
          <p:cNvSpPr txBox="1"/>
          <p:nvPr/>
        </p:nvSpPr>
        <p:spPr>
          <a:xfrm>
            <a:off x="1241777" y="1248739"/>
            <a:ext cx="8114659" cy="2031325"/>
          </a:xfrm>
          <a:prstGeom prst="rect">
            <a:avLst/>
          </a:prstGeom>
          <a:noFill/>
        </p:spPr>
        <p:txBody>
          <a:bodyPr wrap="square">
            <a:spAutoFit/>
          </a:bodyPr>
          <a:lstStyle/>
          <a:p>
            <a:pPr marL="0" indent="0" algn="just">
              <a:buNone/>
            </a:pPr>
            <a:r>
              <a:rPr lang="es-ES" sz="1400" dirty="0">
                <a:latin typeface="Montserrat Light" pitchFamily="2" charset="77"/>
              </a:rPr>
              <a:t>Un hombre de 35 años consulta por prurito crónico y la aparición de lesiones eccematosas localizadas en las áreas </a:t>
            </a:r>
            <a:r>
              <a:rPr lang="es-ES" sz="1400" dirty="0" err="1">
                <a:latin typeface="Montserrat Light" pitchFamily="2" charset="77"/>
              </a:rPr>
              <a:t>flexurales</a:t>
            </a:r>
            <a:r>
              <a:rPr lang="es-ES" sz="1400" dirty="0">
                <a:latin typeface="Montserrat Light" pitchFamily="2" charset="77"/>
              </a:rPr>
              <a:t> y el cuello. Las lesiones son recurrentes y le generan un malestar significativo, afectando su calidad de vida. Entre los antecedentes familiares destaca un hermano con asma. Los antecedentes personales son rinitis alérgica. El debut de la dermatitis atópica fue a los 5 años.</a:t>
            </a:r>
          </a:p>
          <a:p>
            <a:pPr marL="0" indent="0" algn="just">
              <a:buNone/>
            </a:pPr>
            <a:endParaRPr lang="es-ES" sz="1400" dirty="0">
              <a:latin typeface="Montserrat Light" pitchFamily="2" charset="77"/>
            </a:endParaRPr>
          </a:p>
          <a:p>
            <a:pPr marL="0" indent="0" algn="just">
              <a:buNone/>
            </a:pPr>
            <a:r>
              <a:rPr lang="es-ES" sz="1400" dirty="0">
                <a:latin typeface="Montserrat Light" pitchFamily="2" charset="77"/>
              </a:rPr>
              <a:t>El paciente refiere prurito crónico, exacerbado en los últimos 6 meses, con lesiones cutáneas en el cuello, codos y detrás de las rodillas. Ha notado mayor sequedad de la piel y episodios de insomnio debido al prurito.</a:t>
            </a:r>
          </a:p>
        </p:txBody>
      </p:sp>
      <p:sp>
        <p:nvSpPr>
          <p:cNvPr id="11" name="CuadroTexto 10">
            <a:extLst>
              <a:ext uri="{FF2B5EF4-FFF2-40B4-BE49-F238E27FC236}">
                <a16:creationId xmlns:a16="http://schemas.microsoft.com/office/drawing/2014/main" id="{9F85FEEC-84C0-2D31-5507-3570B5A4A544}"/>
              </a:ext>
            </a:extLst>
          </p:cNvPr>
          <p:cNvSpPr txBox="1"/>
          <p:nvPr/>
        </p:nvSpPr>
        <p:spPr>
          <a:xfrm>
            <a:off x="1241777" y="3448616"/>
            <a:ext cx="5734756" cy="1815882"/>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Examen físico</a:t>
            </a:r>
          </a:p>
          <a:p>
            <a:pPr algn="just"/>
            <a:endParaRPr lang="es-ES" sz="1400" dirty="0">
              <a:latin typeface="Montserrat Light" pitchFamily="2" charset="77"/>
            </a:endParaRPr>
          </a:p>
          <a:p>
            <a:r>
              <a:rPr lang="es-ES" sz="1400" dirty="0">
                <a:latin typeface="Montserrat" panose="02000505000000020004" pitchFamily="2" charset="77"/>
              </a:rPr>
              <a:t>Lesiones: </a:t>
            </a:r>
          </a:p>
          <a:p>
            <a:r>
              <a:rPr lang="es-ES" sz="1400" dirty="0">
                <a:latin typeface="Montserrat Light" pitchFamily="2" charset="77"/>
              </a:rPr>
              <a:t>Eccema en zonas </a:t>
            </a:r>
            <a:r>
              <a:rPr lang="es-ES" sz="1400" dirty="0" err="1">
                <a:latin typeface="Montserrat Light" pitchFamily="2" charset="77"/>
              </a:rPr>
              <a:t>flexurales</a:t>
            </a:r>
            <a:r>
              <a:rPr lang="es-ES" sz="1400" dirty="0">
                <a:latin typeface="Montserrat Light" pitchFamily="2" charset="77"/>
              </a:rPr>
              <a:t> (fosas </a:t>
            </a:r>
            <a:r>
              <a:rPr lang="es-ES" sz="1400" dirty="0" err="1">
                <a:latin typeface="Montserrat Light" pitchFamily="2" charset="77"/>
              </a:rPr>
              <a:t>antecubitales</a:t>
            </a:r>
            <a:r>
              <a:rPr lang="es-ES" sz="1400" dirty="0">
                <a:latin typeface="Montserrat Light" pitchFamily="2" charset="77"/>
              </a:rPr>
              <a:t>, poplíteas) y en el cuello, con áreas de liquenificación y eritema.</a:t>
            </a:r>
          </a:p>
          <a:p>
            <a:endParaRPr lang="es-ES" sz="1400" dirty="0">
              <a:latin typeface="Montserrat" panose="02000505000000020004" pitchFamily="2" charset="77"/>
            </a:endParaRPr>
          </a:p>
          <a:p>
            <a:r>
              <a:rPr lang="es-ES" sz="1400" dirty="0">
                <a:latin typeface="Montserrat" panose="02000505000000020004" pitchFamily="2" charset="77"/>
              </a:rPr>
              <a:t>Piel seca: </a:t>
            </a:r>
          </a:p>
          <a:p>
            <a:r>
              <a:rPr lang="es-ES" sz="1400" dirty="0">
                <a:latin typeface="Montserrat Light" pitchFamily="2" charset="77"/>
              </a:rPr>
              <a:t>Extensa xerosis en extremidades y tronco.</a:t>
            </a:r>
          </a:p>
        </p:txBody>
      </p:sp>
      <p:pic>
        <p:nvPicPr>
          <p:cNvPr id="9" name="Imagen 8">
            <a:extLst>
              <a:ext uri="{FF2B5EF4-FFF2-40B4-BE49-F238E27FC236}">
                <a16:creationId xmlns:a16="http://schemas.microsoft.com/office/drawing/2014/main" id="{DCC86F29-C499-015A-387D-49C04DCE5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167" y="3577937"/>
            <a:ext cx="4206890" cy="2804593"/>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B791E7E9-7721-FEB7-6BB9-DEC09D63C358}"/>
              </a:ext>
            </a:extLst>
          </p:cNvPr>
          <p:cNvSpPr txBox="1"/>
          <p:nvPr/>
        </p:nvSpPr>
        <p:spPr>
          <a:xfrm>
            <a:off x="1246371" y="5366826"/>
            <a:ext cx="5734756" cy="954107"/>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Diagnóstico</a:t>
            </a:r>
          </a:p>
          <a:p>
            <a:pPr algn="just"/>
            <a:endParaRPr lang="es-ES" sz="1400" dirty="0">
              <a:latin typeface="Montserrat" panose="02000505000000020004" pitchFamily="2" charset="77"/>
            </a:endParaRPr>
          </a:p>
          <a:p>
            <a:pPr algn="just"/>
            <a:r>
              <a:rPr lang="es-ES" sz="1400" dirty="0">
                <a:solidFill>
                  <a:srgbClr val="FF9F96"/>
                </a:solidFill>
                <a:latin typeface="Montserrat" panose="02000505000000020004" pitchFamily="2" charset="77"/>
              </a:rPr>
              <a:t>Dermatitis atópica crónica en fase activa</a:t>
            </a:r>
          </a:p>
          <a:p>
            <a:pPr marL="0" indent="0" algn="just">
              <a:buNone/>
            </a:pPr>
            <a:endParaRPr lang="es-ES" sz="1400" dirty="0">
              <a:latin typeface="Montserrat Light" pitchFamily="2" charset="77"/>
            </a:endParaRPr>
          </a:p>
        </p:txBody>
      </p:sp>
      <p:pic>
        <p:nvPicPr>
          <p:cNvPr id="4" name="Imagen 3">
            <a:extLst>
              <a:ext uri="{FF2B5EF4-FFF2-40B4-BE49-F238E27FC236}">
                <a16:creationId xmlns:a16="http://schemas.microsoft.com/office/drawing/2014/main" id="{2EB82EB1-C0D7-0C0C-4E02-D96DFBF9EC45}"/>
              </a:ext>
            </a:extLst>
          </p:cNvPr>
          <p:cNvPicPr>
            <a:picLocks noChangeAspect="1"/>
          </p:cNvPicPr>
          <p:nvPr/>
        </p:nvPicPr>
        <p:blipFill>
          <a:blip r:embed="rId5">
            <a:alphaModFix amt="35000"/>
          </a:blip>
          <a:stretch>
            <a:fillRect/>
          </a:stretch>
        </p:blipFill>
        <p:spPr>
          <a:xfrm>
            <a:off x="10094065" y="1354706"/>
            <a:ext cx="1339978" cy="1644144"/>
          </a:xfrm>
          <a:prstGeom prst="rect">
            <a:avLst/>
          </a:prstGeom>
        </p:spPr>
      </p:pic>
      <p:sp>
        <p:nvSpPr>
          <p:cNvPr id="2" name="TextBox 1">
            <a:extLst>
              <a:ext uri="{FF2B5EF4-FFF2-40B4-BE49-F238E27FC236}">
                <a16:creationId xmlns:a16="http://schemas.microsoft.com/office/drawing/2014/main" id="{FC50C980-B9EC-4F40-4C1C-3E0ECCF19D60}"/>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98932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EBDDC08-C0EF-2DB7-522B-CFEC8B71D29E}"/>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A15360F2-1E19-C9A1-95D3-6B29D31F6069}"/>
              </a:ext>
            </a:extLst>
          </p:cNvPr>
          <p:cNvSpPr>
            <a:spLocks noGrp="1"/>
          </p:cNvSpPr>
          <p:nvPr>
            <p:ph type="title"/>
          </p:nvPr>
        </p:nvSpPr>
        <p:spPr>
          <a:xfrm>
            <a:off x="1241777" y="821996"/>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dermatitis atópica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7E23F780-FD7D-A719-1096-3417FEFD2079}"/>
              </a:ext>
            </a:extLst>
          </p:cNvPr>
          <p:cNvSpPr txBox="1"/>
          <p:nvPr/>
        </p:nvSpPr>
        <p:spPr>
          <a:xfrm>
            <a:off x="1251716" y="1469390"/>
            <a:ext cx="9787466" cy="4585871"/>
          </a:xfrm>
          <a:prstGeom prst="rect">
            <a:avLst/>
          </a:prstGeom>
          <a:noFill/>
        </p:spPr>
        <p:txBody>
          <a:bodyPr wrap="square">
            <a:spAutoFit/>
          </a:bodyPr>
          <a:lstStyle/>
          <a:p>
            <a:r>
              <a:rPr lang="es-ES" sz="1400" dirty="0">
                <a:solidFill>
                  <a:srgbClr val="009193"/>
                </a:solidFill>
                <a:latin typeface="Montserrat" panose="02000505000000020004" pitchFamily="2" charset="77"/>
              </a:rPr>
              <a:t>Tratamiento</a:t>
            </a:r>
          </a:p>
          <a:p>
            <a:endParaRPr lang="es-ES" sz="1400" dirty="0">
              <a:latin typeface="Montserrat Light" pitchFamily="2" charset="77"/>
            </a:endParaRPr>
          </a:p>
          <a:p>
            <a:pPr marL="742950" lvl="1" indent="-285750">
              <a:buFont typeface="Arial" panose="020B0604020202020204" pitchFamily="34" charset="0"/>
              <a:buChar char="•"/>
            </a:pPr>
            <a:r>
              <a:rPr lang="es-ES" sz="1400" dirty="0">
                <a:latin typeface="Montserrat Light" pitchFamily="2" charset="77"/>
              </a:rPr>
              <a:t>Emolientes uso diario para la hidratación de la piel.</a:t>
            </a:r>
          </a:p>
          <a:p>
            <a:pPr marL="742950" lvl="1" indent="-285750">
              <a:buFont typeface="Arial" panose="020B0604020202020204" pitchFamily="34" charset="0"/>
              <a:buChar char="•"/>
            </a:pPr>
            <a:r>
              <a:rPr lang="es-ES" sz="1400" dirty="0">
                <a:latin typeface="Montserrat Light" pitchFamily="2" charset="77"/>
              </a:rPr>
              <a:t>Corticoides tópicos (mometasona </a:t>
            </a:r>
            <a:r>
              <a:rPr lang="es-ES" sz="1400" dirty="0" err="1">
                <a:latin typeface="Montserrat Light" pitchFamily="2" charset="77"/>
              </a:rPr>
              <a:t>furoato</a:t>
            </a:r>
            <a:r>
              <a:rPr lang="es-ES" sz="1400" dirty="0">
                <a:latin typeface="Montserrat Light" pitchFamily="2" charset="77"/>
              </a:rPr>
              <a:t>) en las zonas afectadas.</a:t>
            </a:r>
          </a:p>
          <a:p>
            <a:pPr marL="742950" lvl="1" indent="-285750">
              <a:buFont typeface="Arial" panose="020B0604020202020204" pitchFamily="34" charset="0"/>
              <a:buChar char="•"/>
            </a:pPr>
            <a:r>
              <a:rPr lang="es-ES" sz="1400" dirty="0">
                <a:latin typeface="Montserrat Light" pitchFamily="2" charset="77"/>
              </a:rPr>
              <a:t>Educación sobre cuidados de la piel y factores desencadenantes (estrés, irritantes).</a:t>
            </a:r>
          </a:p>
          <a:p>
            <a:pPr lvl="1"/>
            <a:endParaRPr lang="es-ES" sz="1400" dirty="0">
              <a:latin typeface="Montserrat Light" pitchFamily="2" charset="77"/>
            </a:endParaRPr>
          </a:p>
          <a:p>
            <a:pPr marL="0" indent="0">
              <a:buNone/>
            </a:pPr>
            <a:r>
              <a:rPr lang="es-ES" sz="1400" dirty="0">
                <a:solidFill>
                  <a:srgbClr val="009193"/>
                </a:solidFill>
                <a:latin typeface="Montserrat" panose="02000505000000020004" pitchFamily="2" charset="77"/>
              </a:rPr>
              <a:t>Criterios de derivación al especialista</a:t>
            </a:r>
            <a:r>
              <a:rPr lang="es-ES" sz="1400" baseline="30000" dirty="0">
                <a:solidFill>
                  <a:srgbClr val="009193"/>
                </a:solidFill>
                <a:latin typeface="Montserrat" panose="02000505000000020004" pitchFamily="2" charset="77"/>
              </a:rPr>
              <a:t>1</a:t>
            </a:r>
            <a:endParaRPr lang="es-ES" sz="1400" baseline="30000" dirty="0">
              <a:solidFill>
                <a:srgbClr val="009193"/>
              </a:solidFill>
              <a:latin typeface="Montserrat Light" pitchFamily="2" charset="77"/>
            </a:endParaRPr>
          </a:p>
          <a:p>
            <a:pPr lvl="1" eaLnBrk="0" fontAlgn="base" hangingPunct="0">
              <a:spcBef>
                <a:spcPct val="0"/>
              </a:spcBef>
              <a:spcAft>
                <a:spcPct val="0"/>
              </a:spcAft>
            </a:pPr>
            <a:endParaRPr lang="es-ES" altLang="es-ES" sz="1400" dirty="0">
              <a:latin typeface="Montserrat Light" pitchFamily="2" charset="77"/>
            </a:endParaRPr>
          </a:p>
          <a:p>
            <a:pPr lvl="1"/>
            <a:r>
              <a:rPr lang="es-ES" sz="1200" dirty="0">
                <a:latin typeface="Montserrat Light" pitchFamily="2" charset="77"/>
              </a:rPr>
              <a:t>La ausencia de respuesta al tratamiento tópico es un motivo de derivación/consulta con el especialista</a:t>
            </a:r>
          </a:p>
          <a:p>
            <a:pPr lvl="1"/>
            <a:endParaRPr 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Falta de respuesta a tratamientos convencionales.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Dermatitis atópica grave o extensa.</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Infecciones frecuentes o complicaciones.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Afectación significativa de la calidad de vida.</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Efectos adversos de los tratamientos.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Sospecha de diagnóstico alternativo.</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Necesidad de terapias avanzadas (biológicos o inmunosupresores).</a:t>
            </a:r>
          </a:p>
        </p:txBody>
      </p:sp>
      <p:sp>
        <p:nvSpPr>
          <p:cNvPr id="8" name="Elipse 7">
            <a:extLst>
              <a:ext uri="{FF2B5EF4-FFF2-40B4-BE49-F238E27FC236}">
                <a16:creationId xmlns:a16="http://schemas.microsoft.com/office/drawing/2014/main" id="{636DEAFA-0A07-1C4F-C269-547D3C3457AC}"/>
              </a:ext>
            </a:extLst>
          </p:cNvPr>
          <p:cNvSpPr/>
          <p:nvPr/>
        </p:nvSpPr>
        <p:spPr>
          <a:xfrm flipV="1">
            <a:off x="1514561" y="327089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8E353E1B-217B-FD2A-C983-A2D3278E6D9C}"/>
              </a:ext>
            </a:extLst>
          </p:cNvPr>
          <p:cNvSpPr/>
          <p:nvPr/>
        </p:nvSpPr>
        <p:spPr>
          <a:xfrm flipV="1">
            <a:off x="1514560" y="361653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B4BA76C2-189E-5126-1958-E32423D78E74}"/>
              </a:ext>
            </a:extLst>
          </p:cNvPr>
          <p:cNvSpPr/>
          <p:nvPr/>
        </p:nvSpPr>
        <p:spPr>
          <a:xfrm flipV="1">
            <a:off x="1514559" y="3997671"/>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EEC0D18A-69B1-CF22-AEDA-4E2C7E5CEEF1}"/>
              </a:ext>
            </a:extLst>
          </p:cNvPr>
          <p:cNvSpPr/>
          <p:nvPr/>
        </p:nvSpPr>
        <p:spPr>
          <a:xfrm flipV="1">
            <a:off x="1514559" y="4375182"/>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09A85EFC-3E0E-A435-54E2-6275D3626E06}"/>
              </a:ext>
            </a:extLst>
          </p:cNvPr>
          <p:cNvSpPr/>
          <p:nvPr/>
        </p:nvSpPr>
        <p:spPr>
          <a:xfrm flipV="1">
            <a:off x="1509852" y="473698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0E8D2CD2-81EF-E3F9-6ECC-A29313352D7B}"/>
              </a:ext>
            </a:extLst>
          </p:cNvPr>
          <p:cNvSpPr/>
          <p:nvPr/>
        </p:nvSpPr>
        <p:spPr>
          <a:xfrm flipV="1">
            <a:off x="1509852" y="5102501"/>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A0D4C0B1-7DC6-91F9-0DA0-6049A8286A11}"/>
              </a:ext>
            </a:extLst>
          </p:cNvPr>
          <p:cNvSpPr/>
          <p:nvPr/>
        </p:nvSpPr>
        <p:spPr>
          <a:xfrm flipV="1">
            <a:off x="1509852" y="5454144"/>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C23FCD8D-8469-EF15-0144-348FC45C4845}"/>
              </a:ext>
            </a:extLst>
          </p:cNvPr>
          <p:cNvSpPr/>
          <p:nvPr/>
        </p:nvSpPr>
        <p:spPr>
          <a:xfrm flipV="1">
            <a:off x="1509852" y="5829602"/>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BF68F130-306F-D5C1-D8A5-0E5074400628}"/>
              </a:ext>
            </a:extLst>
          </p:cNvPr>
          <p:cNvPicPr>
            <a:picLocks noChangeAspect="1"/>
          </p:cNvPicPr>
          <p:nvPr/>
        </p:nvPicPr>
        <p:blipFill>
          <a:blip r:embed="rId4">
            <a:alphaModFix amt="35000"/>
          </a:blip>
          <a:stretch>
            <a:fillRect/>
          </a:stretch>
        </p:blipFill>
        <p:spPr>
          <a:xfrm>
            <a:off x="10270295" y="1671014"/>
            <a:ext cx="1339978" cy="1644144"/>
          </a:xfrm>
          <a:prstGeom prst="rect">
            <a:avLst/>
          </a:prstGeom>
        </p:spPr>
      </p:pic>
      <p:sp>
        <p:nvSpPr>
          <p:cNvPr id="4" name="TextBox 3">
            <a:extLst>
              <a:ext uri="{FF2B5EF4-FFF2-40B4-BE49-F238E27FC236}">
                <a16:creationId xmlns:a16="http://schemas.microsoft.com/office/drawing/2014/main" id="{6998C655-2445-0FDD-8866-EEB0CAF01A84}"/>
              </a:ext>
            </a:extLst>
          </p:cNvPr>
          <p:cNvSpPr txBox="1"/>
          <p:nvPr/>
        </p:nvSpPr>
        <p:spPr>
          <a:xfrm>
            <a:off x="1241777" y="6344241"/>
            <a:ext cx="6104372" cy="215444"/>
          </a:xfrm>
          <a:prstGeom prst="rect">
            <a:avLst/>
          </a:prstGeom>
          <a:noFill/>
        </p:spPr>
        <p:txBody>
          <a:bodyPr wrap="square">
            <a:spAutoFit/>
          </a:bodyPr>
          <a:lstStyle/>
          <a:p>
            <a:r>
              <a:rPr lang="pt-BR" sz="800" dirty="0"/>
              <a:t>1. Fonseca Capdevila E. </a:t>
            </a:r>
            <a:r>
              <a:rPr lang="pt-BR" sz="800" dirty="0" err="1"/>
              <a:t>Dermatitis</a:t>
            </a:r>
            <a:r>
              <a:rPr lang="pt-BR" sz="800" dirty="0"/>
              <a:t> atópica. Protocolos AEP 2007, 2ª ed., pp. 131-135</a:t>
            </a:r>
            <a:endParaRPr lang="en-US" sz="800" dirty="0"/>
          </a:p>
        </p:txBody>
      </p:sp>
    </p:spTree>
    <p:extLst>
      <p:ext uri="{BB962C8B-B14F-4D97-AF65-F5344CB8AC3E}">
        <p14:creationId xmlns:p14="http://schemas.microsoft.com/office/powerpoint/2010/main" val="391884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B0FC04F-B1EB-3578-9A2E-751A89104E12}"/>
              </a:ext>
            </a:extLst>
          </p:cNvPr>
          <p:cNvPicPr>
            <a:picLocks noGrp="1" noChangeAspect="1"/>
          </p:cNvPicPr>
          <p:nvPr>
            <p:ph idx="1"/>
          </p:nvPr>
        </p:nvPicPr>
        <p:blipFill>
          <a:blip r:embed="rId3"/>
          <a:stretch>
            <a:fillRect/>
          </a:stretch>
        </p:blipFill>
        <p:spPr>
          <a:xfrm>
            <a:off x="0" y="0"/>
            <a:ext cx="12192000" cy="6858000"/>
          </a:xfrm>
        </p:spPr>
      </p:pic>
      <p:sp>
        <p:nvSpPr>
          <p:cNvPr id="2" name="Título 1">
            <a:extLst>
              <a:ext uri="{FF2B5EF4-FFF2-40B4-BE49-F238E27FC236}">
                <a16:creationId xmlns:a16="http://schemas.microsoft.com/office/drawing/2014/main" id="{2DDE7F85-7213-B915-BF28-6CB1E06D4C2E}"/>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Conflictos de interés</a:t>
            </a:r>
          </a:p>
        </p:txBody>
      </p:sp>
      <p:sp>
        <p:nvSpPr>
          <p:cNvPr id="3" name="CuadroTexto 2">
            <a:extLst>
              <a:ext uri="{FF2B5EF4-FFF2-40B4-BE49-F238E27FC236}">
                <a16:creationId xmlns:a16="http://schemas.microsoft.com/office/drawing/2014/main" id="{B616E74E-C303-7BEF-9B71-1FF8C200F1B3}"/>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Tree>
    <p:extLst>
      <p:ext uri="{BB962C8B-B14F-4D97-AF65-F5344CB8AC3E}">
        <p14:creationId xmlns:p14="http://schemas.microsoft.com/office/powerpoint/2010/main" val="4239981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A9A856-CFF7-450D-C567-EC35A34A7CE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0494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D705C7C-36C2-72EE-3977-3807612CD033}"/>
              </a:ext>
            </a:extLst>
          </p:cNvPr>
          <p:cNvPicPr>
            <a:picLocks noChangeAspect="1"/>
          </p:cNvPicPr>
          <p:nvPr/>
        </p:nvPicPr>
        <p:blipFill>
          <a:blip r:embed="rId3"/>
          <a:stretch>
            <a:fillRect/>
          </a:stretch>
        </p:blipFill>
        <p:spPr>
          <a:xfrm>
            <a:off x="0" y="0"/>
            <a:ext cx="12192000" cy="6858000"/>
          </a:xfrm>
          <a:prstGeom prst="rect">
            <a:avLst/>
          </a:prstGeom>
        </p:spPr>
      </p:pic>
      <p:sp>
        <p:nvSpPr>
          <p:cNvPr id="4" name="Título 20">
            <a:extLst>
              <a:ext uri="{FF2B5EF4-FFF2-40B4-BE49-F238E27FC236}">
                <a16:creationId xmlns:a16="http://schemas.microsoft.com/office/drawing/2014/main" id="{84D9CCBE-D47B-E45A-723F-F26B1B0DD3FA}"/>
              </a:ext>
            </a:extLst>
          </p:cNvPr>
          <p:cNvSpPr>
            <a:spLocks noGrp="1"/>
          </p:cNvSpPr>
          <p:nvPr>
            <p:ph type="title"/>
          </p:nvPr>
        </p:nvSpPr>
        <p:spPr>
          <a:xfrm>
            <a:off x="1241777" y="733776"/>
            <a:ext cx="10563577" cy="925689"/>
          </a:xfrm>
        </p:spPr>
        <p:txBody>
          <a:bodyPr>
            <a:noAutofit/>
          </a:bodyPr>
          <a:lstStyle/>
          <a:p>
            <a:r>
              <a:rPr lang="es-ES" sz="4000" dirty="0">
                <a:solidFill>
                  <a:schemeClr val="accent1">
                    <a:lumMod val="50000"/>
                  </a:schemeClr>
                </a:solidFill>
                <a:latin typeface="Montserrat" panose="02000505000000020004" pitchFamily="2" charset="77"/>
              </a:rPr>
              <a:t>Prevalencia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5" name="CuadroTexto 4">
            <a:extLst>
              <a:ext uri="{FF2B5EF4-FFF2-40B4-BE49-F238E27FC236}">
                <a16:creationId xmlns:a16="http://schemas.microsoft.com/office/drawing/2014/main" id="{CCA0ABB2-8248-6C17-7948-2993EE3797EB}"/>
              </a:ext>
            </a:extLst>
          </p:cNvPr>
          <p:cNvSpPr txBox="1"/>
          <p:nvPr/>
        </p:nvSpPr>
        <p:spPr>
          <a:xfrm>
            <a:off x="1259783" y="1385504"/>
            <a:ext cx="9603685" cy="2462213"/>
          </a:xfrm>
          <a:prstGeom prst="rect">
            <a:avLst/>
          </a:prstGeom>
          <a:noFill/>
        </p:spPr>
        <p:txBody>
          <a:bodyPr wrap="square">
            <a:spAutoFit/>
          </a:bodyPr>
          <a:lstStyle/>
          <a:p>
            <a:r>
              <a:rPr lang="es-ES" sz="1400" dirty="0">
                <a:latin typeface="Montserrat" panose="02000505000000020004" pitchFamily="2" charset="77"/>
              </a:rPr>
              <a:t>Estudio multicéntrico observacional en 19 hospitales de España</a:t>
            </a:r>
            <a:r>
              <a:rPr lang="es-ES" sz="1400" baseline="30000" dirty="0">
                <a:latin typeface="Montserrat" panose="02000505000000020004" pitchFamily="2" charset="77"/>
              </a:rPr>
              <a:t>1</a:t>
            </a:r>
            <a:r>
              <a:rPr lang="es-ES" sz="1400" dirty="0">
                <a:latin typeface="Montserrat" panose="02000505000000020004" pitchFamily="2" charset="77"/>
              </a:rPr>
              <a:t>:</a:t>
            </a:r>
          </a:p>
          <a:p>
            <a:endParaRPr lang="es-ES" sz="1400" dirty="0">
              <a:latin typeface="Montserrat Light" pitchFamily="2" charset="77"/>
            </a:endParaRPr>
          </a:p>
          <a:p>
            <a:pPr lvl="1"/>
            <a:r>
              <a:rPr lang="es-ES" sz="1400" dirty="0">
                <a:latin typeface="Montserrat Light" pitchFamily="2" charset="77"/>
              </a:rPr>
              <a:t>Pacientes dermatológicos ambulatorios </a:t>
            </a:r>
            <a:r>
              <a:rPr lang="es-ES" sz="1400" b="1" dirty="0">
                <a:latin typeface="Montserrat Light" pitchFamily="2" charset="77"/>
              </a:rPr>
              <a:t>&gt; de 45 años fue del 28,6 %. </a:t>
            </a:r>
          </a:p>
          <a:p>
            <a:pPr lvl="1"/>
            <a:r>
              <a:rPr lang="es-ES" sz="1400" b="1" dirty="0">
                <a:latin typeface="Montserrat Light" pitchFamily="2" charset="77"/>
              </a:rPr>
              <a:t>Hombres (38,4 %) - Mujeres (20,8 %)</a:t>
            </a:r>
          </a:p>
          <a:p>
            <a:pPr lvl="1"/>
            <a:endParaRPr lang="es-ES" sz="1400" dirty="0">
              <a:latin typeface="Montserrat Light" pitchFamily="2" charset="77"/>
            </a:endParaRPr>
          </a:p>
          <a:p>
            <a:pPr lvl="1"/>
            <a:r>
              <a:rPr lang="es-ES" sz="1400" dirty="0">
                <a:latin typeface="Montserrat Light" pitchFamily="2" charset="77"/>
              </a:rPr>
              <a:t>Aumenta con la edad, alcanzando </a:t>
            </a:r>
            <a:r>
              <a:rPr lang="es-ES" sz="1400" b="1" dirty="0">
                <a:latin typeface="Montserrat Light" pitchFamily="2" charset="77"/>
              </a:rPr>
              <a:t>el 45,2 % en el grupo de 71-80 años.</a:t>
            </a:r>
          </a:p>
          <a:p>
            <a:pPr marL="0" indent="0">
              <a:buNone/>
            </a:pPr>
            <a:endParaRPr lang="es-ES" sz="1400" dirty="0">
              <a:latin typeface="Montserrat Light" pitchFamily="2" charset="77"/>
            </a:endParaRPr>
          </a:p>
          <a:p>
            <a:r>
              <a:rPr lang="es-ES" sz="1400" dirty="0">
                <a:latin typeface="Montserrat" panose="02000505000000020004" pitchFamily="2" charset="77"/>
              </a:rPr>
              <a:t>Estudio enfocado en trabajadores agrícolas en España</a:t>
            </a:r>
            <a:r>
              <a:rPr lang="es-ES" sz="1400" baseline="30000" dirty="0">
                <a:latin typeface="Montserrat" panose="02000505000000020004" pitchFamily="2" charset="77"/>
              </a:rPr>
              <a:t>2</a:t>
            </a:r>
            <a:r>
              <a:rPr lang="es-ES" sz="1400" dirty="0">
                <a:latin typeface="Montserrat" panose="02000505000000020004" pitchFamily="2" charset="77"/>
              </a:rPr>
              <a:t>: </a:t>
            </a:r>
          </a:p>
          <a:p>
            <a:endParaRPr lang="es-ES" sz="1400" dirty="0">
              <a:latin typeface="Montserrat Light" pitchFamily="2" charset="77"/>
            </a:endParaRPr>
          </a:p>
          <a:p>
            <a:pPr lvl="1"/>
            <a:r>
              <a:rPr lang="es-ES" sz="1400" dirty="0">
                <a:latin typeface="Montserrat Light" pitchFamily="2" charset="77"/>
              </a:rPr>
              <a:t>41,4 % destacando </a:t>
            </a:r>
            <a:r>
              <a:rPr lang="es-ES" sz="1400" b="1" dirty="0">
                <a:latin typeface="Montserrat Light" pitchFamily="2" charset="77"/>
              </a:rPr>
              <a:t>la alta exposición solar como un factor de riesgo </a:t>
            </a:r>
            <a:r>
              <a:rPr lang="es-ES" sz="1400" dirty="0">
                <a:latin typeface="Montserrat Light" pitchFamily="2" charset="77"/>
              </a:rPr>
              <a:t>significativo.</a:t>
            </a:r>
          </a:p>
          <a:p>
            <a:pPr lvl="1"/>
            <a:endParaRPr lang="es-ES" sz="1400" dirty="0">
              <a:latin typeface="Montserrat Light" pitchFamily="2" charset="77"/>
            </a:endParaRPr>
          </a:p>
        </p:txBody>
      </p:sp>
      <p:sp>
        <p:nvSpPr>
          <p:cNvPr id="7" name="Elipse 6">
            <a:extLst>
              <a:ext uri="{FF2B5EF4-FFF2-40B4-BE49-F238E27FC236}">
                <a16:creationId xmlns:a16="http://schemas.microsoft.com/office/drawing/2014/main" id="{077C4642-57AD-1F04-88F5-016FF76FDA5A}"/>
              </a:ext>
            </a:extLst>
          </p:cNvPr>
          <p:cNvSpPr/>
          <p:nvPr/>
        </p:nvSpPr>
        <p:spPr>
          <a:xfrm>
            <a:off x="1512631" y="1902068"/>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B5E4D1A4-DF96-7081-DDCE-8116EF6831E3}"/>
              </a:ext>
            </a:extLst>
          </p:cNvPr>
          <p:cNvSpPr/>
          <p:nvPr/>
        </p:nvSpPr>
        <p:spPr>
          <a:xfrm>
            <a:off x="1512630" y="2531645"/>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96BBAB0E-2D6F-19D3-103B-1EBBF800CACC}"/>
              </a:ext>
            </a:extLst>
          </p:cNvPr>
          <p:cNvSpPr/>
          <p:nvPr/>
        </p:nvSpPr>
        <p:spPr>
          <a:xfrm>
            <a:off x="1512629" y="3388001"/>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redondeado 16">
            <a:extLst>
              <a:ext uri="{FF2B5EF4-FFF2-40B4-BE49-F238E27FC236}">
                <a16:creationId xmlns:a16="http://schemas.microsoft.com/office/drawing/2014/main" id="{10B1F6BF-3CD9-7943-EF58-3EE7E519575B}"/>
              </a:ext>
            </a:extLst>
          </p:cNvPr>
          <p:cNvSpPr/>
          <p:nvPr/>
        </p:nvSpPr>
        <p:spPr>
          <a:xfrm>
            <a:off x="1241777" y="4014036"/>
            <a:ext cx="10340622" cy="1482382"/>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9F96"/>
              </a:solidFill>
            </a:endParaRPr>
          </a:p>
        </p:txBody>
      </p:sp>
      <p:sp>
        <p:nvSpPr>
          <p:cNvPr id="14" name="CuadroTexto 13">
            <a:extLst>
              <a:ext uri="{FF2B5EF4-FFF2-40B4-BE49-F238E27FC236}">
                <a16:creationId xmlns:a16="http://schemas.microsoft.com/office/drawing/2014/main" id="{2CF9EEAB-15C8-D3E5-EC3E-C34FDFB6F517}"/>
              </a:ext>
            </a:extLst>
          </p:cNvPr>
          <p:cNvSpPr txBox="1"/>
          <p:nvPr/>
        </p:nvSpPr>
        <p:spPr>
          <a:xfrm>
            <a:off x="1483930" y="4181288"/>
            <a:ext cx="9856316" cy="1077218"/>
          </a:xfrm>
          <a:prstGeom prst="rect">
            <a:avLst/>
          </a:prstGeom>
          <a:noFill/>
        </p:spPr>
        <p:txBody>
          <a:bodyPr wrap="square">
            <a:spAutoFit/>
          </a:bodyPr>
          <a:lstStyle/>
          <a:p>
            <a:pPr marL="0" indent="0" algn="just">
              <a:buNone/>
            </a:pPr>
            <a:r>
              <a:rPr lang="es-ES" sz="1600" dirty="0">
                <a:solidFill>
                  <a:schemeClr val="bg1"/>
                </a:solidFill>
                <a:latin typeface="Montserrat Light" pitchFamily="2" charset="77"/>
              </a:rPr>
              <a:t>Estos datos indican que la QA es una condición común en España, especialmente entre los hombres y las personas mayores, y que la exposición solar es un factor de riesgo importante. La alta prevalencia en trabajadores al aire libre subraya la necesidad de intervenciones efectivas para mejorar las prácticas de </a:t>
            </a:r>
            <a:r>
              <a:rPr lang="es-ES" sz="1600" dirty="0" err="1">
                <a:solidFill>
                  <a:schemeClr val="bg1"/>
                </a:solidFill>
                <a:latin typeface="Montserrat Light" pitchFamily="2" charset="77"/>
              </a:rPr>
              <a:t>fotoprotección</a:t>
            </a:r>
            <a:r>
              <a:rPr lang="es-ES" sz="1600" dirty="0">
                <a:solidFill>
                  <a:schemeClr val="bg1"/>
                </a:solidFill>
                <a:latin typeface="Montserrat Light" pitchFamily="2" charset="77"/>
              </a:rPr>
              <a:t> y la detección temprana de lesiones cutáneas.</a:t>
            </a:r>
          </a:p>
        </p:txBody>
      </p:sp>
      <p:pic>
        <p:nvPicPr>
          <p:cNvPr id="2" name="Imagen 1">
            <a:extLst>
              <a:ext uri="{FF2B5EF4-FFF2-40B4-BE49-F238E27FC236}">
                <a16:creationId xmlns:a16="http://schemas.microsoft.com/office/drawing/2014/main" id="{B254C19D-42D8-68A3-297F-23E77B3BCF10}"/>
              </a:ext>
            </a:extLst>
          </p:cNvPr>
          <p:cNvPicPr>
            <a:picLocks noChangeAspect="1"/>
          </p:cNvPicPr>
          <p:nvPr/>
        </p:nvPicPr>
        <p:blipFill>
          <a:blip r:embed="rId4">
            <a:alphaModFix amt="35000"/>
          </a:blip>
          <a:stretch>
            <a:fillRect/>
          </a:stretch>
        </p:blipFill>
        <p:spPr>
          <a:xfrm>
            <a:off x="7527983" y="172587"/>
            <a:ext cx="1267163" cy="1267163"/>
          </a:xfrm>
          <a:prstGeom prst="rect">
            <a:avLst/>
          </a:prstGeom>
        </p:spPr>
      </p:pic>
      <p:sp>
        <p:nvSpPr>
          <p:cNvPr id="6" name="TextBox 5">
            <a:extLst>
              <a:ext uri="{FF2B5EF4-FFF2-40B4-BE49-F238E27FC236}">
                <a16:creationId xmlns:a16="http://schemas.microsoft.com/office/drawing/2014/main" id="{C637E55D-1ECD-D89D-338D-7FD542DD1D31}"/>
              </a:ext>
            </a:extLst>
          </p:cNvPr>
          <p:cNvSpPr txBox="1"/>
          <p:nvPr/>
        </p:nvSpPr>
        <p:spPr>
          <a:xfrm>
            <a:off x="1778884" y="6033011"/>
            <a:ext cx="9337431" cy="338554"/>
          </a:xfrm>
          <a:prstGeom prst="rect">
            <a:avLst/>
          </a:prstGeom>
          <a:solidFill>
            <a:schemeClr val="bg1"/>
          </a:solidFill>
        </p:spPr>
        <p:txBody>
          <a:bodyPr wrap="square">
            <a:spAutoFit/>
          </a:bodyPr>
          <a:lstStyle/>
          <a:p>
            <a:r>
              <a:rPr lang="es-ES" sz="800" dirty="0"/>
              <a:t>1, Ferrándiz C, Plazas MJ, Sabaté M, Palomino R. </a:t>
            </a:r>
            <a:r>
              <a:rPr lang="es-ES" sz="800" dirty="0" err="1"/>
              <a:t>Prevalence</a:t>
            </a:r>
            <a:r>
              <a:rPr lang="es-ES" sz="800" dirty="0"/>
              <a:t> of </a:t>
            </a:r>
            <a:r>
              <a:rPr lang="es-ES" sz="800" dirty="0" err="1"/>
              <a:t>Actinic</a:t>
            </a:r>
            <a:r>
              <a:rPr lang="es-ES" sz="800" dirty="0"/>
              <a:t> </a:t>
            </a:r>
            <a:r>
              <a:rPr lang="es-ES" sz="800" dirty="0" err="1"/>
              <a:t>Keratosis</a:t>
            </a:r>
            <a:r>
              <a:rPr lang="es-ES" sz="800" dirty="0"/>
              <a:t> </a:t>
            </a:r>
            <a:r>
              <a:rPr lang="es-ES" sz="800" dirty="0" err="1"/>
              <a:t>Among</a:t>
            </a:r>
            <a:r>
              <a:rPr lang="es-ES" sz="800" dirty="0"/>
              <a:t> </a:t>
            </a:r>
            <a:r>
              <a:rPr lang="es-ES" sz="800" dirty="0" err="1"/>
              <a:t>Dermatology</a:t>
            </a:r>
            <a:r>
              <a:rPr lang="es-ES" sz="800" dirty="0"/>
              <a:t> </a:t>
            </a:r>
            <a:r>
              <a:rPr lang="es-ES" sz="800" dirty="0" err="1"/>
              <a:t>Outpatients</a:t>
            </a:r>
            <a:r>
              <a:rPr lang="es-ES" sz="800" dirty="0"/>
              <a:t> in Spain. Actas </a:t>
            </a:r>
            <a:r>
              <a:rPr lang="es-ES" sz="800" dirty="0" err="1"/>
              <a:t>Dermosifiliogr</a:t>
            </a:r>
            <a:r>
              <a:rPr lang="es-ES" sz="800" dirty="0"/>
              <a:t>. 2016;107(8):674-80. doi:10.1016/j.ad.2016.05.016. 2, Navarro-Bielsa A, Gracia-</a:t>
            </a:r>
            <a:r>
              <a:rPr lang="es-ES" sz="800" dirty="0" err="1"/>
              <a:t>Cazaña</a:t>
            </a:r>
            <a:r>
              <a:rPr lang="es-ES" sz="800" dirty="0"/>
              <a:t> T, García </a:t>
            </a:r>
            <a:r>
              <a:rPr lang="es-ES" sz="800" dirty="0" err="1"/>
              <a:t>Malinis</a:t>
            </a:r>
            <a:r>
              <a:rPr lang="es-ES" sz="800" dirty="0"/>
              <a:t> AJ, et al. Skin </a:t>
            </a:r>
            <a:r>
              <a:rPr lang="es-ES" sz="800" dirty="0" err="1"/>
              <a:t>Cancer</a:t>
            </a:r>
            <a:r>
              <a:rPr lang="es-ES" sz="800" dirty="0"/>
              <a:t> </a:t>
            </a:r>
            <a:r>
              <a:rPr lang="es-ES" sz="800" dirty="0" err="1"/>
              <a:t>Prevalence</a:t>
            </a:r>
            <a:r>
              <a:rPr lang="es-ES" sz="800" dirty="0"/>
              <a:t> in </a:t>
            </a:r>
            <a:r>
              <a:rPr lang="es-ES" sz="800" dirty="0" err="1"/>
              <a:t>Farm</a:t>
            </a:r>
            <a:r>
              <a:rPr lang="es-ES" sz="800" dirty="0"/>
              <a:t> </a:t>
            </a:r>
            <a:r>
              <a:rPr lang="es-ES" sz="800" dirty="0" err="1"/>
              <a:t>Workers</a:t>
            </a:r>
            <a:r>
              <a:rPr lang="es-ES" sz="800" dirty="0"/>
              <a:t> in Spain. </a:t>
            </a:r>
            <a:r>
              <a:rPr lang="es-ES" sz="800" dirty="0" err="1"/>
              <a:t>Eur</a:t>
            </a:r>
            <a:r>
              <a:rPr lang="es-ES" sz="800" dirty="0"/>
              <a:t> J </a:t>
            </a:r>
            <a:r>
              <a:rPr lang="es-ES" sz="800" dirty="0" err="1"/>
              <a:t>Dermatol</a:t>
            </a:r>
            <a:r>
              <a:rPr lang="es-ES" sz="800" dirty="0"/>
              <a:t>. 2022;32(6):724-30. doi:10.1684/ejd.2022.4374.</a:t>
            </a:r>
          </a:p>
        </p:txBody>
      </p:sp>
      <p:pic>
        <p:nvPicPr>
          <p:cNvPr id="3" name="Picture 2" descr="Details are in the caption following the image">
            <a:extLst>
              <a:ext uri="{FF2B5EF4-FFF2-40B4-BE49-F238E27FC236}">
                <a16:creationId xmlns:a16="http://schemas.microsoft.com/office/drawing/2014/main" id="{B09323BB-B109-AD99-B4DC-69A6643FDC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242" b="56080"/>
          <a:stretch/>
        </p:blipFill>
        <p:spPr bwMode="auto">
          <a:xfrm>
            <a:off x="9066611" y="1068534"/>
            <a:ext cx="2786956" cy="262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4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D705C7C-36C2-72EE-3977-3807612CD033}"/>
              </a:ext>
            </a:extLst>
          </p:cNvPr>
          <p:cNvPicPr>
            <a:picLocks noChangeAspect="1"/>
          </p:cNvPicPr>
          <p:nvPr/>
        </p:nvPicPr>
        <p:blipFill>
          <a:blip r:embed="rId3"/>
          <a:stretch>
            <a:fillRect/>
          </a:stretch>
        </p:blipFill>
        <p:spPr>
          <a:xfrm>
            <a:off x="0" y="178"/>
            <a:ext cx="12192000" cy="6858000"/>
          </a:xfrm>
          <a:prstGeom prst="rect">
            <a:avLst/>
          </a:prstGeom>
        </p:spPr>
      </p:pic>
      <p:sp>
        <p:nvSpPr>
          <p:cNvPr id="4" name="Título 20">
            <a:extLst>
              <a:ext uri="{FF2B5EF4-FFF2-40B4-BE49-F238E27FC236}">
                <a16:creationId xmlns:a16="http://schemas.microsoft.com/office/drawing/2014/main" id="{84D9CCBE-D47B-E45A-723F-F26B1B0DD3FA}"/>
              </a:ext>
            </a:extLst>
          </p:cNvPr>
          <p:cNvSpPr>
            <a:spLocks noGrp="1"/>
          </p:cNvSpPr>
          <p:nvPr>
            <p:ph type="title"/>
          </p:nvPr>
        </p:nvSpPr>
        <p:spPr>
          <a:xfrm>
            <a:off x="1251716" y="804648"/>
            <a:ext cx="10563577" cy="925689"/>
          </a:xfrm>
        </p:spPr>
        <p:txBody>
          <a:bodyPr>
            <a:noAutofit/>
          </a:bodyPr>
          <a:lstStyle/>
          <a:p>
            <a:r>
              <a:rPr lang="es-ES" sz="4000" dirty="0">
                <a:solidFill>
                  <a:schemeClr val="accent1">
                    <a:lumMod val="50000"/>
                  </a:schemeClr>
                </a:solidFill>
                <a:latin typeface="Montserrat" panose="02000505000000020004" pitchFamily="2" charset="77"/>
              </a:rPr>
              <a:t>Queratosis actínica: </a:t>
            </a:r>
            <a:br>
              <a:rPr lang="es-ES" sz="4000" dirty="0">
                <a:solidFill>
                  <a:schemeClr val="accent1">
                    <a:lumMod val="50000"/>
                  </a:schemeClr>
                </a:solidFill>
                <a:latin typeface="Montserrat" panose="02000505000000020004" pitchFamily="2" charset="77"/>
              </a:rPr>
            </a:br>
            <a:r>
              <a:rPr lang="es-ES" sz="3200" dirty="0">
                <a:solidFill>
                  <a:schemeClr val="accent1">
                    <a:lumMod val="50000"/>
                  </a:schemeClr>
                </a:solidFill>
                <a:latin typeface="Montserrat Light" pitchFamily="2" charset="77"/>
              </a:rPr>
              <a:t>clasificación clínica y morfológica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3" name="CuadroTexto 2">
            <a:extLst>
              <a:ext uri="{FF2B5EF4-FFF2-40B4-BE49-F238E27FC236}">
                <a16:creationId xmlns:a16="http://schemas.microsoft.com/office/drawing/2014/main" id="{5E1E25F4-7E4C-93DF-E6F9-A30120F0E1FB}"/>
              </a:ext>
            </a:extLst>
          </p:cNvPr>
          <p:cNvSpPr txBox="1"/>
          <p:nvPr/>
        </p:nvSpPr>
        <p:spPr>
          <a:xfrm>
            <a:off x="1251716" y="1775923"/>
            <a:ext cx="8585620" cy="1733808"/>
          </a:xfrm>
          <a:prstGeom prst="rect">
            <a:avLst/>
          </a:prstGeom>
          <a:noFill/>
        </p:spPr>
        <p:txBody>
          <a:bodyPr wrap="square">
            <a:spAutoFit/>
          </a:bodyPr>
          <a:lstStyle/>
          <a:p>
            <a:pPr marL="0" indent="0">
              <a:buNone/>
            </a:pPr>
            <a:r>
              <a:rPr lang="es-ES" sz="1600" dirty="0">
                <a:latin typeface="Montserrat Light" pitchFamily="2" charset="77"/>
              </a:rPr>
              <a:t>Clínicamente, la QA se presenta típicamente como una pápula o placa eritematosa con una superficie escamosa o costrosa, localizada en áreas de alta exposición solar.</a:t>
            </a:r>
            <a:r>
              <a:rPr lang="es-ES" sz="1600" baseline="30000" dirty="0">
                <a:latin typeface="Montserrat Light" pitchFamily="2" charset="77"/>
              </a:rPr>
              <a:t>[1] </a:t>
            </a:r>
            <a:r>
              <a:rPr lang="es-ES" sz="1600" dirty="0">
                <a:latin typeface="Montserrat Light" pitchFamily="2" charset="77"/>
              </a:rPr>
              <a:t>La clasificación morfológica de la QA incluye varias formas clínicas, como la típica, hipertrófica, atrófica, pigmentada, </a:t>
            </a:r>
            <a:r>
              <a:rPr lang="es-ES" sz="1600" dirty="0" err="1">
                <a:latin typeface="Montserrat Light" pitchFamily="2" charset="77"/>
              </a:rPr>
              <a:t>bowenoide</a:t>
            </a:r>
            <a:r>
              <a:rPr lang="es-ES" sz="1600" dirty="0">
                <a:latin typeface="Montserrat Light" pitchFamily="2" charset="77"/>
              </a:rPr>
              <a:t> y acantolítica.</a:t>
            </a:r>
            <a:r>
              <a:rPr lang="es-ES" sz="1600" baseline="30000" dirty="0">
                <a:latin typeface="Montserrat Light" pitchFamily="2" charset="77"/>
              </a:rPr>
              <a:t>[2]</a:t>
            </a:r>
          </a:p>
          <a:p>
            <a:pPr marL="0" indent="0">
              <a:buNone/>
            </a:pPr>
            <a:endParaRPr lang="es-ES" sz="1600" baseline="30000" dirty="0">
              <a:latin typeface="Montserrat Light" pitchFamily="2" charset="77"/>
            </a:endParaRPr>
          </a:p>
          <a:p>
            <a:pPr marL="0" indent="0">
              <a:buNone/>
            </a:pPr>
            <a:r>
              <a:rPr lang="es-ES" sz="1600" dirty="0">
                <a:latin typeface="Montserrat Light" pitchFamily="2" charset="77"/>
              </a:rPr>
              <a:t>La American </a:t>
            </a:r>
            <a:r>
              <a:rPr lang="es-ES" sz="1600" dirty="0" err="1">
                <a:latin typeface="Montserrat Light" pitchFamily="2" charset="77"/>
              </a:rPr>
              <a:t>Academy</a:t>
            </a:r>
            <a:r>
              <a:rPr lang="es-ES" sz="1600" dirty="0">
                <a:latin typeface="Montserrat Light" pitchFamily="2" charset="77"/>
              </a:rPr>
              <a:t> of </a:t>
            </a:r>
            <a:r>
              <a:rPr lang="es-ES" sz="1600" dirty="0" err="1">
                <a:latin typeface="Montserrat Light" pitchFamily="2" charset="77"/>
              </a:rPr>
              <a:t>Dermatology</a:t>
            </a:r>
            <a:r>
              <a:rPr lang="es-ES" sz="1600" dirty="0">
                <a:latin typeface="Montserrat Light" pitchFamily="2" charset="77"/>
              </a:rPr>
              <a:t> menciona que las QA pueden clasificarse clínicamente según la escala de Olsen en tres niveles: leve, moderada y severa.</a:t>
            </a:r>
            <a:r>
              <a:rPr lang="es-ES" sz="1600" baseline="30000" dirty="0">
                <a:latin typeface="Montserrat Light" pitchFamily="2" charset="77"/>
              </a:rPr>
              <a:t> [1] </a:t>
            </a:r>
          </a:p>
        </p:txBody>
      </p:sp>
      <p:sp>
        <p:nvSpPr>
          <p:cNvPr id="12" name="CuadroTexto 11">
            <a:extLst>
              <a:ext uri="{FF2B5EF4-FFF2-40B4-BE49-F238E27FC236}">
                <a16:creationId xmlns:a16="http://schemas.microsoft.com/office/drawing/2014/main" id="{2956F8E1-8BA2-96C1-2013-0CDEBD2F8D2B}"/>
              </a:ext>
            </a:extLst>
          </p:cNvPr>
          <p:cNvSpPr txBox="1"/>
          <p:nvPr/>
        </p:nvSpPr>
        <p:spPr>
          <a:xfrm>
            <a:off x="1251716" y="3803607"/>
            <a:ext cx="10057415" cy="1661993"/>
          </a:xfrm>
          <a:prstGeom prst="rect">
            <a:avLst/>
          </a:prstGeom>
          <a:noFill/>
        </p:spPr>
        <p:txBody>
          <a:bodyPr wrap="square">
            <a:spAutoFit/>
          </a:bodyPr>
          <a:lstStyle/>
          <a:p>
            <a:pPr marL="0" indent="0">
              <a:buNone/>
            </a:pPr>
            <a:r>
              <a:rPr lang="es-ES" dirty="0">
                <a:solidFill>
                  <a:srgbClr val="28535C"/>
                </a:solidFill>
                <a:latin typeface="Montserrat" panose="02000505000000020004" pitchFamily="2" charset="77"/>
              </a:rPr>
              <a:t>La clasificación de Olsen, que se basa en la apariencia clínica de las lesiones, divide la QA en tres grados</a:t>
            </a:r>
            <a:r>
              <a:rPr lang="es-ES" baseline="30000" dirty="0">
                <a:solidFill>
                  <a:srgbClr val="28535C"/>
                </a:solidFill>
                <a:latin typeface="Montserrat" panose="02000505000000020004" pitchFamily="2" charset="77"/>
              </a:rPr>
              <a:t>[3]</a:t>
            </a:r>
            <a:r>
              <a:rPr lang="es-ES" dirty="0">
                <a:solidFill>
                  <a:srgbClr val="28535C"/>
                </a:solidFill>
                <a:latin typeface="Montserrat" panose="02000505000000020004" pitchFamily="2" charset="77"/>
              </a:rPr>
              <a:t>:</a:t>
            </a:r>
          </a:p>
          <a:p>
            <a:pPr marL="0" indent="0">
              <a:buNone/>
            </a:pPr>
            <a:endParaRPr lang="es-ES" dirty="0">
              <a:solidFill>
                <a:srgbClr val="28535C"/>
              </a:solidFill>
              <a:latin typeface="Montserrat" panose="02000505000000020004" pitchFamily="2" charset="77"/>
            </a:endParaRPr>
          </a:p>
          <a:p>
            <a:pPr lvl="1"/>
            <a:r>
              <a:rPr lang="es-ES" sz="1600" dirty="0">
                <a:latin typeface="Montserrat" panose="02000505000000020004" pitchFamily="2" charset="77"/>
              </a:rPr>
              <a:t>• Grado 1: </a:t>
            </a:r>
            <a:r>
              <a:rPr lang="es-ES" sz="1600" dirty="0">
                <a:latin typeface="Montserrat Light" pitchFamily="2" charset="77"/>
              </a:rPr>
              <a:t>Lesiones levemente palpables y visibles.</a:t>
            </a:r>
          </a:p>
          <a:p>
            <a:pPr lvl="1"/>
            <a:r>
              <a:rPr lang="es-ES" sz="1600" dirty="0">
                <a:latin typeface="Montserrat" panose="02000505000000020004" pitchFamily="2" charset="77"/>
              </a:rPr>
              <a:t>• Grado 2: </a:t>
            </a:r>
            <a:r>
              <a:rPr lang="es-ES" sz="1600" dirty="0">
                <a:latin typeface="Montserrat Light" pitchFamily="2" charset="77"/>
              </a:rPr>
              <a:t>Lesiones moderadamente palpables y visibles.</a:t>
            </a:r>
          </a:p>
          <a:p>
            <a:pPr lvl="1"/>
            <a:r>
              <a:rPr lang="es-ES" sz="1600" dirty="0">
                <a:latin typeface="Montserrat" panose="02000505000000020004" pitchFamily="2" charset="77"/>
              </a:rPr>
              <a:t>• Grado 3: </a:t>
            </a:r>
            <a:r>
              <a:rPr lang="es-ES" sz="1600" dirty="0">
                <a:latin typeface="Montserrat Light" pitchFamily="2" charset="77"/>
              </a:rPr>
              <a:t>Lesiones gruesas y muy palpables.</a:t>
            </a:r>
          </a:p>
        </p:txBody>
      </p:sp>
      <p:sp>
        <p:nvSpPr>
          <p:cNvPr id="5" name="TextBox 4">
            <a:extLst>
              <a:ext uri="{FF2B5EF4-FFF2-40B4-BE49-F238E27FC236}">
                <a16:creationId xmlns:a16="http://schemas.microsoft.com/office/drawing/2014/main" id="{3804FDC7-2A92-503F-3ADD-B24E678AC3D1}"/>
              </a:ext>
            </a:extLst>
          </p:cNvPr>
          <p:cNvSpPr txBox="1"/>
          <p:nvPr/>
        </p:nvSpPr>
        <p:spPr>
          <a:xfrm>
            <a:off x="1251716" y="6053352"/>
            <a:ext cx="7972671" cy="584775"/>
          </a:xfrm>
          <a:prstGeom prst="rect">
            <a:avLst/>
          </a:prstGeom>
          <a:solidFill>
            <a:schemeClr val="bg1"/>
          </a:solidFill>
        </p:spPr>
        <p:txBody>
          <a:bodyPr wrap="square">
            <a:spAutoFit/>
          </a:bodyPr>
          <a:lstStyle/>
          <a:p>
            <a:r>
              <a:rPr lang="es-ES" sz="800" dirty="0"/>
              <a:t>1, </a:t>
            </a:r>
            <a:r>
              <a:rPr lang="es-ES" sz="800" dirty="0" err="1"/>
              <a:t>Eisen</a:t>
            </a:r>
            <a:r>
              <a:rPr lang="es-ES" sz="800" dirty="0"/>
              <a:t> DB, </a:t>
            </a:r>
            <a:r>
              <a:rPr lang="es-ES" sz="800" dirty="0" err="1"/>
              <a:t>Asgari</a:t>
            </a:r>
            <a:r>
              <a:rPr lang="es-ES" sz="800" dirty="0"/>
              <a:t> MM, Bennett DD, et al.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2021;85(4) . doi:10.1016/j.jaad.2021.02.082. 2, </a:t>
            </a:r>
            <a:r>
              <a:rPr lang="es-ES" sz="800" dirty="0" err="1"/>
              <a:t>Sgouros</a:t>
            </a:r>
            <a:r>
              <a:rPr lang="es-ES" sz="800" dirty="0"/>
              <a:t> D, </a:t>
            </a:r>
            <a:r>
              <a:rPr lang="es-ES" sz="800" dirty="0" err="1"/>
              <a:t>Theofili</a:t>
            </a:r>
            <a:r>
              <a:rPr lang="es-ES" sz="800" dirty="0"/>
              <a:t> M, </a:t>
            </a:r>
            <a:r>
              <a:rPr lang="es-ES" sz="800" dirty="0" err="1"/>
              <a:t>Zafeiropoulou</a:t>
            </a:r>
            <a:r>
              <a:rPr lang="es-ES" sz="800" dirty="0"/>
              <a:t> T, et al. </a:t>
            </a:r>
            <a:r>
              <a:rPr lang="es-ES" sz="800" dirty="0" err="1"/>
              <a:t>Dermoscopy</a:t>
            </a:r>
            <a:r>
              <a:rPr lang="es-ES" sz="800" dirty="0"/>
              <a:t> of </a:t>
            </a:r>
            <a:r>
              <a:rPr lang="es-ES" sz="800" dirty="0" err="1"/>
              <a:t>Actinic</a:t>
            </a:r>
            <a:r>
              <a:rPr lang="es-ES" sz="800" dirty="0"/>
              <a:t> </a:t>
            </a:r>
            <a:r>
              <a:rPr lang="es-ES" sz="800" dirty="0" err="1"/>
              <a:t>Keratosis</a:t>
            </a:r>
            <a:r>
              <a:rPr lang="es-ES" sz="800" dirty="0"/>
              <a:t>: </a:t>
            </a:r>
            <a:r>
              <a:rPr lang="es-ES" sz="800" dirty="0" err="1"/>
              <a:t>Is</a:t>
            </a:r>
            <a:r>
              <a:rPr lang="es-ES" sz="800" dirty="0"/>
              <a:t> </a:t>
            </a:r>
            <a:r>
              <a:rPr lang="es-ES" sz="800" dirty="0" err="1"/>
              <a:t>There</a:t>
            </a:r>
            <a:r>
              <a:rPr lang="es-ES" sz="800" dirty="0"/>
              <a:t> a True </a:t>
            </a:r>
            <a:r>
              <a:rPr lang="es-ES" sz="800" dirty="0" err="1"/>
              <a:t>Differentiation</a:t>
            </a:r>
            <a:r>
              <a:rPr lang="es-ES" sz="800" dirty="0"/>
              <a:t> Between Non-</a:t>
            </a:r>
            <a:r>
              <a:rPr lang="es-ES" sz="800" dirty="0" err="1"/>
              <a:t>Pigmented</a:t>
            </a:r>
            <a:r>
              <a:rPr lang="es-ES" sz="800" dirty="0"/>
              <a:t> and </a:t>
            </a:r>
            <a:r>
              <a:rPr lang="es-ES" sz="800" dirty="0" err="1"/>
              <a:t>Pigmented</a:t>
            </a:r>
            <a:r>
              <a:rPr lang="es-ES" sz="800" dirty="0"/>
              <a:t> </a:t>
            </a:r>
            <a:r>
              <a:rPr lang="es-ES" sz="800" dirty="0" err="1"/>
              <a:t>Lesions</a:t>
            </a:r>
            <a:r>
              <a:rPr lang="es-ES" sz="800" dirty="0"/>
              <a:t>? J Clin </a:t>
            </a:r>
            <a:r>
              <a:rPr lang="es-ES" sz="800" dirty="0" err="1"/>
              <a:t>Med</a:t>
            </a:r>
            <a:r>
              <a:rPr lang="es-ES" sz="800" dirty="0"/>
              <a:t>. 2023;12(3):1063. doi:10.3390/jcm12031063. 3, </a:t>
            </a:r>
            <a:r>
              <a:rPr lang="es-ES" sz="800" dirty="0" err="1"/>
              <a:t>Reinehr</a:t>
            </a:r>
            <a:r>
              <a:rPr lang="es-ES" sz="800" dirty="0"/>
              <a:t> CPH, </a:t>
            </a:r>
            <a:r>
              <a:rPr lang="es-ES" sz="800" dirty="0" err="1"/>
              <a:t>Garbin</a:t>
            </a:r>
            <a:r>
              <a:rPr lang="es-ES" sz="800" dirty="0"/>
              <a:t> GC, </a:t>
            </a:r>
            <a:r>
              <a:rPr lang="es-ES" sz="800" dirty="0" err="1"/>
              <a:t>Bakos</a:t>
            </a:r>
            <a:r>
              <a:rPr lang="es-ES" sz="800" dirty="0"/>
              <a:t> RM. </a:t>
            </a:r>
            <a:r>
              <a:rPr lang="es-ES" sz="800" dirty="0" err="1"/>
              <a:t>Dermatoscopic</a:t>
            </a:r>
            <a:r>
              <a:rPr lang="es-ES" sz="800" dirty="0"/>
              <a:t> </a:t>
            </a:r>
            <a:r>
              <a:rPr lang="es-ES" sz="800" dirty="0" err="1"/>
              <a:t>Patterns</a:t>
            </a:r>
            <a:r>
              <a:rPr lang="es-ES" sz="800" dirty="0"/>
              <a:t> of </a:t>
            </a:r>
            <a:r>
              <a:rPr lang="es-ES" sz="800" dirty="0" err="1"/>
              <a:t>Nonfacial</a:t>
            </a:r>
            <a:r>
              <a:rPr lang="es-ES" sz="800" dirty="0"/>
              <a:t> </a:t>
            </a:r>
            <a:r>
              <a:rPr lang="es-ES" sz="800" dirty="0" err="1"/>
              <a:t>Actinic</a:t>
            </a:r>
            <a:r>
              <a:rPr lang="es-ES" sz="800" dirty="0"/>
              <a:t> </a:t>
            </a:r>
            <a:r>
              <a:rPr lang="es-ES" sz="800" dirty="0" err="1"/>
              <a:t>Keratosis</a:t>
            </a:r>
            <a:r>
              <a:rPr lang="es-ES" sz="800" dirty="0"/>
              <a:t>: </a:t>
            </a:r>
            <a:r>
              <a:rPr lang="es-ES" sz="800" dirty="0" err="1"/>
              <a:t>Characterization</a:t>
            </a:r>
            <a:r>
              <a:rPr lang="es-ES" sz="800" dirty="0"/>
              <a:t> of </a:t>
            </a:r>
            <a:r>
              <a:rPr lang="es-ES" sz="800" dirty="0" err="1"/>
              <a:t>Pigmented</a:t>
            </a:r>
            <a:r>
              <a:rPr lang="es-ES" sz="800" dirty="0"/>
              <a:t> and </a:t>
            </a:r>
            <a:r>
              <a:rPr lang="es-ES" sz="800" dirty="0" err="1"/>
              <a:t>Nonpigmented</a:t>
            </a:r>
            <a:r>
              <a:rPr lang="es-ES" sz="800" dirty="0"/>
              <a:t> </a:t>
            </a:r>
            <a:r>
              <a:rPr lang="es-ES" sz="800" dirty="0" err="1"/>
              <a:t>Lesions</a:t>
            </a:r>
            <a:r>
              <a:rPr lang="es-ES" sz="800" dirty="0"/>
              <a:t>. </a:t>
            </a:r>
            <a:r>
              <a:rPr lang="es-ES" sz="800" dirty="0" err="1"/>
              <a:t>Dermatol</a:t>
            </a:r>
            <a:r>
              <a:rPr lang="es-ES" sz="800" dirty="0"/>
              <a:t> </a:t>
            </a:r>
            <a:r>
              <a:rPr lang="es-ES" sz="800" dirty="0" err="1"/>
              <a:t>Surg</a:t>
            </a:r>
            <a:r>
              <a:rPr lang="es-ES" sz="800" dirty="0"/>
              <a:t>. 2017;43(11):1385-1391. doi:10.1097/DSS.0000000000001210.</a:t>
            </a:r>
          </a:p>
        </p:txBody>
      </p:sp>
      <p:pic>
        <p:nvPicPr>
          <p:cNvPr id="2" name="Imagen 1">
            <a:extLst>
              <a:ext uri="{FF2B5EF4-FFF2-40B4-BE49-F238E27FC236}">
                <a16:creationId xmlns:a16="http://schemas.microsoft.com/office/drawing/2014/main" id="{115300BB-F622-0E96-54FB-113B7172769C}"/>
              </a:ext>
            </a:extLst>
          </p:cNvPr>
          <p:cNvPicPr>
            <a:picLocks noChangeAspect="1"/>
          </p:cNvPicPr>
          <p:nvPr/>
        </p:nvPicPr>
        <p:blipFill rotWithShape="1">
          <a:blip r:embed="rId4"/>
          <a:srcRect l="7688" t="1087" r="62803" b="65958"/>
          <a:stretch/>
        </p:blipFill>
        <p:spPr>
          <a:xfrm>
            <a:off x="9854289" y="1072820"/>
            <a:ext cx="2149358" cy="2490537"/>
          </a:xfrm>
          <a:prstGeom prst="rect">
            <a:avLst/>
          </a:prstGeom>
        </p:spPr>
      </p:pic>
      <p:pic>
        <p:nvPicPr>
          <p:cNvPr id="7" name="Imagen 6">
            <a:extLst>
              <a:ext uri="{FF2B5EF4-FFF2-40B4-BE49-F238E27FC236}">
                <a16:creationId xmlns:a16="http://schemas.microsoft.com/office/drawing/2014/main" id="{534A3824-5A58-88B1-5DA0-352B71382A64}"/>
              </a:ext>
            </a:extLst>
          </p:cNvPr>
          <p:cNvPicPr>
            <a:picLocks noChangeAspect="1"/>
          </p:cNvPicPr>
          <p:nvPr/>
        </p:nvPicPr>
        <p:blipFill>
          <a:blip r:embed="rId5"/>
          <a:stretch>
            <a:fillRect/>
          </a:stretch>
        </p:blipFill>
        <p:spPr>
          <a:xfrm>
            <a:off x="9317597" y="4388725"/>
            <a:ext cx="2497696" cy="2329412"/>
          </a:xfrm>
          <a:prstGeom prst="rect">
            <a:avLst/>
          </a:prstGeom>
        </p:spPr>
      </p:pic>
    </p:spTree>
    <p:extLst>
      <p:ext uri="{BB962C8B-B14F-4D97-AF65-F5344CB8AC3E}">
        <p14:creationId xmlns:p14="http://schemas.microsoft.com/office/powerpoint/2010/main" val="408134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D705C7C-36C2-72EE-3977-3807612CD033}"/>
              </a:ext>
            </a:extLst>
          </p:cNvPr>
          <p:cNvPicPr>
            <a:picLocks noChangeAspect="1"/>
          </p:cNvPicPr>
          <p:nvPr/>
        </p:nvPicPr>
        <p:blipFill>
          <a:blip r:embed="rId3"/>
          <a:stretch>
            <a:fillRect/>
          </a:stretch>
        </p:blipFill>
        <p:spPr>
          <a:xfrm>
            <a:off x="0" y="178"/>
            <a:ext cx="12192000" cy="6858000"/>
          </a:xfrm>
          <a:prstGeom prst="rect">
            <a:avLst/>
          </a:prstGeom>
        </p:spPr>
      </p:pic>
      <p:sp>
        <p:nvSpPr>
          <p:cNvPr id="4" name="Título 20">
            <a:extLst>
              <a:ext uri="{FF2B5EF4-FFF2-40B4-BE49-F238E27FC236}">
                <a16:creationId xmlns:a16="http://schemas.microsoft.com/office/drawing/2014/main" id="{84D9CCBE-D47B-E45A-723F-F26B1B0DD3FA}"/>
              </a:ext>
            </a:extLst>
          </p:cNvPr>
          <p:cNvSpPr>
            <a:spLocks noGrp="1"/>
          </p:cNvSpPr>
          <p:nvPr>
            <p:ph type="title"/>
          </p:nvPr>
        </p:nvSpPr>
        <p:spPr>
          <a:xfrm>
            <a:off x="1211957" y="646700"/>
            <a:ext cx="10563577" cy="925689"/>
          </a:xfrm>
        </p:spPr>
        <p:txBody>
          <a:bodyPr>
            <a:noAutofit/>
          </a:bodyPr>
          <a:lstStyle/>
          <a:p>
            <a:r>
              <a:rPr lang="es-ES" sz="4000" dirty="0">
                <a:solidFill>
                  <a:schemeClr val="accent1">
                    <a:lumMod val="50000"/>
                  </a:schemeClr>
                </a:solidFill>
                <a:latin typeface="Montserrat" panose="02000505000000020004" pitchFamily="2" charset="77"/>
              </a:rPr>
              <a:t>Queratosis actínica: </a:t>
            </a:r>
            <a:r>
              <a:rPr lang="es-ES" sz="4000" dirty="0">
                <a:solidFill>
                  <a:schemeClr val="accent1">
                    <a:lumMod val="50000"/>
                  </a:schemeClr>
                </a:solidFill>
                <a:latin typeface="Montserrat Light" pitchFamily="2" charset="77"/>
              </a:rPr>
              <a:t>dermatoscopia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FFFCCEB0-9A33-8F7F-9C86-1625AA1C3C42}"/>
              </a:ext>
            </a:extLst>
          </p:cNvPr>
          <p:cNvSpPr txBox="1"/>
          <p:nvPr/>
        </p:nvSpPr>
        <p:spPr>
          <a:xfrm>
            <a:off x="1211957" y="1534094"/>
            <a:ext cx="8675621" cy="2062103"/>
          </a:xfrm>
          <a:prstGeom prst="rect">
            <a:avLst/>
          </a:prstGeom>
          <a:noFill/>
        </p:spPr>
        <p:txBody>
          <a:bodyPr wrap="square">
            <a:spAutoFit/>
          </a:bodyPr>
          <a:lstStyle/>
          <a:p>
            <a:pPr marL="0" indent="0">
              <a:buNone/>
            </a:pPr>
            <a:r>
              <a:rPr lang="es-ES" sz="1600" dirty="0" err="1">
                <a:latin typeface="Montserrat" panose="02000505000000020004" pitchFamily="2" charset="77"/>
              </a:rPr>
              <a:t>Dermatoscópicamente</a:t>
            </a:r>
            <a:r>
              <a:rPr lang="es-ES" sz="1600" dirty="0">
                <a:latin typeface="Montserrat" panose="02000505000000020004" pitchFamily="2" charset="77"/>
              </a:rPr>
              <a:t>, </a:t>
            </a:r>
            <a:r>
              <a:rPr lang="es-ES" sz="1600" dirty="0">
                <a:latin typeface="Montserrat Light" pitchFamily="2" charset="77"/>
              </a:rPr>
              <a:t>las características varían entre las lesiones no pigmentadas y pigmentadas.</a:t>
            </a:r>
            <a:r>
              <a:rPr lang="es-ES" sz="1600" baseline="30000" dirty="0">
                <a:latin typeface="Montserrat Light" pitchFamily="2" charset="77"/>
              </a:rPr>
              <a:t>[1]</a:t>
            </a:r>
            <a:endParaRPr lang="es-ES" sz="1600" dirty="0">
              <a:latin typeface="Montserrat Light" pitchFamily="2" charset="77"/>
            </a:endParaRPr>
          </a:p>
          <a:p>
            <a:pPr marL="0" indent="0">
              <a:buNone/>
            </a:pPr>
            <a:endParaRPr lang="es-ES" sz="1600" dirty="0">
              <a:latin typeface="Montserrat Light" pitchFamily="2" charset="77"/>
            </a:endParaRPr>
          </a:p>
          <a:p>
            <a:r>
              <a:rPr lang="es-ES" sz="1600" dirty="0">
                <a:solidFill>
                  <a:srgbClr val="5CBDAF"/>
                </a:solidFill>
                <a:latin typeface="Montserrat" panose="02000505000000020004" pitchFamily="2" charset="77"/>
              </a:rPr>
              <a:t>1. Queratosis actínica no pigmentada</a:t>
            </a:r>
          </a:p>
          <a:p>
            <a:pPr marL="742950" lvl="1" indent="-285750">
              <a:buFont typeface="Arial" panose="020B0604020202020204" pitchFamily="34" charset="0"/>
              <a:buChar char="•"/>
            </a:pPr>
            <a:r>
              <a:rPr lang="es-ES" sz="1600" dirty="0" err="1">
                <a:solidFill>
                  <a:srgbClr val="5CBDAF"/>
                </a:solidFill>
                <a:latin typeface="Montserrat" panose="02000505000000020004" pitchFamily="2" charset="77"/>
              </a:rPr>
              <a:t>Pseudored</a:t>
            </a:r>
            <a:r>
              <a:rPr lang="es-ES" sz="1600" dirty="0">
                <a:solidFill>
                  <a:srgbClr val="5CBDAF"/>
                </a:solidFill>
                <a:latin typeface="Montserrat" panose="02000505000000020004" pitchFamily="2" charset="77"/>
              </a:rPr>
              <a:t> roja: </a:t>
            </a:r>
            <a:r>
              <a:rPr lang="es-ES" sz="1600" dirty="0">
                <a:latin typeface="Montserrat Light" pitchFamily="2" charset="77"/>
              </a:rPr>
              <a:t>Patrón vascular caracterizado por una red rojiza.</a:t>
            </a:r>
            <a:r>
              <a:rPr lang="es-ES" sz="1600" baseline="30000" dirty="0">
                <a:latin typeface="Montserrat Light" pitchFamily="2" charset="77"/>
              </a:rPr>
              <a:t>[2]</a:t>
            </a:r>
            <a:endParaRPr lang="es-ES" sz="1600" dirty="0">
              <a:latin typeface="Montserrat Light" pitchFamily="2" charset="77"/>
            </a:endParaRPr>
          </a:p>
          <a:p>
            <a:pPr marL="742950" lvl="1" indent="-285750">
              <a:buFont typeface="Arial" panose="020B0604020202020204" pitchFamily="34" charset="0"/>
              <a:buChar char="•"/>
            </a:pPr>
            <a:r>
              <a:rPr lang="es-ES" sz="1600" dirty="0">
                <a:solidFill>
                  <a:srgbClr val="5CBDAF"/>
                </a:solidFill>
                <a:latin typeface="Montserrat" panose="02000505000000020004" pitchFamily="2" charset="77"/>
              </a:rPr>
              <a:t>Escamas blancas opacas: </a:t>
            </a:r>
            <a:r>
              <a:rPr lang="es-ES" sz="1600" dirty="0">
                <a:latin typeface="Montserrat Light" pitchFamily="2" charset="77"/>
              </a:rPr>
              <a:t>Presentes en el 97.3% de las QA no faciales.</a:t>
            </a:r>
            <a:r>
              <a:rPr lang="es-ES" sz="1600" baseline="30000" dirty="0">
                <a:latin typeface="Montserrat Light" pitchFamily="2" charset="77"/>
              </a:rPr>
              <a:t>[3]</a:t>
            </a:r>
            <a:endParaRPr lang="es-ES" sz="1600" dirty="0">
              <a:latin typeface="Montserrat Light" pitchFamily="2" charset="77"/>
            </a:endParaRPr>
          </a:p>
          <a:p>
            <a:pPr marL="742950" lvl="1" indent="-285750">
              <a:buFont typeface="Arial" panose="020B0604020202020204" pitchFamily="34" charset="0"/>
              <a:buChar char="•"/>
            </a:pPr>
            <a:r>
              <a:rPr lang="es-ES" sz="1600" dirty="0">
                <a:solidFill>
                  <a:srgbClr val="5CBDAF"/>
                </a:solidFill>
                <a:latin typeface="Montserrat" panose="02000505000000020004" pitchFamily="2" charset="77"/>
              </a:rPr>
              <a:t>Vasos lineales ondulados y estrías brillantes: </a:t>
            </a:r>
            <a:r>
              <a:rPr lang="es-ES" sz="1600" dirty="0">
                <a:latin typeface="Montserrat Light" pitchFamily="2" charset="77"/>
              </a:rPr>
              <a:t>Observados con mayor frecuencia en QA no pigmentadas, aunque sin significancia estadística.</a:t>
            </a:r>
            <a:r>
              <a:rPr lang="es-ES" sz="1600" baseline="30000" dirty="0">
                <a:latin typeface="Montserrat Light" pitchFamily="2" charset="77"/>
              </a:rPr>
              <a:t>[2]</a:t>
            </a:r>
          </a:p>
        </p:txBody>
      </p:sp>
      <p:sp>
        <p:nvSpPr>
          <p:cNvPr id="9" name="CuadroTexto 8">
            <a:extLst>
              <a:ext uri="{FF2B5EF4-FFF2-40B4-BE49-F238E27FC236}">
                <a16:creationId xmlns:a16="http://schemas.microsoft.com/office/drawing/2014/main" id="{083DD5FB-6163-08C7-D4CD-09AA2C5A8F37}"/>
              </a:ext>
            </a:extLst>
          </p:cNvPr>
          <p:cNvSpPr txBox="1"/>
          <p:nvPr/>
        </p:nvSpPr>
        <p:spPr>
          <a:xfrm>
            <a:off x="1211957" y="3987021"/>
            <a:ext cx="7399479" cy="1815882"/>
          </a:xfrm>
          <a:prstGeom prst="rect">
            <a:avLst/>
          </a:prstGeom>
          <a:noFill/>
        </p:spPr>
        <p:txBody>
          <a:bodyPr wrap="square">
            <a:spAutoFit/>
          </a:bodyPr>
          <a:lstStyle/>
          <a:p>
            <a:r>
              <a:rPr lang="es-ES" sz="1600" dirty="0">
                <a:solidFill>
                  <a:srgbClr val="28535C"/>
                </a:solidFill>
                <a:latin typeface="Montserrat" panose="02000505000000020004" pitchFamily="2" charset="77"/>
              </a:rPr>
              <a:t>2. Queratosis actínica pigmentada</a:t>
            </a:r>
          </a:p>
          <a:p>
            <a:pPr marL="742950" lvl="1" indent="-285750">
              <a:buFont typeface="Arial" panose="020B0604020202020204" pitchFamily="34" charset="0"/>
              <a:buChar char="•"/>
            </a:pPr>
            <a:r>
              <a:rPr lang="es-ES" sz="1600" dirty="0">
                <a:solidFill>
                  <a:srgbClr val="28535C"/>
                </a:solidFill>
                <a:latin typeface="Montserrat" panose="02000505000000020004" pitchFamily="2" charset="77"/>
              </a:rPr>
              <a:t>Pigmentación homogénea marrón: </a:t>
            </a:r>
            <a:r>
              <a:rPr lang="es-ES" sz="1600" dirty="0">
                <a:latin typeface="Montserrat Light" pitchFamily="2" charset="77"/>
              </a:rPr>
              <a:t>La estructura pigmentada más prevalente en QA pigmentadas no faciales.</a:t>
            </a:r>
            <a:r>
              <a:rPr lang="es-ES" sz="1600" baseline="30000" dirty="0">
                <a:latin typeface="Montserrat Light" pitchFamily="2" charset="77"/>
              </a:rPr>
              <a:t>[3]</a:t>
            </a:r>
            <a:endParaRPr lang="es-ES" sz="1600" dirty="0">
              <a:latin typeface="Montserrat Light" pitchFamily="2" charset="77"/>
            </a:endParaRPr>
          </a:p>
          <a:p>
            <a:pPr marL="742950" lvl="1" indent="-285750">
              <a:buFont typeface="Arial" panose="020B0604020202020204" pitchFamily="34" charset="0"/>
              <a:buChar char="•"/>
            </a:pPr>
            <a:r>
              <a:rPr lang="es-ES" sz="1600" dirty="0">
                <a:solidFill>
                  <a:srgbClr val="28535C"/>
                </a:solidFill>
                <a:latin typeface="Montserrat" panose="02000505000000020004" pitchFamily="2" charset="77"/>
              </a:rPr>
              <a:t>Pigmentación en </a:t>
            </a:r>
            <a:r>
              <a:rPr lang="es-ES" sz="1600" dirty="0" err="1">
                <a:solidFill>
                  <a:srgbClr val="28535C"/>
                </a:solidFill>
                <a:latin typeface="Montserrat" panose="02000505000000020004" pitchFamily="2" charset="77"/>
              </a:rPr>
              <a:t>pseudored</a:t>
            </a:r>
            <a:r>
              <a:rPr lang="es-ES" sz="1600" dirty="0">
                <a:solidFill>
                  <a:srgbClr val="28535C"/>
                </a:solidFill>
                <a:latin typeface="Montserrat" panose="02000505000000020004" pitchFamily="2" charset="77"/>
              </a:rPr>
              <a:t>: </a:t>
            </a:r>
            <a:r>
              <a:rPr lang="es-ES" sz="1600" dirty="0">
                <a:latin typeface="Montserrat Light" pitchFamily="2" charset="77"/>
              </a:rPr>
              <a:t>Alta precisión diagnóstica con una sensibilidad del 89% y especificidad del 77%.</a:t>
            </a:r>
            <a:r>
              <a:rPr lang="es-ES" sz="1600" baseline="30000" dirty="0">
                <a:latin typeface="Montserrat Light" pitchFamily="2" charset="77"/>
              </a:rPr>
              <a:t>[2]</a:t>
            </a:r>
            <a:endParaRPr lang="es-ES" sz="1600" dirty="0">
              <a:latin typeface="Montserrat Light" pitchFamily="2" charset="77"/>
            </a:endParaRPr>
          </a:p>
          <a:p>
            <a:pPr marL="742950" lvl="1" indent="-285750">
              <a:buFont typeface="Arial" panose="020B0604020202020204" pitchFamily="34" charset="0"/>
              <a:buChar char="•"/>
            </a:pPr>
            <a:r>
              <a:rPr lang="es-ES" sz="1600" dirty="0">
                <a:solidFill>
                  <a:srgbClr val="28535C"/>
                </a:solidFill>
                <a:latin typeface="Montserrat" panose="02000505000000020004" pitchFamily="2" charset="77"/>
              </a:rPr>
              <a:t>Rosetas: </a:t>
            </a:r>
            <a:r>
              <a:rPr lang="es-ES" sz="1600" dirty="0">
                <a:latin typeface="Montserrat Light" pitchFamily="2" charset="77"/>
              </a:rPr>
              <a:t>Más prominentes en PAK, aunque sin significancia estadística.</a:t>
            </a:r>
            <a:r>
              <a:rPr lang="es-ES" sz="1600" baseline="30000" dirty="0">
                <a:latin typeface="Montserrat Light" pitchFamily="2" charset="77"/>
              </a:rPr>
              <a:t>[2]</a:t>
            </a:r>
            <a:endParaRPr lang="es-ES" sz="1600" dirty="0">
              <a:latin typeface="Montserrat Light" pitchFamily="2" charset="77"/>
            </a:endParaRPr>
          </a:p>
        </p:txBody>
      </p:sp>
      <p:sp>
        <p:nvSpPr>
          <p:cNvPr id="3" name="TextBox 2">
            <a:extLst>
              <a:ext uri="{FF2B5EF4-FFF2-40B4-BE49-F238E27FC236}">
                <a16:creationId xmlns:a16="http://schemas.microsoft.com/office/drawing/2014/main" id="{51C7DC28-71F9-8452-A002-33C97C42B029}"/>
              </a:ext>
            </a:extLst>
          </p:cNvPr>
          <p:cNvSpPr txBox="1"/>
          <p:nvPr/>
        </p:nvSpPr>
        <p:spPr>
          <a:xfrm>
            <a:off x="1211957" y="6122279"/>
            <a:ext cx="10188222" cy="461665"/>
          </a:xfrm>
          <a:prstGeom prst="rect">
            <a:avLst/>
          </a:prstGeom>
          <a:solidFill>
            <a:schemeClr val="bg1"/>
          </a:solidFill>
        </p:spPr>
        <p:txBody>
          <a:bodyPr wrap="square">
            <a:spAutoFit/>
          </a:bodyPr>
          <a:lstStyle/>
          <a:p>
            <a:r>
              <a:rPr lang="es-ES" sz="800" dirty="0"/>
              <a:t>1, </a:t>
            </a:r>
            <a:r>
              <a:rPr lang="es-ES" sz="800" dirty="0" err="1"/>
              <a:t>Eisen</a:t>
            </a:r>
            <a:r>
              <a:rPr lang="es-ES" sz="800" dirty="0"/>
              <a:t> DB, </a:t>
            </a:r>
            <a:r>
              <a:rPr lang="es-ES" sz="800" dirty="0" err="1"/>
              <a:t>Asgari</a:t>
            </a:r>
            <a:r>
              <a:rPr lang="es-ES" sz="800" dirty="0"/>
              <a:t> MM, Bennett DD, et al.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2021;85(4). doi:10.1016/j.jaad.2021.02.082. 2, </a:t>
            </a:r>
            <a:r>
              <a:rPr lang="es-ES" sz="800" dirty="0" err="1"/>
              <a:t>Sgouros</a:t>
            </a:r>
            <a:r>
              <a:rPr lang="es-ES" sz="800" dirty="0"/>
              <a:t> D, </a:t>
            </a:r>
            <a:r>
              <a:rPr lang="es-ES" sz="800" dirty="0" err="1"/>
              <a:t>Theofili</a:t>
            </a:r>
            <a:r>
              <a:rPr lang="es-ES" sz="800" dirty="0"/>
              <a:t> M, </a:t>
            </a:r>
            <a:r>
              <a:rPr lang="es-ES" sz="800" dirty="0" err="1"/>
              <a:t>Zafeiropoulou</a:t>
            </a:r>
            <a:r>
              <a:rPr lang="es-ES" sz="800" dirty="0"/>
              <a:t> T, et al. </a:t>
            </a:r>
            <a:r>
              <a:rPr lang="es-ES" sz="800" dirty="0" err="1"/>
              <a:t>Dermoscopy</a:t>
            </a:r>
            <a:r>
              <a:rPr lang="es-ES" sz="800" dirty="0"/>
              <a:t> of </a:t>
            </a:r>
            <a:r>
              <a:rPr lang="es-ES" sz="800" dirty="0" err="1"/>
              <a:t>Actinic</a:t>
            </a:r>
            <a:r>
              <a:rPr lang="es-ES" sz="800" dirty="0"/>
              <a:t> </a:t>
            </a:r>
            <a:r>
              <a:rPr lang="es-ES" sz="800" dirty="0" err="1"/>
              <a:t>Keratosis</a:t>
            </a:r>
            <a:r>
              <a:rPr lang="es-ES" sz="800" dirty="0"/>
              <a:t>: </a:t>
            </a:r>
            <a:r>
              <a:rPr lang="es-ES" sz="800" dirty="0" err="1"/>
              <a:t>Is</a:t>
            </a:r>
            <a:r>
              <a:rPr lang="es-ES" sz="800" dirty="0"/>
              <a:t> </a:t>
            </a:r>
            <a:r>
              <a:rPr lang="es-ES" sz="800" dirty="0" err="1"/>
              <a:t>There</a:t>
            </a:r>
            <a:r>
              <a:rPr lang="es-ES" sz="800" dirty="0"/>
              <a:t> a True </a:t>
            </a:r>
            <a:r>
              <a:rPr lang="es-ES" sz="800" dirty="0" err="1"/>
              <a:t>Differentiation</a:t>
            </a:r>
            <a:r>
              <a:rPr lang="es-ES" sz="800" dirty="0"/>
              <a:t> Between Non-</a:t>
            </a:r>
            <a:r>
              <a:rPr lang="es-ES" sz="800" dirty="0" err="1"/>
              <a:t>Pigmented</a:t>
            </a:r>
            <a:r>
              <a:rPr lang="es-ES" sz="800" dirty="0"/>
              <a:t> and </a:t>
            </a:r>
            <a:r>
              <a:rPr lang="es-ES" sz="800" dirty="0" err="1"/>
              <a:t>Pigmented</a:t>
            </a:r>
            <a:r>
              <a:rPr lang="es-ES" sz="800" dirty="0"/>
              <a:t> </a:t>
            </a:r>
            <a:r>
              <a:rPr lang="es-ES" sz="800" dirty="0" err="1"/>
              <a:t>Lesions</a:t>
            </a:r>
            <a:r>
              <a:rPr lang="es-ES" sz="800" dirty="0"/>
              <a:t>? J Clin </a:t>
            </a:r>
            <a:r>
              <a:rPr lang="es-ES" sz="800" dirty="0" err="1"/>
              <a:t>Med</a:t>
            </a:r>
            <a:r>
              <a:rPr lang="es-ES" sz="800" dirty="0"/>
              <a:t>. 2023;12(3):1063. doi:10.3390/jcm12031063. 3, </a:t>
            </a:r>
            <a:r>
              <a:rPr lang="es-ES" sz="800" dirty="0" err="1"/>
              <a:t>Reinehr</a:t>
            </a:r>
            <a:r>
              <a:rPr lang="es-ES" sz="800" dirty="0"/>
              <a:t> CPH, </a:t>
            </a:r>
            <a:r>
              <a:rPr lang="es-ES" sz="800" dirty="0" err="1"/>
              <a:t>Garbin</a:t>
            </a:r>
            <a:r>
              <a:rPr lang="es-ES" sz="800" dirty="0"/>
              <a:t> GC, </a:t>
            </a:r>
            <a:r>
              <a:rPr lang="es-ES" sz="800" dirty="0" err="1"/>
              <a:t>Bakos</a:t>
            </a:r>
            <a:r>
              <a:rPr lang="es-ES" sz="800" dirty="0"/>
              <a:t> RM. </a:t>
            </a:r>
            <a:r>
              <a:rPr lang="es-ES" sz="800" dirty="0" err="1"/>
              <a:t>Dermatoscopic</a:t>
            </a:r>
            <a:r>
              <a:rPr lang="es-ES" sz="800" dirty="0"/>
              <a:t> </a:t>
            </a:r>
            <a:r>
              <a:rPr lang="es-ES" sz="800" dirty="0" err="1"/>
              <a:t>Patterns</a:t>
            </a:r>
            <a:r>
              <a:rPr lang="es-ES" sz="800" dirty="0"/>
              <a:t> of </a:t>
            </a:r>
            <a:r>
              <a:rPr lang="es-ES" sz="800" dirty="0" err="1"/>
              <a:t>Nonfacial</a:t>
            </a:r>
            <a:r>
              <a:rPr lang="es-ES" sz="800" dirty="0"/>
              <a:t> </a:t>
            </a:r>
            <a:r>
              <a:rPr lang="es-ES" sz="800" dirty="0" err="1"/>
              <a:t>Actinic</a:t>
            </a:r>
            <a:r>
              <a:rPr lang="es-ES" sz="800" dirty="0"/>
              <a:t> </a:t>
            </a:r>
            <a:r>
              <a:rPr lang="es-ES" sz="800" dirty="0" err="1"/>
              <a:t>Keratosis</a:t>
            </a:r>
            <a:r>
              <a:rPr lang="es-ES" sz="800" dirty="0"/>
              <a:t>: </a:t>
            </a:r>
            <a:r>
              <a:rPr lang="es-ES" sz="800" dirty="0" err="1"/>
              <a:t>Characterization</a:t>
            </a:r>
            <a:r>
              <a:rPr lang="es-ES" sz="800" dirty="0"/>
              <a:t> of </a:t>
            </a:r>
            <a:r>
              <a:rPr lang="es-ES" sz="800" dirty="0" err="1"/>
              <a:t>Pigmented</a:t>
            </a:r>
            <a:r>
              <a:rPr lang="es-ES" sz="800" dirty="0"/>
              <a:t> and </a:t>
            </a:r>
            <a:r>
              <a:rPr lang="es-ES" sz="800" dirty="0" err="1"/>
              <a:t>Nonpigmented</a:t>
            </a:r>
            <a:r>
              <a:rPr lang="es-ES" sz="800" dirty="0"/>
              <a:t> </a:t>
            </a:r>
            <a:r>
              <a:rPr lang="es-ES" sz="800" dirty="0" err="1"/>
              <a:t>Lesions</a:t>
            </a:r>
            <a:r>
              <a:rPr lang="es-ES" sz="800" dirty="0"/>
              <a:t>. </a:t>
            </a:r>
            <a:r>
              <a:rPr lang="es-ES" sz="800" dirty="0" err="1"/>
              <a:t>Dermatol</a:t>
            </a:r>
            <a:r>
              <a:rPr lang="es-ES" sz="800" dirty="0"/>
              <a:t> </a:t>
            </a:r>
            <a:r>
              <a:rPr lang="es-ES" sz="800" dirty="0" err="1"/>
              <a:t>Surg</a:t>
            </a:r>
            <a:r>
              <a:rPr lang="es-ES" sz="800" dirty="0"/>
              <a:t>. 2017;43(11):1385-1391. doi:10.1097/DSS.0000000000001210.</a:t>
            </a:r>
          </a:p>
        </p:txBody>
      </p:sp>
      <p:pic>
        <p:nvPicPr>
          <p:cNvPr id="5" name="Imagen 4">
            <a:extLst>
              <a:ext uri="{FF2B5EF4-FFF2-40B4-BE49-F238E27FC236}">
                <a16:creationId xmlns:a16="http://schemas.microsoft.com/office/drawing/2014/main" id="{95BB1A38-D87F-D4B1-028C-0E749934C92B}"/>
              </a:ext>
            </a:extLst>
          </p:cNvPr>
          <p:cNvPicPr>
            <a:picLocks noChangeAspect="1"/>
          </p:cNvPicPr>
          <p:nvPr/>
        </p:nvPicPr>
        <p:blipFill>
          <a:blip r:embed="rId4"/>
          <a:stretch>
            <a:fillRect/>
          </a:stretch>
        </p:blipFill>
        <p:spPr>
          <a:xfrm rot="5400000">
            <a:off x="9166681" y="3667647"/>
            <a:ext cx="2042852" cy="2454631"/>
          </a:xfrm>
          <a:prstGeom prst="rect">
            <a:avLst/>
          </a:prstGeom>
        </p:spPr>
      </p:pic>
      <p:pic>
        <p:nvPicPr>
          <p:cNvPr id="8" name="Imagen 7">
            <a:extLst>
              <a:ext uri="{FF2B5EF4-FFF2-40B4-BE49-F238E27FC236}">
                <a16:creationId xmlns:a16="http://schemas.microsoft.com/office/drawing/2014/main" id="{B228431B-0B54-054F-6055-419354E377F3}"/>
              </a:ext>
            </a:extLst>
          </p:cNvPr>
          <p:cNvPicPr>
            <a:picLocks noChangeAspect="1"/>
          </p:cNvPicPr>
          <p:nvPr/>
        </p:nvPicPr>
        <p:blipFill>
          <a:blip r:embed="rId5"/>
          <a:stretch>
            <a:fillRect/>
          </a:stretch>
        </p:blipFill>
        <p:spPr>
          <a:xfrm>
            <a:off x="9654843" y="1934410"/>
            <a:ext cx="2064761" cy="1733236"/>
          </a:xfrm>
          <a:prstGeom prst="rect">
            <a:avLst/>
          </a:prstGeom>
        </p:spPr>
      </p:pic>
    </p:spTree>
    <p:extLst>
      <p:ext uri="{BB962C8B-B14F-4D97-AF65-F5344CB8AC3E}">
        <p14:creationId xmlns:p14="http://schemas.microsoft.com/office/powerpoint/2010/main" val="1520240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08C7548-BE19-7D0C-40AB-A3F88DD39F9E}"/>
              </a:ext>
            </a:extLst>
          </p:cNvPr>
          <p:cNvPicPr>
            <a:picLocks noChangeAspect="1"/>
          </p:cNvPicPr>
          <p:nvPr/>
        </p:nvPicPr>
        <p:blipFill>
          <a:blip r:embed="rId3"/>
          <a:stretch>
            <a:fillRect/>
          </a:stretch>
        </p:blipFill>
        <p:spPr>
          <a:xfrm>
            <a:off x="0" y="0"/>
            <a:ext cx="12192000" cy="6858000"/>
          </a:xfrm>
          <a:prstGeom prst="rect">
            <a:avLst/>
          </a:prstGeom>
        </p:spPr>
      </p:pic>
      <p:sp>
        <p:nvSpPr>
          <p:cNvPr id="7" name="Título 20">
            <a:extLst>
              <a:ext uri="{FF2B5EF4-FFF2-40B4-BE49-F238E27FC236}">
                <a16:creationId xmlns:a16="http://schemas.microsoft.com/office/drawing/2014/main" id="{A4CB34CB-4616-0AA7-1D0B-AB1A04491A85}"/>
              </a:ext>
            </a:extLst>
          </p:cNvPr>
          <p:cNvSpPr>
            <a:spLocks noGrp="1"/>
          </p:cNvSpPr>
          <p:nvPr>
            <p:ph type="title"/>
          </p:nvPr>
        </p:nvSpPr>
        <p:spPr>
          <a:xfrm>
            <a:off x="1479883" y="887421"/>
            <a:ext cx="6152935" cy="438957"/>
          </a:xfrm>
        </p:spPr>
        <p:txBody>
          <a:bodyPr>
            <a:noAutofit/>
          </a:bodyPr>
          <a:lstStyle/>
          <a:p>
            <a:r>
              <a:rPr lang="es-ES" sz="4000" dirty="0">
                <a:solidFill>
                  <a:schemeClr val="accent1">
                    <a:lumMod val="50000"/>
                  </a:schemeClr>
                </a:solidFill>
                <a:latin typeface="Montserrat" panose="02000505000000020004" pitchFamily="2" charset="77"/>
              </a:rPr>
              <a:t>Diagnóstico diferencial</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graphicFrame>
        <p:nvGraphicFramePr>
          <p:cNvPr id="10" name="Tabla 9">
            <a:extLst>
              <a:ext uri="{FF2B5EF4-FFF2-40B4-BE49-F238E27FC236}">
                <a16:creationId xmlns:a16="http://schemas.microsoft.com/office/drawing/2014/main" id="{8855EC03-ADD7-FBCC-9315-7BD265261E7D}"/>
              </a:ext>
            </a:extLst>
          </p:cNvPr>
          <p:cNvGraphicFramePr>
            <a:graphicFrameLocks noGrp="1"/>
          </p:cNvGraphicFramePr>
          <p:nvPr>
            <p:extLst>
              <p:ext uri="{D42A27DB-BD31-4B8C-83A1-F6EECF244321}">
                <p14:modId xmlns:p14="http://schemas.microsoft.com/office/powerpoint/2010/main" val="2246063394"/>
              </p:ext>
            </p:extLst>
          </p:nvPr>
        </p:nvGraphicFramePr>
        <p:xfrm>
          <a:off x="1344567" y="1366499"/>
          <a:ext cx="9976430" cy="3193714"/>
        </p:xfrm>
        <a:graphic>
          <a:graphicData uri="http://schemas.openxmlformats.org/drawingml/2006/table">
            <a:tbl>
              <a:tblPr>
                <a:tableStyleId>{5940675A-B579-460E-94D1-54222C63F5DA}</a:tableStyleId>
              </a:tblPr>
              <a:tblGrid>
                <a:gridCol w="1398817">
                  <a:extLst>
                    <a:ext uri="{9D8B030D-6E8A-4147-A177-3AD203B41FA5}">
                      <a16:colId xmlns:a16="http://schemas.microsoft.com/office/drawing/2014/main" val="3716844989"/>
                    </a:ext>
                  </a:extLst>
                </a:gridCol>
                <a:gridCol w="1443948">
                  <a:extLst>
                    <a:ext uri="{9D8B030D-6E8A-4147-A177-3AD203B41FA5}">
                      <a16:colId xmlns:a16="http://schemas.microsoft.com/office/drawing/2014/main" val="1959059366"/>
                    </a:ext>
                  </a:extLst>
                </a:gridCol>
                <a:gridCol w="1753367">
                  <a:extLst>
                    <a:ext uri="{9D8B030D-6E8A-4147-A177-3AD203B41FA5}">
                      <a16:colId xmlns:a16="http://schemas.microsoft.com/office/drawing/2014/main" val="3044034801"/>
                    </a:ext>
                  </a:extLst>
                </a:gridCol>
                <a:gridCol w="1443949">
                  <a:extLst>
                    <a:ext uri="{9D8B030D-6E8A-4147-A177-3AD203B41FA5}">
                      <a16:colId xmlns:a16="http://schemas.microsoft.com/office/drawing/2014/main" val="683507566"/>
                    </a:ext>
                  </a:extLst>
                </a:gridCol>
                <a:gridCol w="1741906">
                  <a:extLst>
                    <a:ext uri="{9D8B030D-6E8A-4147-A177-3AD203B41FA5}">
                      <a16:colId xmlns:a16="http://schemas.microsoft.com/office/drawing/2014/main" val="473800755"/>
                    </a:ext>
                  </a:extLst>
                </a:gridCol>
                <a:gridCol w="2194443">
                  <a:extLst>
                    <a:ext uri="{9D8B030D-6E8A-4147-A177-3AD203B41FA5}">
                      <a16:colId xmlns:a16="http://schemas.microsoft.com/office/drawing/2014/main" val="834437698"/>
                    </a:ext>
                  </a:extLst>
                </a:gridCol>
              </a:tblGrid>
              <a:tr h="260354">
                <a:tc>
                  <a:txBody>
                    <a:bodyPr/>
                    <a:lstStyle/>
                    <a:p>
                      <a:pPr algn="ctr"/>
                      <a:r>
                        <a:rPr lang="es-ES" sz="1300" b="1" dirty="0">
                          <a:solidFill>
                            <a:schemeClr val="bg1"/>
                          </a:solidFill>
                        </a:rPr>
                        <a:t>Patología</a:t>
                      </a:r>
                    </a:p>
                  </a:txBody>
                  <a:tcPr marL="39921" marR="39921" marT="19960" marB="19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8535C"/>
                    </a:solidFill>
                  </a:tcPr>
                </a:tc>
                <a:tc>
                  <a:txBody>
                    <a:bodyPr/>
                    <a:lstStyle/>
                    <a:p>
                      <a:pPr algn="ctr"/>
                      <a:r>
                        <a:rPr lang="es-ES" sz="1300" b="1" dirty="0">
                          <a:solidFill>
                            <a:schemeClr val="bg1"/>
                          </a:solidFill>
                        </a:rPr>
                        <a:t>Epidemiología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8535C"/>
                    </a:solidFill>
                  </a:tcPr>
                </a:tc>
                <a:tc>
                  <a:txBody>
                    <a:bodyPr/>
                    <a:lstStyle/>
                    <a:p>
                      <a:pPr algn="ctr"/>
                      <a:r>
                        <a:rPr lang="es-ES" sz="1300" b="1" dirty="0">
                          <a:solidFill>
                            <a:schemeClr val="bg1"/>
                          </a:solidFill>
                        </a:rPr>
                        <a:t>Clínica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8535C"/>
                    </a:solidFill>
                  </a:tcPr>
                </a:tc>
                <a:tc>
                  <a:txBody>
                    <a:bodyPr/>
                    <a:lstStyle/>
                    <a:p>
                      <a:pPr algn="ctr"/>
                      <a:r>
                        <a:rPr lang="es-ES" sz="1300" b="1" dirty="0">
                          <a:solidFill>
                            <a:schemeClr val="bg1"/>
                          </a:solidFill>
                        </a:rPr>
                        <a:t>Sintomatología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8535C"/>
                    </a:solidFill>
                  </a:tcPr>
                </a:tc>
                <a:tc>
                  <a:txBody>
                    <a:bodyPr/>
                    <a:lstStyle/>
                    <a:p>
                      <a:pPr algn="ctr"/>
                      <a:r>
                        <a:rPr lang="es-ES" sz="1300" b="1" dirty="0">
                          <a:solidFill>
                            <a:schemeClr val="bg1"/>
                          </a:solidFill>
                        </a:rPr>
                        <a:t>Dermatoscopia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8535C"/>
                    </a:solidFill>
                  </a:tcPr>
                </a:tc>
                <a:tc>
                  <a:txBody>
                    <a:bodyPr/>
                    <a:lstStyle/>
                    <a:p>
                      <a:pPr algn="ctr"/>
                      <a:r>
                        <a:rPr lang="es-ES" sz="1300" b="1" dirty="0">
                          <a:solidFill>
                            <a:schemeClr val="bg1"/>
                          </a:solidFill>
                        </a:rPr>
                        <a:t>Tratamiento</a:t>
                      </a:r>
                    </a:p>
                  </a:txBody>
                  <a:tcPr marL="39921" marR="39921" marT="19960" marB="19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8535C"/>
                    </a:solidFill>
                  </a:tcPr>
                </a:tc>
                <a:extLst>
                  <a:ext uri="{0D108BD9-81ED-4DB2-BD59-A6C34878D82A}">
                    <a16:rowId xmlns:a16="http://schemas.microsoft.com/office/drawing/2014/main" val="3390846890"/>
                  </a:ext>
                </a:extLst>
              </a:tr>
              <a:tr h="752353">
                <a:tc>
                  <a:txBody>
                    <a:bodyPr/>
                    <a:lstStyle/>
                    <a:p>
                      <a:pPr algn="ctr"/>
                      <a:r>
                        <a:rPr lang="es-ES" sz="1300" b="1" dirty="0">
                          <a:solidFill>
                            <a:srgbClr val="28535C"/>
                          </a:solidFill>
                        </a:rPr>
                        <a:t>Queratosis actínica</a:t>
                      </a:r>
                    </a:p>
                  </a:txBody>
                  <a:tcPr marL="39921" marR="39921" marT="19960" marB="19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Prevalencia 31.4%</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300" b="0" i="0" dirty="0">
                          <a:latin typeface="Montserrat Light" pitchFamily="2" charset="77"/>
                        </a:rPr>
                        <a:t>Mácula eritematosa </a:t>
                      </a:r>
                      <a:r>
                        <a:rPr lang="pt-BR" sz="1300" b="0" i="0" dirty="0" err="1">
                          <a:latin typeface="Montserrat Light" pitchFamily="2" charset="77"/>
                        </a:rPr>
                        <a:t>rasposa</a:t>
                      </a:r>
                      <a:r>
                        <a:rPr lang="pt-BR" sz="1300" b="0" i="0" dirty="0">
                          <a:latin typeface="Montserrat Light" pitchFamily="2" charset="77"/>
                        </a:rPr>
                        <a:t>, pápula </a:t>
                      </a:r>
                      <a:r>
                        <a:rPr lang="pt-BR" sz="1300" b="0" i="0" dirty="0" err="1">
                          <a:latin typeface="Montserrat Light" pitchFamily="2" charset="77"/>
                        </a:rPr>
                        <a:t>hiperqueratósica</a:t>
                      </a:r>
                      <a:endParaRPr lang="pt-BR" sz="1300" b="0" i="0" dirty="0">
                        <a:latin typeface="Montserrat Light" pitchFamily="2" charset="77"/>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Prurito si crecimiento</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Patrón en fresa, masas </a:t>
                      </a:r>
                      <a:r>
                        <a:rPr lang="es-ES" sz="1300" b="0" i="0" dirty="0" err="1">
                          <a:latin typeface="Montserrat Light" pitchFamily="2" charset="77"/>
                        </a:rPr>
                        <a:t>queratósicas</a:t>
                      </a:r>
                      <a:r>
                        <a:rPr lang="es-ES" sz="1300" b="0" i="0" dirty="0">
                          <a:latin typeface="Montserrat Light" pitchFamily="2" charset="77"/>
                        </a:rPr>
                        <a:t> amarillas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Crioterapia, </a:t>
                      </a:r>
                      <a:r>
                        <a:rPr lang="es-ES" sz="1300" b="0" i="0" dirty="0" err="1">
                          <a:latin typeface="Montserrat Light" pitchFamily="2" charset="77"/>
                        </a:rPr>
                        <a:t>Tirbanibulina</a:t>
                      </a:r>
                      <a:r>
                        <a:rPr lang="es-ES" sz="1300" b="0" i="0" dirty="0">
                          <a:latin typeface="Montserrat Light" pitchFamily="2" charset="77"/>
                        </a:rPr>
                        <a:t>, 5-FU, </a:t>
                      </a:r>
                      <a:r>
                        <a:rPr lang="es-ES" sz="1300" b="0" i="0" dirty="0" err="1">
                          <a:latin typeface="Montserrat Light" pitchFamily="2" charset="77"/>
                        </a:rPr>
                        <a:t>Imiquimod</a:t>
                      </a:r>
                      <a:r>
                        <a:rPr lang="es-ES" sz="1300" b="0" i="0" dirty="0">
                          <a:latin typeface="Montserrat Light" pitchFamily="2" charset="77"/>
                        </a:rPr>
                        <a:t>, diclofenaco sódico gel, terapia fotodinámica</a:t>
                      </a:r>
                    </a:p>
                  </a:txBody>
                  <a:tcPr marL="39921" marR="39921" marT="19960" marB="19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489645"/>
                  </a:ext>
                </a:extLst>
              </a:tr>
              <a:tr h="574833">
                <a:tc>
                  <a:txBody>
                    <a:bodyPr/>
                    <a:lstStyle/>
                    <a:p>
                      <a:pPr algn="ctr"/>
                      <a:r>
                        <a:rPr lang="es-ES" sz="1300" b="1" dirty="0">
                          <a:solidFill>
                            <a:srgbClr val="28535C"/>
                          </a:solidFill>
                        </a:rPr>
                        <a:t>Queratosis seborreica</a:t>
                      </a:r>
                    </a:p>
                  </a:txBody>
                  <a:tcPr marL="39921" marR="39921" marT="19960" marB="19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a:latin typeface="Montserrat Light" pitchFamily="2" charset="77"/>
                        </a:rPr>
                        <a:t>Prevalencia 20%</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Mácula/pápula marrón bien delimitada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Asintomática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Pseudoquistes de </a:t>
                      </a:r>
                      <a:r>
                        <a:rPr lang="es-ES" sz="1300" b="0" i="0" dirty="0" err="1">
                          <a:latin typeface="Montserrat Light" pitchFamily="2" charset="77"/>
                        </a:rPr>
                        <a:t>milio</a:t>
                      </a:r>
                      <a:r>
                        <a:rPr lang="es-ES" sz="1300" b="0" i="0" dirty="0">
                          <a:latin typeface="Montserrat Light" pitchFamily="2" charset="77"/>
                        </a:rPr>
                        <a:t>, fisuras, crestas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No precisa</a:t>
                      </a:r>
                    </a:p>
                  </a:txBody>
                  <a:tcPr marL="39921" marR="39921" marT="19960" marB="19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311221"/>
                  </a:ext>
                </a:extLst>
              </a:tr>
              <a:tr h="574833">
                <a:tc>
                  <a:txBody>
                    <a:bodyPr/>
                    <a:lstStyle/>
                    <a:p>
                      <a:pPr algn="ctr"/>
                      <a:r>
                        <a:rPr lang="es-ES" sz="1300" b="1" dirty="0">
                          <a:solidFill>
                            <a:srgbClr val="28535C"/>
                          </a:solidFill>
                        </a:rPr>
                        <a:t>Carcinoma basocelular</a:t>
                      </a:r>
                    </a:p>
                  </a:txBody>
                  <a:tcPr marL="39921" marR="39921" marT="19960" marB="19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Incidencia 253/100,000 </a:t>
                      </a:r>
                      <a:r>
                        <a:rPr lang="es-ES" sz="1300" b="0" i="0" dirty="0" err="1">
                          <a:latin typeface="Montserrat Light" pitchFamily="2" charset="77"/>
                        </a:rPr>
                        <a:t>hab</a:t>
                      </a:r>
                      <a:r>
                        <a:rPr lang="es-ES" sz="1300" b="0" i="0" dirty="0">
                          <a:latin typeface="Montserrat Light" pitchFamily="2" charset="77"/>
                        </a:rPr>
                        <a:t>/año</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Mácula eritematosa, bordes perlados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Asintomática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Telangiectasias, estructuras brillantes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300" b="0" i="0" dirty="0">
                          <a:latin typeface="Montserrat Light" pitchFamily="2" charset="77"/>
                        </a:rPr>
                        <a:t>Extirpación quirúrgica, terapia fotodinámica, </a:t>
                      </a:r>
                      <a:r>
                        <a:rPr lang="es-ES" sz="1300" b="0" i="0" dirty="0" err="1">
                          <a:latin typeface="Montserrat Light" pitchFamily="2" charset="77"/>
                        </a:rPr>
                        <a:t>Imiquimod</a:t>
                      </a:r>
                      <a:endParaRPr lang="es-ES" sz="1300" b="0" i="0" dirty="0">
                        <a:latin typeface="Montserrat Light" pitchFamily="2" charset="77"/>
                      </a:endParaRPr>
                    </a:p>
                  </a:txBody>
                  <a:tcPr marL="39921" marR="39921" marT="19960" marB="19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1970532"/>
                  </a:ext>
                </a:extLst>
              </a:tr>
              <a:tr h="752353">
                <a:tc>
                  <a:txBody>
                    <a:bodyPr/>
                    <a:lstStyle/>
                    <a:p>
                      <a:pPr algn="ctr"/>
                      <a:r>
                        <a:rPr lang="es-ES" sz="1300" b="1" dirty="0" err="1">
                          <a:solidFill>
                            <a:srgbClr val="28535C"/>
                          </a:solidFill>
                        </a:rPr>
                        <a:t>Poroqueratosis</a:t>
                      </a:r>
                      <a:endParaRPr lang="es-ES" sz="1300" b="1" dirty="0">
                        <a:solidFill>
                          <a:srgbClr val="28535C"/>
                        </a:solidFill>
                      </a:endParaRPr>
                    </a:p>
                  </a:txBody>
                  <a:tcPr marL="39921" marR="39921" marT="19960" marB="19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sz="1300" b="0" i="0" dirty="0">
                          <a:latin typeface="Montserrat Light" pitchFamily="2" charset="77"/>
                        </a:rPr>
                        <a:t>Prevalencia desconocida, frecuente en actínica</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sz="1300" b="0" i="0">
                          <a:latin typeface="Montserrat Light" pitchFamily="2" charset="77"/>
                        </a:rPr>
                        <a:t>Placa marrón de bordes elevados, centro atrófico</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sz="1300" b="0" i="0" dirty="0">
                          <a:latin typeface="Montserrat Light" pitchFamily="2" charset="77"/>
                        </a:rPr>
                        <a:t>Prurito ocasional</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sz="1300" b="0" i="0" dirty="0">
                          <a:latin typeface="Montserrat Light" pitchFamily="2" charset="77"/>
                        </a:rPr>
                        <a:t>Laminilla </a:t>
                      </a:r>
                      <a:r>
                        <a:rPr lang="es-ES" sz="1300" b="0" i="0" dirty="0" err="1">
                          <a:latin typeface="Montserrat Light" pitchFamily="2" charset="77"/>
                        </a:rPr>
                        <a:t>cornoide</a:t>
                      </a:r>
                      <a:r>
                        <a:rPr lang="es-ES" sz="1300" b="0" i="0" dirty="0">
                          <a:latin typeface="Montserrat Light" pitchFamily="2" charset="77"/>
                        </a:rPr>
                        <a:t>, telangiectasias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s-ES" sz="1300" b="0" i="0" dirty="0">
                          <a:latin typeface="Montserrat Light" pitchFamily="2" charset="77"/>
                        </a:rPr>
                        <a:t>Terapia fotodinámica, </a:t>
                      </a:r>
                      <a:r>
                        <a:rPr lang="es-ES" sz="1300" b="0" i="0" dirty="0" err="1">
                          <a:latin typeface="Montserrat Light" pitchFamily="2" charset="77"/>
                        </a:rPr>
                        <a:t>queratolíticos</a:t>
                      </a:r>
                      <a:r>
                        <a:rPr lang="es-ES" sz="1300" b="0" i="0" dirty="0">
                          <a:latin typeface="Montserrat Light" pitchFamily="2" charset="77"/>
                        </a:rPr>
                        <a:t>, </a:t>
                      </a:r>
                      <a:r>
                        <a:rPr lang="es-ES" sz="1300" b="0" i="0" dirty="0" err="1">
                          <a:latin typeface="Montserrat Light" pitchFamily="2" charset="77"/>
                        </a:rPr>
                        <a:t>lovastatina</a:t>
                      </a:r>
                      <a:r>
                        <a:rPr lang="es-ES" sz="1300" b="0" i="0" dirty="0">
                          <a:latin typeface="Montserrat Light" pitchFamily="2" charset="77"/>
                        </a:rPr>
                        <a:t>/colesterol tópico</a:t>
                      </a:r>
                    </a:p>
                  </a:txBody>
                  <a:tcPr marL="39921" marR="39921" marT="19960" marB="19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55205167"/>
                  </a:ext>
                </a:extLst>
              </a:tr>
            </a:tbl>
          </a:graphicData>
        </a:graphic>
      </p:graphicFrame>
      <p:pic>
        <p:nvPicPr>
          <p:cNvPr id="11" name="Imagen 10">
            <a:extLst>
              <a:ext uri="{FF2B5EF4-FFF2-40B4-BE49-F238E27FC236}">
                <a16:creationId xmlns:a16="http://schemas.microsoft.com/office/drawing/2014/main" id="{EEEE58F7-D65B-6312-681D-486554064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998" y="4704715"/>
            <a:ext cx="1886309" cy="1061049"/>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17110977-1A3A-2419-F815-7CC993CEE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033" y="4723986"/>
            <a:ext cx="1383788" cy="1037841"/>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9A3E5814-D9D2-A31E-B3EB-983AA5E43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0657" y="4740589"/>
            <a:ext cx="1383788" cy="1037841"/>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98892C74-3B8F-7398-5CD0-216749BCE0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856" y="4709168"/>
            <a:ext cx="1886309" cy="1061049"/>
          </a:xfrm>
          <a:prstGeom prst="rect">
            <a:avLst/>
          </a:prstGeom>
          <a:ln>
            <a:noFill/>
          </a:ln>
          <a:effectLst>
            <a:outerShdw blurRad="292100" dist="139700" dir="2700000" algn="tl" rotWithShape="0">
              <a:srgbClr val="333333">
                <a:alpha val="65000"/>
              </a:srgbClr>
            </a:outerShdw>
          </a:effectLst>
        </p:spPr>
      </p:pic>
      <p:sp>
        <p:nvSpPr>
          <p:cNvPr id="15" name="Rectángulo 14">
            <a:extLst>
              <a:ext uri="{FF2B5EF4-FFF2-40B4-BE49-F238E27FC236}">
                <a16:creationId xmlns:a16="http://schemas.microsoft.com/office/drawing/2014/main" id="{808FDB6A-F6AF-43AB-56C6-334A36B569F6}"/>
              </a:ext>
            </a:extLst>
          </p:cNvPr>
          <p:cNvSpPr/>
          <p:nvPr/>
        </p:nvSpPr>
        <p:spPr>
          <a:xfrm>
            <a:off x="9183999" y="5878646"/>
            <a:ext cx="1762021" cy="338554"/>
          </a:xfrm>
          <a:prstGeom prst="rect">
            <a:avLst/>
          </a:prstGeom>
        </p:spPr>
        <p:txBody>
          <a:bodyPr wrap="none">
            <a:spAutoFit/>
          </a:bodyPr>
          <a:lstStyle/>
          <a:p>
            <a:r>
              <a:rPr lang="es-ES" sz="1600" b="1" dirty="0" err="1">
                <a:solidFill>
                  <a:srgbClr val="28535C"/>
                </a:solidFill>
                <a:latin typeface="Montserrat" panose="02000505000000020004" pitchFamily="2" charset="77"/>
              </a:rPr>
              <a:t>Poroqueratosis</a:t>
            </a:r>
            <a:endParaRPr lang="es-ES" sz="1600" dirty="0">
              <a:solidFill>
                <a:srgbClr val="28535C"/>
              </a:solidFill>
              <a:latin typeface="Montserrat" panose="02000505000000020004" pitchFamily="2" charset="77"/>
            </a:endParaRPr>
          </a:p>
        </p:txBody>
      </p:sp>
      <p:sp>
        <p:nvSpPr>
          <p:cNvPr id="16" name="Rectángulo 15">
            <a:extLst>
              <a:ext uri="{FF2B5EF4-FFF2-40B4-BE49-F238E27FC236}">
                <a16:creationId xmlns:a16="http://schemas.microsoft.com/office/drawing/2014/main" id="{0C6A7721-967E-ADA8-AC63-2DFA22579EC6}"/>
              </a:ext>
            </a:extLst>
          </p:cNvPr>
          <p:cNvSpPr/>
          <p:nvPr/>
        </p:nvSpPr>
        <p:spPr>
          <a:xfrm>
            <a:off x="6404410" y="5878646"/>
            <a:ext cx="2553904" cy="338554"/>
          </a:xfrm>
          <a:prstGeom prst="rect">
            <a:avLst/>
          </a:prstGeom>
        </p:spPr>
        <p:txBody>
          <a:bodyPr wrap="none">
            <a:spAutoFit/>
          </a:bodyPr>
          <a:lstStyle/>
          <a:p>
            <a:pPr algn="ctr"/>
            <a:r>
              <a:rPr lang="es-ES" sz="1600" b="1" dirty="0">
                <a:solidFill>
                  <a:srgbClr val="28535C"/>
                </a:solidFill>
                <a:latin typeface="Montserrat" panose="02000505000000020004" pitchFamily="2" charset="77"/>
              </a:rPr>
              <a:t>Carcinoma basocelular</a:t>
            </a:r>
          </a:p>
        </p:txBody>
      </p:sp>
      <p:sp>
        <p:nvSpPr>
          <p:cNvPr id="17" name="Rectángulo 16">
            <a:extLst>
              <a:ext uri="{FF2B5EF4-FFF2-40B4-BE49-F238E27FC236}">
                <a16:creationId xmlns:a16="http://schemas.microsoft.com/office/drawing/2014/main" id="{45A9674A-ED9E-5504-C7E0-86A322136390}"/>
              </a:ext>
            </a:extLst>
          </p:cNvPr>
          <p:cNvSpPr/>
          <p:nvPr/>
        </p:nvSpPr>
        <p:spPr>
          <a:xfrm>
            <a:off x="3883072" y="5868397"/>
            <a:ext cx="2449710" cy="338554"/>
          </a:xfrm>
          <a:prstGeom prst="rect">
            <a:avLst/>
          </a:prstGeom>
        </p:spPr>
        <p:txBody>
          <a:bodyPr wrap="none">
            <a:spAutoFit/>
          </a:bodyPr>
          <a:lstStyle/>
          <a:p>
            <a:pPr algn="ctr"/>
            <a:r>
              <a:rPr lang="es-ES" sz="1600" b="1" dirty="0">
                <a:solidFill>
                  <a:srgbClr val="28535C"/>
                </a:solidFill>
                <a:latin typeface="Montserrat" panose="02000505000000020004" pitchFamily="2" charset="77"/>
              </a:rPr>
              <a:t>Queratosis seborreica</a:t>
            </a:r>
          </a:p>
        </p:txBody>
      </p:sp>
      <p:sp>
        <p:nvSpPr>
          <p:cNvPr id="18" name="Rectángulo 17">
            <a:extLst>
              <a:ext uri="{FF2B5EF4-FFF2-40B4-BE49-F238E27FC236}">
                <a16:creationId xmlns:a16="http://schemas.microsoft.com/office/drawing/2014/main" id="{B431B3B4-7E58-02C3-C166-DE8E44C5FAEF}"/>
              </a:ext>
            </a:extLst>
          </p:cNvPr>
          <p:cNvSpPr/>
          <p:nvPr/>
        </p:nvSpPr>
        <p:spPr>
          <a:xfrm>
            <a:off x="1640657" y="5865946"/>
            <a:ext cx="2170787" cy="338554"/>
          </a:xfrm>
          <a:prstGeom prst="rect">
            <a:avLst/>
          </a:prstGeom>
        </p:spPr>
        <p:txBody>
          <a:bodyPr wrap="none">
            <a:spAutoFit/>
          </a:bodyPr>
          <a:lstStyle/>
          <a:p>
            <a:pPr algn="ctr"/>
            <a:r>
              <a:rPr lang="es-ES" sz="1600" b="1" dirty="0">
                <a:solidFill>
                  <a:srgbClr val="28535C"/>
                </a:solidFill>
                <a:latin typeface="Montserrat" panose="02000505000000020004" pitchFamily="2" charset="77"/>
              </a:rPr>
              <a:t>Queratosis actínica</a:t>
            </a:r>
          </a:p>
        </p:txBody>
      </p:sp>
      <p:pic>
        <p:nvPicPr>
          <p:cNvPr id="2" name="Imagen 2">
            <a:extLst>
              <a:ext uri="{FF2B5EF4-FFF2-40B4-BE49-F238E27FC236}">
                <a16:creationId xmlns:a16="http://schemas.microsoft.com/office/drawing/2014/main" id="{95373C04-3AF6-D782-FF2D-66F6948150E7}"/>
              </a:ext>
            </a:extLst>
          </p:cNvPr>
          <p:cNvPicPr>
            <a:picLocks noChangeAspect="1"/>
          </p:cNvPicPr>
          <p:nvPr/>
        </p:nvPicPr>
        <p:blipFill>
          <a:blip r:embed="rId8">
            <a:alphaModFix amt="35000"/>
            <a:duotone>
              <a:schemeClr val="accent5">
                <a:shade val="45000"/>
                <a:satMod val="135000"/>
              </a:schemeClr>
              <a:prstClr val="white"/>
            </a:duotone>
          </a:blip>
          <a:stretch>
            <a:fillRect/>
          </a:stretch>
        </p:blipFill>
        <p:spPr>
          <a:xfrm flipH="1">
            <a:off x="869089" y="250509"/>
            <a:ext cx="1281354" cy="1281354"/>
          </a:xfrm>
          <a:prstGeom prst="rect">
            <a:avLst/>
          </a:prstGeom>
        </p:spPr>
      </p:pic>
      <p:sp>
        <p:nvSpPr>
          <p:cNvPr id="3" name="TextBox 2">
            <a:extLst>
              <a:ext uri="{FF2B5EF4-FFF2-40B4-BE49-F238E27FC236}">
                <a16:creationId xmlns:a16="http://schemas.microsoft.com/office/drawing/2014/main" id="{195786E8-4E4E-FEA9-5B7A-982FA50E589B}"/>
              </a:ext>
            </a:extLst>
          </p:cNvPr>
          <p:cNvSpPr txBox="1"/>
          <p:nvPr/>
        </p:nvSpPr>
        <p:spPr>
          <a:xfrm>
            <a:off x="1169430" y="6397576"/>
            <a:ext cx="10451641" cy="215444"/>
          </a:xfrm>
          <a:prstGeom prst="rect">
            <a:avLst/>
          </a:prstGeom>
          <a:noFill/>
        </p:spPr>
        <p:txBody>
          <a:bodyPr wrap="square">
            <a:spAutoFit/>
          </a:bodyPr>
          <a:lstStyle/>
          <a:p>
            <a:r>
              <a:rPr lang="en-US" sz="800" dirty="0"/>
              <a:t>National Health Service. Management of actinic keratosis in primary care [Internet]. Chelmsford (Reino </a:t>
            </a:r>
            <a:r>
              <a:rPr lang="en-US" sz="800" dirty="0" err="1"/>
              <a:t>Unido</a:t>
            </a:r>
            <a:r>
              <a:rPr lang="en-US" sz="800" dirty="0"/>
              <a:t>): NHS; 2015 [</a:t>
            </a:r>
            <a:r>
              <a:rPr lang="en-US" sz="800" dirty="0" err="1"/>
              <a:t>citado</a:t>
            </a:r>
            <a:r>
              <a:rPr lang="en-US" sz="800" dirty="0"/>
              <a:t> 12 </a:t>
            </a:r>
            <a:r>
              <a:rPr lang="en-US" sz="800" dirty="0" err="1"/>
              <a:t>jul</a:t>
            </a:r>
            <a:r>
              <a:rPr lang="en-US" sz="800" dirty="0"/>
              <a:t> 2019].</a:t>
            </a:r>
          </a:p>
        </p:txBody>
      </p:sp>
    </p:spTree>
    <p:extLst>
      <p:ext uri="{BB962C8B-B14F-4D97-AF65-F5344CB8AC3E}">
        <p14:creationId xmlns:p14="http://schemas.microsoft.com/office/powerpoint/2010/main" val="1600385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08C7548-BE19-7D0C-40AB-A3F88DD39F9E}"/>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F1131197-DAC7-9A18-CBF7-5F9B6439F784}"/>
              </a:ext>
            </a:extLst>
          </p:cNvPr>
          <p:cNvPicPr>
            <a:picLocks noChangeAspect="1"/>
          </p:cNvPicPr>
          <p:nvPr/>
        </p:nvPicPr>
        <p:blipFill>
          <a:blip r:embed="rId3">
            <a:alphaModFix amt="35000"/>
            <a:duotone>
              <a:schemeClr val="accent5">
                <a:shade val="45000"/>
                <a:satMod val="135000"/>
              </a:schemeClr>
              <a:prstClr val="white"/>
            </a:duotone>
          </a:blip>
          <a:stretch>
            <a:fillRect/>
          </a:stretch>
        </p:blipFill>
        <p:spPr>
          <a:xfrm flipH="1">
            <a:off x="836720" y="195889"/>
            <a:ext cx="1281354" cy="1281354"/>
          </a:xfrm>
          <a:prstGeom prst="rect">
            <a:avLst/>
          </a:prstGeom>
        </p:spPr>
      </p:pic>
      <p:sp>
        <p:nvSpPr>
          <p:cNvPr id="7" name="Título 20">
            <a:extLst>
              <a:ext uri="{FF2B5EF4-FFF2-40B4-BE49-F238E27FC236}">
                <a16:creationId xmlns:a16="http://schemas.microsoft.com/office/drawing/2014/main" id="{A4CB34CB-4616-0AA7-1D0B-AB1A04491A85}"/>
              </a:ext>
            </a:extLst>
          </p:cNvPr>
          <p:cNvSpPr>
            <a:spLocks noGrp="1"/>
          </p:cNvSpPr>
          <p:nvPr>
            <p:ph type="title"/>
          </p:nvPr>
        </p:nvSpPr>
        <p:spPr>
          <a:xfrm>
            <a:off x="1477397" y="893123"/>
            <a:ext cx="6158298" cy="432051"/>
          </a:xfrm>
        </p:spPr>
        <p:txBody>
          <a:bodyPr>
            <a:noAutofit/>
          </a:bodyPr>
          <a:lstStyle/>
          <a:p>
            <a:r>
              <a:rPr lang="es-ES" sz="4000" dirty="0">
                <a:solidFill>
                  <a:schemeClr val="accent1">
                    <a:lumMod val="50000"/>
                  </a:schemeClr>
                </a:solidFill>
                <a:latin typeface="Montserrat" panose="02000505000000020004" pitchFamily="2" charset="77"/>
              </a:rPr>
              <a:t>Diagnóstico diferencial</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graphicFrame>
        <p:nvGraphicFramePr>
          <p:cNvPr id="5" name="Tabla 4">
            <a:extLst>
              <a:ext uri="{FF2B5EF4-FFF2-40B4-BE49-F238E27FC236}">
                <a16:creationId xmlns:a16="http://schemas.microsoft.com/office/drawing/2014/main" id="{1C9D5A1D-BDB5-F996-8851-6A725AB9A926}"/>
              </a:ext>
            </a:extLst>
          </p:cNvPr>
          <p:cNvGraphicFramePr>
            <a:graphicFrameLocks noGrp="1"/>
          </p:cNvGraphicFramePr>
          <p:nvPr>
            <p:extLst>
              <p:ext uri="{D42A27DB-BD31-4B8C-83A1-F6EECF244321}">
                <p14:modId xmlns:p14="http://schemas.microsoft.com/office/powerpoint/2010/main" val="2383822178"/>
              </p:ext>
            </p:extLst>
          </p:nvPr>
        </p:nvGraphicFramePr>
        <p:xfrm>
          <a:off x="1134093" y="1230394"/>
          <a:ext cx="10768483" cy="3466484"/>
        </p:xfrm>
        <a:graphic>
          <a:graphicData uri="http://schemas.openxmlformats.org/drawingml/2006/table">
            <a:tbl>
              <a:tblPr>
                <a:tableStyleId>{5940675A-B579-460E-94D1-54222C63F5DA}</a:tableStyleId>
              </a:tblPr>
              <a:tblGrid>
                <a:gridCol w="1619715">
                  <a:extLst>
                    <a:ext uri="{9D8B030D-6E8A-4147-A177-3AD203B41FA5}">
                      <a16:colId xmlns:a16="http://schemas.microsoft.com/office/drawing/2014/main" val="145954843"/>
                    </a:ext>
                  </a:extLst>
                </a:gridCol>
                <a:gridCol w="1767950">
                  <a:extLst>
                    <a:ext uri="{9D8B030D-6E8A-4147-A177-3AD203B41FA5}">
                      <a16:colId xmlns:a16="http://schemas.microsoft.com/office/drawing/2014/main" val="2027697049"/>
                    </a:ext>
                  </a:extLst>
                </a:gridCol>
                <a:gridCol w="2582427">
                  <a:extLst>
                    <a:ext uri="{9D8B030D-6E8A-4147-A177-3AD203B41FA5}">
                      <a16:colId xmlns:a16="http://schemas.microsoft.com/office/drawing/2014/main" val="1766276373"/>
                    </a:ext>
                  </a:extLst>
                </a:gridCol>
                <a:gridCol w="1217275">
                  <a:extLst>
                    <a:ext uri="{9D8B030D-6E8A-4147-A177-3AD203B41FA5}">
                      <a16:colId xmlns:a16="http://schemas.microsoft.com/office/drawing/2014/main" val="3017106988"/>
                    </a:ext>
                  </a:extLst>
                </a:gridCol>
                <a:gridCol w="2020419">
                  <a:extLst>
                    <a:ext uri="{9D8B030D-6E8A-4147-A177-3AD203B41FA5}">
                      <a16:colId xmlns:a16="http://schemas.microsoft.com/office/drawing/2014/main" val="3474990625"/>
                    </a:ext>
                  </a:extLst>
                </a:gridCol>
                <a:gridCol w="1560697">
                  <a:extLst>
                    <a:ext uri="{9D8B030D-6E8A-4147-A177-3AD203B41FA5}">
                      <a16:colId xmlns:a16="http://schemas.microsoft.com/office/drawing/2014/main" val="4070195073"/>
                    </a:ext>
                  </a:extLst>
                </a:gridCol>
              </a:tblGrid>
              <a:tr h="240872">
                <a:tc>
                  <a:txBody>
                    <a:bodyPr/>
                    <a:lstStyle/>
                    <a:p>
                      <a:pPr algn="ctr"/>
                      <a:r>
                        <a:rPr lang="es-ES" sz="1400" b="0" i="0" dirty="0">
                          <a:solidFill>
                            <a:schemeClr val="bg1"/>
                          </a:solidFill>
                          <a:latin typeface="+mj-lt"/>
                        </a:rPr>
                        <a:t>Patología</a:t>
                      </a:r>
                    </a:p>
                  </a:txBody>
                  <a:tcPr marL="39921" marR="39921" marT="19960" marB="19960" anchor="ctr">
                    <a:solidFill>
                      <a:srgbClr val="28535C"/>
                    </a:solidFill>
                  </a:tcPr>
                </a:tc>
                <a:tc>
                  <a:txBody>
                    <a:bodyPr/>
                    <a:lstStyle/>
                    <a:p>
                      <a:pPr algn="ctr"/>
                      <a:r>
                        <a:rPr lang="es-ES" sz="1400" b="0" i="0" dirty="0">
                          <a:solidFill>
                            <a:schemeClr val="bg1"/>
                          </a:solidFill>
                          <a:latin typeface="+mj-lt"/>
                        </a:rPr>
                        <a:t>Epidemiología</a:t>
                      </a:r>
                    </a:p>
                  </a:txBody>
                  <a:tcPr marL="39921" marR="39921" marT="19960" marB="19960" anchor="ctr">
                    <a:solidFill>
                      <a:srgbClr val="28535C"/>
                    </a:solidFill>
                  </a:tcPr>
                </a:tc>
                <a:tc>
                  <a:txBody>
                    <a:bodyPr/>
                    <a:lstStyle/>
                    <a:p>
                      <a:pPr algn="ctr"/>
                      <a:r>
                        <a:rPr lang="es-ES" sz="1400" b="0" i="0" dirty="0">
                          <a:solidFill>
                            <a:schemeClr val="bg1"/>
                          </a:solidFill>
                          <a:latin typeface="+mj-lt"/>
                        </a:rPr>
                        <a:t>Clínica</a:t>
                      </a:r>
                    </a:p>
                  </a:txBody>
                  <a:tcPr marL="39921" marR="39921" marT="19960" marB="19960" anchor="ctr">
                    <a:solidFill>
                      <a:srgbClr val="28535C"/>
                    </a:solidFill>
                  </a:tcPr>
                </a:tc>
                <a:tc>
                  <a:txBody>
                    <a:bodyPr/>
                    <a:lstStyle/>
                    <a:p>
                      <a:pPr algn="ctr"/>
                      <a:r>
                        <a:rPr lang="es-ES" sz="1400" b="0" i="0" dirty="0">
                          <a:solidFill>
                            <a:schemeClr val="bg1"/>
                          </a:solidFill>
                          <a:latin typeface="+mj-lt"/>
                        </a:rPr>
                        <a:t>Sintomatología</a:t>
                      </a:r>
                    </a:p>
                  </a:txBody>
                  <a:tcPr marL="39921" marR="39921" marT="19960" marB="19960" anchor="ctr">
                    <a:solidFill>
                      <a:srgbClr val="28535C"/>
                    </a:solidFill>
                  </a:tcPr>
                </a:tc>
                <a:tc>
                  <a:txBody>
                    <a:bodyPr/>
                    <a:lstStyle/>
                    <a:p>
                      <a:pPr algn="ctr"/>
                      <a:r>
                        <a:rPr lang="es-ES" sz="1400" b="0" i="0" dirty="0">
                          <a:solidFill>
                            <a:schemeClr val="bg1"/>
                          </a:solidFill>
                          <a:latin typeface="+mj-lt"/>
                        </a:rPr>
                        <a:t>Dermatoscopia</a:t>
                      </a:r>
                    </a:p>
                  </a:txBody>
                  <a:tcPr marL="39921" marR="39921" marT="19960" marB="19960" anchor="ctr">
                    <a:solidFill>
                      <a:srgbClr val="28535C"/>
                    </a:solidFill>
                  </a:tcPr>
                </a:tc>
                <a:tc>
                  <a:txBody>
                    <a:bodyPr/>
                    <a:lstStyle/>
                    <a:p>
                      <a:pPr algn="ctr"/>
                      <a:r>
                        <a:rPr lang="es-ES" sz="1400" b="0" i="0" dirty="0">
                          <a:solidFill>
                            <a:schemeClr val="bg1"/>
                          </a:solidFill>
                          <a:latin typeface="+mj-lt"/>
                        </a:rPr>
                        <a:t>Tratamiento</a:t>
                      </a:r>
                    </a:p>
                  </a:txBody>
                  <a:tcPr marL="39921" marR="39921" marT="19960" marB="19960" anchor="ctr">
                    <a:solidFill>
                      <a:srgbClr val="28535C"/>
                    </a:solidFill>
                  </a:tcPr>
                </a:tc>
                <a:extLst>
                  <a:ext uri="{0D108BD9-81ED-4DB2-BD59-A6C34878D82A}">
                    <a16:rowId xmlns:a16="http://schemas.microsoft.com/office/drawing/2014/main" val="701391231"/>
                  </a:ext>
                </a:extLst>
              </a:tr>
              <a:tr h="693282">
                <a:tc>
                  <a:txBody>
                    <a:bodyPr/>
                    <a:lstStyle/>
                    <a:p>
                      <a:pPr algn="ctr"/>
                      <a:r>
                        <a:rPr lang="es-ES" sz="1400" b="0" i="0" dirty="0" err="1">
                          <a:latin typeface="+mj-lt"/>
                        </a:rPr>
                        <a:t>Léntigo</a:t>
                      </a:r>
                      <a:r>
                        <a:rPr lang="es-ES" sz="1400" b="0" i="0" dirty="0">
                          <a:latin typeface="+mj-lt"/>
                        </a:rPr>
                        <a:t> solar</a:t>
                      </a:r>
                    </a:p>
                  </a:txBody>
                  <a:tcPr marL="39921" marR="39921" marT="19960" marB="19960" anchor="ctr"/>
                </a:tc>
                <a:tc>
                  <a:txBody>
                    <a:bodyPr/>
                    <a:lstStyle/>
                    <a:p>
                      <a:r>
                        <a:rPr lang="es-ES" sz="1400" b="0" i="0" dirty="0">
                          <a:latin typeface="+mj-lt"/>
                        </a:rPr>
                        <a:t>Prevalencia 90%</a:t>
                      </a:r>
                    </a:p>
                  </a:txBody>
                  <a:tcPr marL="39921" marR="39921" marT="19960" marB="19960" anchor="ctr"/>
                </a:tc>
                <a:tc>
                  <a:txBody>
                    <a:bodyPr/>
                    <a:lstStyle/>
                    <a:p>
                      <a:r>
                        <a:rPr lang="es-ES" sz="1400" b="0" i="0" dirty="0">
                          <a:latin typeface="+mj-lt"/>
                        </a:rPr>
                        <a:t>Mácula marrón de bordes regulares</a:t>
                      </a:r>
                    </a:p>
                  </a:txBody>
                  <a:tcPr marL="39921" marR="39921" marT="19960" marB="19960" anchor="ctr"/>
                </a:tc>
                <a:tc>
                  <a:txBody>
                    <a:bodyPr/>
                    <a:lstStyle/>
                    <a:p>
                      <a:r>
                        <a:rPr lang="es-ES" sz="1400" b="0" i="0" dirty="0">
                          <a:latin typeface="+mj-lt"/>
                        </a:rPr>
                        <a:t>Asintomática</a:t>
                      </a:r>
                    </a:p>
                  </a:txBody>
                  <a:tcPr marL="39921" marR="39921" marT="19960" marB="19960" anchor="ctr"/>
                </a:tc>
                <a:tc>
                  <a:txBody>
                    <a:bodyPr/>
                    <a:lstStyle/>
                    <a:p>
                      <a:r>
                        <a:rPr lang="es-ES" sz="1400" b="0" i="0" dirty="0">
                          <a:latin typeface="+mj-lt"/>
                        </a:rPr>
                        <a:t>Área marrón sin estructura</a:t>
                      </a:r>
                    </a:p>
                  </a:txBody>
                  <a:tcPr marL="39921" marR="39921" marT="19960" marB="19960" anchor="ctr"/>
                </a:tc>
                <a:tc>
                  <a:txBody>
                    <a:bodyPr/>
                    <a:lstStyle/>
                    <a:p>
                      <a:r>
                        <a:rPr lang="es-ES" sz="1400" b="0" i="0" dirty="0">
                          <a:latin typeface="+mj-lt"/>
                        </a:rPr>
                        <a:t>Protección solar</a:t>
                      </a:r>
                    </a:p>
                  </a:txBody>
                  <a:tcPr marL="39921" marR="39921" marT="19960" marB="19960" anchor="ctr"/>
                </a:tc>
                <a:extLst>
                  <a:ext uri="{0D108BD9-81ED-4DB2-BD59-A6C34878D82A}">
                    <a16:rowId xmlns:a16="http://schemas.microsoft.com/office/drawing/2014/main" val="3316534646"/>
                  </a:ext>
                </a:extLst>
              </a:tr>
              <a:tr h="693282">
                <a:tc>
                  <a:txBody>
                    <a:bodyPr/>
                    <a:lstStyle/>
                    <a:p>
                      <a:pPr algn="ctr"/>
                      <a:r>
                        <a:rPr lang="es-ES" sz="1400" b="0" i="0" dirty="0" err="1">
                          <a:latin typeface="+mj-lt"/>
                        </a:rPr>
                        <a:t>Léntigo</a:t>
                      </a:r>
                      <a:r>
                        <a:rPr lang="es-ES" sz="1400" b="0" i="0" dirty="0">
                          <a:latin typeface="+mj-lt"/>
                        </a:rPr>
                        <a:t> maligno</a:t>
                      </a:r>
                    </a:p>
                  </a:txBody>
                  <a:tcPr marL="39921" marR="39921" marT="19960" marB="19960" anchor="ctr"/>
                </a:tc>
                <a:tc>
                  <a:txBody>
                    <a:bodyPr/>
                    <a:lstStyle/>
                    <a:p>
                      <a:r>
                        <a:rPr lang="es-ES" sz="1400" b="0" i="0" dirty="0">
                          <a:latin typeface="+mj-lt"/>
                        </a:rPr>
                        <a:t>Incidencia </a:t>
                      </a:r>
                    </a:p>
                    <a:p>
                      <a:r>
                        <a:rPr lang="es-ES" sz="1400" b="0" i="0" dirty="0">
                          <a:latin typeface="+mj-lt"/>
                        </a:rPr>
                        <a:t>1-37/100,000 </a:t>
                      </a:r>
                      <a:r>
                        <a:rPr lang="es-ES" sz="1400" b="0" i="0" dirty="0" err="1">
                          <a:latin typeface="+mj-lt"/>
                        </a:rPr>
                        <a:t>hab</a:t>
                      </a:r>
                      <a:r>
                        <a:rPr lang="es-ES" sz="1400" b="0" i="0" dirty="0">
                          <a:latin typeface="+mj-lt"/>
                        </a:rPr>
                        <a:t>/año</a:t>
                      </a:r>
                    </a:p>
                  </a:txBody>
                  <a:tcPr marL="39921" marR="39921" marT="19960" marB="19960" anchor="ctr"/>
                </a:tc>
                <a:tc>
                  <a:txBody>
                    <a:bodyPr/>
                    <a:lstStyle/>
                    <a:p>
                      <a:r>
                        <a:rPr lang="es-ES" sz="1400" b="0" i="0" dirty="0">
                          <a:latin typeface="+mj-lt"/>
                        </a:rPr>
                        <a:t>Mácula policroma, bordes irregulares, posible ulceración</a:t>
                      </a:r>
                    </a:p>
                  </a:txBody>
                  <a:tcPr marL="39921" marR="39921" marT="19960" marB="19960" anchor="ctr"/>
                </a:tc>
                <a:tc>
                  <a:txBody>
                    <a:bodyPr/>
                    <a:lstStyle/>
                    <a:p>
                      <a:r>
                        <a:rPr lang="es-ES" sz="1400" b="0" i="0" dirty="0">
                          <a:latin typeface="+mj-lt"/>
                        </a:rPr>
                        <a:t>Asintomática</a:t>
                      </a:r>
                    </a:p>
                  </a:txBody>
                  <a:tcPr marL="39921" marR="39921" marT="19960" marB="19960" anchor="ctr"/>
                </a:tc>
                <a:tc>
                  <a:txBody>
                    <a:bodyPr/>
                    <a:lstStyle/>
                    <a:p>
                      <a:r>
                        <a:rPr lang="es-ES" sz="1400" b="0" i="0">
                          <a:latin typeface="+mj-lt"/>
                        </a:rPr>
                        <a:t>Pigmentación asimétrica, policromía</a:t>
                      </a:r>
                    </a:p>
                  </a:txBody>
                  <a:tcPr marL="39921" marR="39921" marT="19960" marB="19960" anchor="ctr"/>
                </a:tc>
                <a:tc>
                  <a:txBody>
                    <a:bodyPr/>
                    <a:lstStyle/>
                    <a:p>
                      <a:r>
                        <a:rPr lang="es-ES" sz="1400" b="0" i="0" dirty="0">
                          <a:latin typeface="+mj-lt"/>
                        </a:rPr>
                        <a:t>Extirpación quirúrgica</a:t>
                      </a:r>
                    </a:p>
                  </a:txBody>
                  <a:tcPr marL="39921" marR="39921" marT="19960" marB="19960" anchor="ctr"/>
                </a:tc>
                <a:extLst>
                  <a:ext uri="{0D108BD9-81ED-4DB2-BD59-A6C34878D82A}">
                    <a16:rowId xmlns:a16="http://schemas.microsoft.com/office/drawing/2014/main" val="566608960"/>
                  </a:ext>
                </a:extLst>
              </a:tr>
              <a:tr h="443780">
                <a:tc>
                  <a:txBody>
                    <a:bodyPr/>
                    <a:lstStyle/>
                    <a:p>
                      <a:pPr algn="ctr"/>
                      <a:r>
                        <a:rPr lang="es-ES" sz="1400" b="0" i="0" dirty="0">
                          <a:latin typeface="+mj-lt"/>
                        </a:rPr>
                        <a:t>Carcinoma espinocelular</a:t>
                      </a:r>
                    </a:p>
                  </a:txBody>
                  <a:tcPr marL="39921" marR="39921" marT="19960" marB="19960" anchor="ctr"/>
                </a:tc>
                <a:tc>
                  <a:txBody>
                    <a:bodyPr/>
                    <a:lstStyle/>
                    <a:p>
                      <a:r>
                        <a:rPr lang="es-ES" sz="1400" b="0" i="0" dirty="0">
                          <a:latin typeface="+mj-lt"/>
                        </a:rPr>
                        <a:t>Incidencia 38/100,000 </a:t>
                      </a:r>
                      <a:r>
                        <a:rPr lang="es-ES" sz="1400" b="0" i="0" dirty="0" err="1">
                          <a:latin typeface="+mj-lt"/>
                        </a:rPr>
                        <a:t>hab</a:t>
                      </a:r>
                      <a:r>
                        <a:rPr lang="es-ES" sz="1400" b="0" i="0" dirty="0">
                          <a:latin typeface="+mj-lt"/>
                        </a:rPr>
                        <a:t>/año</a:t>
                      </a:r>
                    </a:p>
                  </a:txBody>
                  <a:tcPr marL="39921" marR="39921" marT="19960" marB="19960" anchor="ctr"/>
                </a:tc>
                <a:tc>
                  <a:txBody>
                    <a:bodyPr/>
                    <a:lstStyle/>
                    <a:p>
                      <a:r>
                        <a:rPr lang="es-ES" sz="1400" b="0" i="0" dirty="0">
                          <a:latin typeface="+mj-lt"/>
                        </a:rPr>
                        <a:t>Pápula/placa </a:t>
                      </a:r>
                      <a:r>
                        <a:rPr lang="es-ES" sz="1400" b="0" i="0" dirty="0" err="1">
                          <a:latin typeface="+mj-lt"/>
                        </a:rPr>
                        <a:t>hiperqueratósica</a:t>
                      </a:r>
                      <a:r>
                        <a:rPr lang="es-ES" sz="1400" b="0" i="0" dirty="0">
                          <a:latin typeface="+mj-lt"/>
                        </a:rPr>
                        <a:t>, eritematosa</a:t>
                      </a:r>
                    </a:p>
                  </a:txBody>
                  <a:tcPr marL="39921" marR="39921" marT="19960" marB="19960" anchor="ctr"/>
                </a:tc>
                <a:tc>
                  <a:txBody>
                    <a:bodyPr/>
                    <a:lstStyle/>
                    <a:p>
                      <a:r>
                        <a:rPr lang="es-ES" sz="1400" b="0" i="0" dirty="0">
                          <a:latin typeface="+mj-lt"/>
                        </a:rPr>
                        <a:t>Prurito o dolor ocasional</a:t>
                      </a:r>
                    </a:p>
                  </a:txBody>
                  <a:tcPr marL="39921" marR="39921" marT="19960" marB="19960" anchor="ctr"/>
                </a:tc>
                <a:tc>
                  <a:txBody>
                    <a:bodyPr/>
                    <a:lstStyle/>
                    <a:p>
                      <a:r>
                        <a:rPr lang="es-ES" sz="1400" b="0" i="0" dirty="0">
                          <a:latin typeface="+mj-lt"/>
                        </a:rPr>
                        <a:t>Ulceración, tapones </a:t>
                      </a:r>
                      <a:r>
                        <a:rPr lang="es-ES" sz="1400" b="0" i="0" dirty="0" err="1">
                          <a:latin typeface="+mj-lt"/>
                        </a:rPr>
                        <a:t>queratósicos</a:t>
                      </a:r>
                      <a:endParaRPr lang="es-ES" sz="1400" b="0" i="0" dirty="0">
                        <a:latin typeface="+mj-lt"/>
                      </a:endParaRPr>
                    </a:p>
                  </a:txBody>
                  <a:tcPr marL="39921" marR="39921" marT="19960" marB="19960" anchor="ctr"/>
                </a:tc>
                <a:tc>
                  <a:txBody>
                    <a:bodyPr/>
                    <a:lstStyle/>
                    <a:p>
                      <a:r>
                        <a:rPr lang="es-ES" sz="1400" b="0" i="0" dirty="0">
                          <a:latin typeface="+mj-lt"/>
                        </a:rPr>
                        <a:t>Extirpación quirúrgica</a:t>
                      </a:r>
                    </a:p>
                  </a:txBody>
                  <a:tcPr marL="39921" marR="39921" marT="19960" marB="19960" anchor="ctr"/>
                </a:tc>
                <a:extLst>
                  <a:ext uri="{0D108BD9-81ED-4DB2-BD59-A6C34878D82A}">
                    <a16:rowId xmlns:a16="http://schemas.microsoft.com/office/drawing/2014/main" val="4082464944"/>
                  </a:ext>
                </a:extLst>
              </a:tr>
              <a:tr h="646688">
                <a:tc>
                  <a:txBody>
                    <a:bodyPr/>
                    <a:lstStyle/>
                    <a:p>
                      <a:pPr algn="ctr"/>
                      <a:r>
                        <a:rPr lang="es-ES" sz="1400" b="0" i="0" dirty="0">
                          <a:latin typeface="+mj-lt"/>
                        </a:rPr>
                        <a:t>Hiperplasia sebácea</a:t>
                      </a:r>
                    </a:p>
                  </a:txBody>
                  <a:tcPr marL="39921" marR="39921" marT="19960" marB="19960" anchor="ctr"/>
                </a:tc>
                <a:tc>
                  <a:txBody>
                    <a:bodyPr/>
                    <a:lstStyle/>
                    <a:p>
                      <a:r>
                        <a:rPr lang="es-ES" sz="1400" b="0" i="0">
                          <a:latin typeface="+mj-lt"/>
                        </a:rPr>
                        <a:t>Prevalencia 1%, frecuente en adultos mayores</a:t>
                      </a:r>
                    </a:p>
                  </a:txBody>
                  <a:tcPr marL="39921" marR="39921" marT="19960" marB="19960" anchor="ctr"/>
                </a:tc>
                <a:tc>
                  <a:txBody>
                    <a:bodyPr/>
                    <a:lstStyle/>
                    <a:p>
                      <a:r>
                        <a:rPr lang="es-ES" sz="1400" b="0" i="0" dirty="0">
                          <a:latin typeface="+mj-lt"/>
                        </a:rPr>
                        <a:t>Pápula amarilla con depresión central</a:t>
                      </a:r>
                    </a:p>
                  </a:txBody>
                  <a:tcPr marL="39921" marR="39921" marT="19960" marB="19960" anchor="ctr"/>
                </a:tc>
                <a:tc>
                  <a:txBody>
                    <a:bodyPr/>
                    <a:lstStyle/>
                    <a:p>
                      <a:r>
                        <a:rPr lang="es-ES" sz="1400" b="0" i="0" dirty="0">
                          <a:latin typeface="+mj-lt"/>
                        </a:rPr>
                        <a:t>Asintomática</a:t>
                      </a:r>
                    </a:p>
                  </a:txBody>
                  <a:tcPr marL="39921" marR="39921" marT="19960" marB="19960" anchor="ctr"/>
                </a:tc>
                <a:tc>
                  <a:txBody>
                    <a:bodyPr/>
                    <a:lstStyle/>
                    <a:p>
                      <a:r>
                        <a:rPr lang="es-ES" sz="1400" b="0" i="0" dirty="0">
                          <a:latin typeface="+mj-lt"/>
                        </a:rPr>
                        <a:t>Lóbulos amarillo-blanco, vasos en corona</a:t>
                      </a:r>
                    </a:p>
                  </a:txBody>
                  <a:tcPr marL="39921" marR="39921" marT="19960" marB="19960" anchor="ctr"/>
                </a:tc>
                <a:tc>
                  <a:txBody>
                    <a:bodyPr/>
                    <a:lstStyle/>
                    <a:p>
                      <a:r>
                        <a:rPr lang="es-ES" sz="1400" b="0" i="0" dirty="0">
                          <a:latin typeface="+mj-lt"/>
                        </a:rPr>
                        <a:t>No precisa</a:t>
                      </a:r>
                    </a:p>
                  </a:txBody>
                  <a:tcPr marL="39921" marR="39921" marT="19960" marB="19960" anchor="ctr"/>
                </a:tc>
                <a:extLst>
                  <a:ext uri="{0D108BD9-81ED-4DB2-BD59-A6C34878D82A}">
                    <a16:rowId xmlns:a16="http://schemas.microsoft.com/office/drawing/2014/main" val="4203679724"/>
                  </a:ext>
                </a:extLst>
              </a:tr>
              <a:tr h="646688">
                <a:tc>
                  <a:txBody>
                    <a:bodyPr/>
                    <a:lstStyle/>
                    <a:p>
                      <a:pPr algn="ctr"/>
                      <a:r>
                        <a:rPr lang="es-ES" sz="1400" b="0" i="0" dirty="0">
                          <a:latin typeface="+mj-lt"/>
                        </a:rPr>
                        <a:t>Verruga viral</a:t>
                      </a:r>
                    </a:p>
                  </a:txBody>
                  <a:tcPr marL="39921" marR="39921" marT="19960" marB="19960" anchor="ctr"/>
                </a:tc>
                <a:tc>
                  <a:txBody>
                    <a:bodyPr/>
                    <a:lstStyle/>
                    <a:p>
                      <a:r>
                        <a:rPr lang="es-ES" sz="1400" b="0" i="0">
                          <a:latin typeface="+mj-lt"/>
                        </a:rPr>
                        <a:t>Prevalencia alta en niños</a:t>
                      </a:r>
                    </a:p>
                  </a:txBody>
                  <a:tcPr marL="39921" marR="39921" marT="19960" marB="19960" anchor="ctr"/>
                </a:tc>
                <a:tc>
                  <a:txBody>
                    <a:bodyPr/>
                    <a:lstStyle/>
                    <a:p>
                      <a:r>
                        <a:rPr lang="es-ES" sz="1400" b="0" i="0" dirty="0">
                          <a:latin typeface="+mj-lt"/>
                        </a:rPr>
                        <a:t>Pápula </a:t>
                      </a:r>
                      <a:r>
                        <a:rPr lang="es-ES" sz="1400" b="0" i="0" dirty="0" err="1">
                          <a:latin typeface="+mj-lt"/>
                        </a:rPr>
                        <a:t>hiperqueratósica</a:t>
                      </a:r>
                      <a:r>
                        <a:rPr lang="es-ES" sz="1400" b="0" i="0" dirty="0">
                          <a:latin typeface="+mj-lt"/>
                        </a:rPr>
                        <a:t> de color piel</a:t>
                      </a:r>
                    </a:p>
                  </a:txBody>
                  <a:tcPr marL="39921" marR="39921" marT="19960" marB="19960" anchor="ctr"/>
                </a:tc>
                <a:tc>
                  <a:txBody>
                    <a:bodyPr/>
                    <a:lstStyle/>
                    <a:p>
                      <a:r>
                        <a:rPr lang="es-ES" sz="1400" b="0" i="0">
                          <a:latin typeface="+mj-lt"/>
                        </a:rPr>
                        <a:t>Prurito ocasional</a:t>
                      </a:r>
                    </a:p>
                  </a:txBody>
                  <a:tcPr marL="39921" marR="39921" marT="19960" marB="19960" anchor="ctr"/>
                </a:tc>
                <a:tc>
                  <a:txBody>
                    <a:bodyPr/>
                    <a:lstStyle/>
                    <a:p>
                      <a:r>
                        <a:rPr lang="es-ES" sz="1400" b="0" i="0" dirty="0">
                          <a:latin typeface="+mj-lt"/>
                        </a:rPr>
                        <a:t>Puntos negros (vasos trombosados)</a:t>
                      </a:r>
                    </a:p>
                  </a:txBody>
                  <a:tcPr marL="39921" marR="39921" marT="19960" marB="19960" anchor="ctr"/>
                </a:tc>
                <a:tc>
                  <a:txBody>
                    <a:bodyPr/>
                    <a:lstStyle/>
                    <a:p>
                      <a:r>
                        <a:rPr lang="es-ES" sz="1400" b="0" i="0" dirty="0">
                          <a:latin typeface="+mj-lt"/>
                        </a:rPr>
                        <a:t>Crioterapia, </a:t>
                      </a:r>
                      <a:r>
                        <a:rPr lang="es-ES" sz="1400" b="0" i="0" dirty="0" err="1">
                          <a:latin typeface="+mj-lt"/>
                        </a:rPr>
                        <a:t>queratolíticos</a:t>
                      </a:r>
                      <a:r>
                        <a:rPr lang="es-ES" sz="1400" b="0" i="0" dirty="0">
                          <a:latin typeface="+mj-lt"/>
                        </a:rPr>
                        <a:t> tópicos, 5-Fu</a:t>
                      </a:r>
                    </a:p>
                  </a:txBody>
                  <a:tcPr marL="39921" marR="39921" marT="19960" marB="19960" anchor="ctr"/>
                </a:tc>
                <a:extLst>
                  <a:ext uri="{0D108BD9-81ED-4DB2-BD59-A6C34878D82A}">
                    <a16:rowId xmlns:a16="http://schemas.microsoft.com/office/drawing/2014/main" val="1789678028"/>
                  </a:ext>
                </a:extLst>
              </a:tr>
            </a:tbl>
          </a:graphicData>
        </a:graphic>
      </p:graphicFrame>
      <p:pic>
        <p:nvPicPr>
          <p:cNvPr id="8" name="Imagen 7">
            <a:extLst>
              <a:ext uri="{FF2B5EF4-FFF2-40B4-BE49-F238E27FC236}">
                <a16:creationId xmlns:a16="http://schemas.microsoft.com/office/drawing/2014/main" id="{D7D6FC69-EE0C-0B81-CC65-DDB44D1E0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326" y="4747054"/>
            <a:ext cx="1468408" cy="110130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9319B79D-5353-F351-1682-19B5E733C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93" y="4747054"/>
            <a:ext cx="1468408" cy="1101306"/>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B688EFB2-6D31-D86E-5463-9218EE0020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6428" y="4747054"/>
            <a:ext cx="1957877" cy="110130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F17078DD-CF21-AA24-EC50-84327CCB7E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100" y="4777361"/>
            <a:ext cx="1468407" cy="1101306"/>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D19D43C0-A379-6728-82A7-C9684A7613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4698" y="4777361"/>
            <a:ext cx="1957878" cy="1101307"/>
          </a:xfrm>
          <a:prstGeom prst="rect">
            <a:avLst/>
          </a:prstGeom>
          <a:ln>
            <a:no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95FBA0C-271B-B8DA-5ACF-B16B79FCC298}"/>
              </a:ext>
            </a:extLst>
          </p:cNvPr>
          <p:cNvSpPr/>
          <p:nvPr/>
        </p:nvSpPr>
        <p:spPr>
          <a:xfrm>
            <a:off x="1183971" y="5941315"/>
            <a:ext cx="1405001" cy="369332"/>
          </a:xfrm>
          <a:prstGeom prst="rect">
            <a:avLst/>
          </a:prstGeom>
        </p:spPr>
        <p:txBody>
          <a:bodyPr wrap="none">
            <a:spAutoFit/>
          </a:bodyPr>
          <a:lstStyle/>
          <a:p>
            <a:pPr algn="ctr"/>
            <a:r>
              <a:rPr lang="es-ES" b="1" dirty="0" err="1">
                <a:solidFill>
                  <a:srgbClr val="28535C"/>
                </a:solidFill>
              </a:rPr>
              <a:t>Léntigo</a:t>
            </a:r>
            <a:r>
              <a:rPr lang="es-ES" b="1" dirty="0">
                <a:solidFill>
                  <a:srgbClr val="28535C"/>
                </a:solidFill>
              </a:rPr>
              <a:t> solar</a:t>
            </a:r>
          </a:p>
        </p:txBody>
      </p:sp>
      <p:sp>
        <p:nvSpPr>
          <p:cNvPr id="15" name="Rectángulo 14">
            <a:extLst>
              <a:ext uri="{FF2B5EF4-FFF2-40B4-BE49-F238E27FC236}">
                <a16:creationId xmlns:a16="http://schemas.microsoft.com/office/drawing/2014/main" id="{7921A29F-FB0B-7A89-28A3-1D6A25B6677E}"/>
              </a:ext>
            </a:extLst>
          </p:cNvPr>
          <p:cNvSpPr/>
          <p:nvPr/>
        </p:nvSpPr>
        <p:spPr>
          <a:xfrm>
            <a:off x="2991020" y="5938302"/>
            <a:ext cx="1707967" cy="369332"/>
          </a:xfrm>
          <a:prstGeom prst="rect">
            <a:avLst/>
          </a:prstGeom>
        </p:spPr>
        <p:txBody>
          <a:bodyPr wrap="none">
            <a:spAutoFit/>
          </a:bodyPr>
          <a:lstStyle/>
          <a:p>
            <a:pPr algn="ctr"/>
            <a:r>
              <a:rPr lang="es-ES" b="1" dirty="0" err="1">
                <a:solidFill>
                  <a:srgbClr val="28535C"/>
                </a:solidFill>
              </a:rPr>
              <a:t>Léntigo</a:t>
            </a:r>
            <a:r>
              <a:rPr lang="es-ES" b="1" dirty="0">
                <a:solidFill>
                  <a:srgbClr val="28535C"/>
                </a:solidFill>
              </a:rPr>
              <a:t> maligno</a:t>
            </a:r>
          </a:p>
        </p:txBody>
      </p:sp>
      <p:sp>
        <p:nvSpPr>
          <p:cNvPr id="16" name="Rectángulo 15">
            <a:extLst>
              <a:ext uri="{FF2B5EF4-FFF2-40B4-BE49-F238E27FC236}">
                <a16:creationId xmlns:a16="http://schemas.microsoft.com/office/drawing/2014/main" id="{D0D8713F-9EC4-7FA7-2BF7-1AB27BDD8216}"/>
              </a:ext>
            </a:extLst>
          </p:cNvPr>
          <p:cNvSpPr/>
          <p:nvPr/>
        </p:nvSpPr>
        <p:spPr>
          <a:xfrm>
            <a:off x="4845625" y="5938302"/>
            <a:ext cx="2528192" cy="369332"/>
          </a:xfrm>
          <a:prstGeom prst="rect">
            <a:avLst/>
          </a:prstGeom>
        </p:spPr>
        <p:txBody>
          <a:bodyPr wrap="none">
            <a:spAutoFit/>
          </a:bodyPr>
          <a:lstStyle/>
          <a:p>
            <a:pPr algn="ctr"/>
            <a:r>
              <a:rPr lang="es-ES" b="1" dirty="0">
                <a:solidFill>
                  <a:srgbClr val="28535C"/>
                </a:solidFill>
              </a:rPr>
              <a:t>Carcinoma espinocelular</a:t>
            </a:r>
          </a:p>
        </p:txBody>
      </p:sp>
      <p:sp>
        <p:nvSpPr>
          <p:cNvPr id="17" name="Rectángulo 16">
            <a:extLst>
              <a:ext uri="{FF2B5EF4-FFF2-40B4-BE49-F238E27FC236}">
                <a16:creationId xmlns:a16="http://schemas.microsoft.com/office/drawing/2014/main" id="{585B7D52-D61D-C162-E9C0-AF15E0BC326E}"/>
              </a:ext>
            </a:extLst>
          </p:cNvPr>
          <p:cNvSpPr/>
          <p:nvPr/>
        </p:nvSpPr>
        <p:spPr>
          <a:xfrm>
            <a:off x="7571193" y="5938302"/>
            <a:ext cx="2084225" cy="369332"/>
          </a:xfrm>
          <a:prstGeom prst="rect">
            <a:avLst/>
          </a:prstGeom>
        </p:spPr>
        <p:txBody>
          <a:bodyPr wrap="none">
            <a:spAutoFit/>
          </a:bodyPr>
          <a:lstStyle/>
          <a:p>
            <a:pPr algn="ctr"/>
            <a:r>
              <a:rPr lang="es-ES" b="1" dirty="0">
                <a:solidFill>
                  <a:srgbClr val="28535C"/>
                </a:solidFill>
              </a:rPr>
              <a:t>Hiperplasia sebácea</a:t>
            </a:r>
          </a:p>
        </p:txBody>
      </p:sp>
      <p:sp>
        <p:nvSpPr>
          <p:cNvPr id="18" name="Rectángulo 17">
            <a:extLst>
              <a:ext uri="{FF2B5EF4-FFF2-40B4-BE49-F238E27FC236}">
                <a16:creationId xmlns:a16="http://schemas.microsoft.com/office/drawing/2014/main" id="{C80F5D86-3B59-8DB4-9162-0C454F3DA9EA}"/>
              </a:ext>
            </a:extLst>
          </p:cNvPr>
          <p:cNvSpPr/>
          <p:nvPr/>
        </p:nvSpPr>
        <p:spPr>
          <a:xfrm>
            <a:off x="10226202" y="5939509"/>
            <a:ext cx="1394869" cy="369332"/>
          </a:xfrm>
          <a:prstGeom prst="rect">
            <a:avLst/>
          </a:prstGeom>
        </p:spPr>
        <p:txBody>
          <a:bodyPr wrap="none">
            <a:spAutoFit/>
          </a:bodyPr>
          <a:lstStyle/>
          <a:p>
            <a:pPr algn="ctr"/>
            <a:r>
              <a:rPr lang="es-ES" b="1" dirty="0">
                <a:solidFill>
                  <a:srgbClr val="28535C"/>
                </a:solidFill>
              </a:rPr>
              <a:t>Verruga viral</a:t>
            </a:r>
          </a:p>
        </p:txBody>
      </p:sp>
      <p:sp>
        <p:nvSpPr>
          <p:cNvPr id="4" name="TextBox 3">
            <a:extLst>
              <a:ext uri="{FF2B5EF4-FFF2-40B4-BE49-F238E27FC236}">
                <a16:creationId xmlns:a16="http://schemas.microsoft.com/office/drawing/2014/main" id="{9AC8FD66-5F12-6F3C-468A-DF4E05ACE417}"/>
              </a:ext>
            </a:extLst>
          </p:cNvPr>
          <p:cNvSpPr txBox="1"/>
          <p:nvPr/>
        </p:nvSpPr>
        <p:spPr>
          <a:xfrm>
            <a:off x="1169430" y="6397576"/>
            <a:ext cx="10451641" cy="215444"/>
          </a:xfrm>
          <a:prstGeom prst="rect">
            <a:avLst/>
          </a:prstGeom>
          <a:noFill/>
        </p:spPr>
        <p:txBody>
          <a:bodyPr wrap="square">
            <a:spAutoFit/>
          </a:bodyPr>
          <a:lstStyle/>
          <a:p>
            <a:r>
              <a:rPr lang="en-US" sz="800" dirty="0"/>
              <a:t>National Health Service. Management of actinic keratosis in primary care [Internet]. Chelmsford (Reino </a:t>
            </a:r>
            <a:r>
              <a:rPr lang="en-US" sz="800" dirty="0" err="1"/>
              <a:t>Unido</a:t>
            </a:r>
            <a:r>
              <a:rPr lang="en-US" sz="800" dirty="0"/>
              <a:t>): NHS; 2015 [</a:t>
            </a:r>
            <a:r>
              <a:rPr lang="en-US" sz="800" dirty="0" err="1"/>
              <a:t>citado</a:t>
            </a:r>
            <a:r>
              <a:rPr lang="en-US" sz="800" dirty="0"/>
              <a:t> 12 </a:t>
            </a:r>
            <a:r>
              <a:rPr lang="en-US" sz="800" dirty="0" err="1"/>
              <a:t>jul</a:t>
            </a:r>
            <a:r>
              <a:rPr lang="en-US" sz="800" dirty="0"/>
              <a:t> 2019].</a:t>
            </a:r>
          </a:p>
        </p:txBody>
      </p:sp>
    </p:spTree>
    <p:extLst>
      <p:ext uri="{BB962C8B-B14F-4D97-AF65-F5344CB8AC3E}">
        <p14:creationId xmlns:p14="http://schemas.microsoft.com/office/powerpoint/2010/main" val="146838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CFE2B49-56AC-CC13-49A7-AB60BCD627D6}"/>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D608B263-43B8-4A68-2E1A-8F2AEC3DF6D6}"/>
              </a:ext>
            </a:extLst>
          </p:cNvPr>
          <p:cNvSpPr>
            <a:spLocks noGrp="1"/>
          </p:cNvSpPr>
          <p:nvPr>
            <p:ph type="title"/>
          </p:nvPr>
        </p:nvSpPr>
        <p:spPr>
          <a:xfrm>
            <a:off x="961806" y="394590"/>
            <a:ext cx="10563577" cy="925689"/>
          </a:xfrm>
        </p:spPr>
        <p:txBody>
          <a:bodyPr>
            <a:noAutofit/>
          </a:bodyPr>
          <a:lstStyle/>
          <a:p>
            <a:r>
              <a:rPr lang="es-ES" sz="3600" dirty="0">
                <a:solidFill>
                  <a:schemeClr val="accent1">
                    <a:lumMod val="50000"/>
                  </a:schemeClr>
                </a:solidFill>
                <a:latin typeface="Montserrat" panose="02000505000000020004" pitchFamily="2" charset="77"/>
              </a:rPr>
              <a:t>Tratamiento queratosis actínicas incipientes</a:t>
            </a:r>
          </a:p>
        </p:txBody>
      </p:sp>
      <p:sp>
        <p:nvSpPr>
          <p:cNvPr id="8" name="CuadroTexto 7">
            <a:extLst>
              <a:ext uri="{FF2B5EF4-FFF2-40B4-BE49-F238E27FC236}">
                <a16:creationId xmlns:a16="http://schemas.microsoft.com/office/drawing/2014/main" id="{D96041DF-7661-EF84-C1CD-B49CF281B01A}"/>
              </a:ext>
            </a:extLst>
          </p:cNvPr>
          <p:cNvSpPr txBox="1"/>
          <p:nvPr/>
        </p:nvSpPr>
        <p:spPr>
          <a:xfrm>
            <a:off x="1103213" y="1461462"/>
            <a:ext cx="10683503" cy="1815882"/>
          </a:xfrm>
          <a:prstGeom prst="rect">
            <a:avLst/>
          </a:prstGeom>
          <a:noFill/>
        </p:spPr>
        <p:txBody>
          <a:bodyPr wrap="square">
            <a:spAutoFit/>
          </a:bodyPr>
          <a:lstStyle/>
          <a:p>
            <a:pPr marL="0" indent="0">
              <a:buNone/>
            </a:pPr>
            <a:r>
              <a:rPr lang="es-ES" sz="1600" dirty="0">
                <a:latin typeface="Montserrat" panose="02000505000000020004" pitchFamily="2" charset="77"/>
              </a:rPr>
              <a:t>Las guías de la American </a:t>
            </a:r>
            <a:r>
              <a:rPr lang="es-ES" sz="1600" dirty="0" err="1">
                <a:latin typeface="Montserrat" panose="02000505000000020004" pitchFamily="2" charset="77"/>
              </a:rPr>
              <a:t>Academy</a:t>
            </a:r>
            <a:r>
              <a:rPr lang="es-ES" sz="1600" dirty="0">
                <a:latin typeface="Montserrat" panose="02000505000000020004" pitchFamily="2" charset="77"/>
              </a:rPr>
              <a:t> of </a:t>
            </a:r>
            <a:r>
              <a:rPr lang="es-ES" sz="1600" dirty="0" err="1">
                <a:latin typeface="Montserrat" panose="02000505000000020004" pitchFamily="2" charset="77"/>
              </a:rPr>
              <a:t>Dermatology</a:t>
            </a:r>
            <a:r>
              <a:rPr lang="es-ES" sz="1600" dirty="0">
                <a:latin typeface="Montserrat" panose="02000505000000020004" pitchFamily="2" charset="77"/>
              </a:rPr>
              <a:t> </a:t>
            </a:r>
            <a:r>
              <a:rPr lang="es-ES" sz="1600" dirty="0">
                <a:latin typeface="Montserrat Light" pitchFamily="2" charset="77"/>
              </a:rPr>
              <a:t>recomiendan fuertemente el uso de protección ultravioleta para el manejo de la queratosis actínica</a:t>
            </a:r>
            <a:r>
              <a:rPr lang="es-ES" sz="1600" baseline="30000" dirty="0">
                <a:latin typeface="Montserrat Light" pitchFamily="2" charset="77"/>
              </a:rPr>
              <a:t>1</a:t>
            </a:r>
            <a:r>
              <a:rPr lang="es-ES" sz="1600" dirty="0">
                <a:latin typeface="Montserrat Light" pitchFamily="2" charset="77"/>
              </a:rPr>
              <a:t>.</a:t>
            </a:r>
          </a:p>
          <a:p>
            <a:pPr marL="0" indent="0">
              <a:buNone/>
            </a:pPr>
            <a:endParaRPr lang="es-ES" sz="1600" dirty="0">
              <a:latin typeface="Montserrat Light" pitchFamily="2" charset="77"/>
            </a:endParaRPr>
          </a:p>
          <a:p>
            <a:pPr marL="0" indent="0">
              <a:buNone/>
            </a:pPr>
            <a:r>
              <a:rPr lang="es-ES" sz="1600" dirty="0">
                <a:latin typeface="Montserrat" panose="02000505000000020004" pitchFamily="2" charset="77"/>
              </a:rPr>
              <a:t>El tratamiento para la queratosis actínica incipiente o de grado I de Olsen </a:t>
            </a:r>
            <a:r>
              <a:rPr lang="es-ES" sz="1600" dirty="0">
                <a:latin typeface="Montserrat Light" pitchFamily="2" charset="77"/>
              </a:rPr>
              <a:t>incluye varias opciones, tanto dirigidas a la lesión como al campo de cancerización. El campo de cancerización se refiere a las áreas de piel </a:t>
            </a:r>
            <a:r>
              <a:rPr lang="es-ES" sz="1600" dirty="0" err="1">
                <a:latin typeface="Montserrat Light" pitchFamily="2" charset="77"/>
              </a:rPr>
              <a:t>fotodañada</a:t>
            </a:r>
            <a:r>
              <a:rPr lang="es-ES" sz="1600" dirty="0">
                <a:latin typeface="Montserrat Light" pitchFamily="2" charset="77"/>
              </a:rPr>
              <a:t> que rodean las lesiones visibles de QA y que contienen alteraciones genéticas y celulares similares a las encontradas en las propias lesiones</a:t>
            </a:r>
            <a:r>
              <a:rPr lang="es-ES" sz="1600" baseline="30000" dirty="0">
                <a:latin typeface="Montserrat Light" pitchFamily="2" charset="77"/>
              </a:rPr>
              <a:t>2</a:t>
            </a:r>
            <a:r>
              <a:rPr lang="es-ES" sz="1600" dirty="0">
                <a:latin typeface="Montserrat Light" pitchFamily="2" charset="77"/>
              </a:rPr>
              <a:t>.</a:t>
            </a:r>
          </a:p>
        </p:txBody>
      </p:sp>
      <p:sp>
        <p:nvSpPr>
          <p:cNvPr id="11" name="CuadroTexto 10">
            <a:extLst>
              <a:ext uri="{FF2B5EF4-FFF2-40B4-BE49-F238E27FC236}">
                <a16:creationId xmlns:a16="http://schemas.microsoft.com/office/drawing/2014/main" id="{6C1E9BC4-22FB-60ED-3BBE-91BD7037D158}"/>
              </a:ext>
            </a:extLst>
          </p:cNvPr>
          <p:cNvSpPr txBox="1"/>
          <p:nvPr/>
        </p:nvSpPr>
        <p:spPr>
          <a:xfrm>
            <a:off x="1503794" y="3435347"/>
            <a:ext cx="6698974" cy="2123017"/>
          </a:xfrm>
          <a:prstGeom prst="rect">
            <a:avLst/>
          </a:prstGeom>
          <a:noFill/>
        </p:spPr>
        <p:txBody>
          <a:bodyPr wrap="square">
            <a:spAutoFit/>
          </a:bodyPr>
          <a:lstStyle/>
          <a:p>
            <a:pPr lvl="1">
              <a:lnSpc>
                <a:spcPct val="150000"/>
              </a:lnSpc>
            </a:pPr>
            <a:r>
              <a:rPr lang="es-ES" b="1" dirty="0">
                <a:solidFill>
                  <a:srgbClr val="28535C"/>
                </a:solidFill>
                <a:latin typeface="Montserrat" panose="02000505000000020004" pitchFamily="2" charset="77"/>
              </a:rPr>
              <a:t>Crioterapia</a:t>
            </a:r>
            <a:endParaRPr lang="es-ES" dirty="0">
              <a:solidFill>
                <a:srgbClr val="28535C"/>
              </a:solidFill>
              <a:latin typeface="Montserrat" panose="02000505000000020004" pitchFamily="2" charset="77"/>
            </a:endParaRPr>
          </a:p>
          <a:p>
            <a:pPr lvl="1">
              <a:lnSpc>
                <a:spcPct val="150000"/>
              </a:lnSpc>
            </a:pPr>
            <a:r>
              <a:rPr lang="es-ES" b="1" dirty="0">
                <a:solidFill>
                  <a:srgbClr val="28535C"/>
                </a:solidFill>
                <a:latin typeface="Montserrat" panose="02000505000000020004" pitchFamily="2" charset="77"/>
              </a:rPr>
              <a:t>Tirbanibulina</a:t>
            </a:r>
            <a:r>
              <a:rPr lang="es-ES" baseline="30000" dirty="0">
                <a:solidFill>
                  <a:srgbClr val="28535C"/>
                </a:solidFill>
                <a:latin typeface="Montserrat" panose="02000505000000020004" pitchFamily="2" charset="77"/>
              </a:rPr>
              <a:t>3,4</a:t>
            </a:r>
          </a:p>
          <a:p>
            <a:pPr lvl="1">
              <a:lnSpc>
                <a:spcPct val="150000"/>
              </a:lnSpc>
            </a:pPr>
            <a:r>
              <a:rPr lang="es-ES" b="1" dirty="0" err="1">
                <a:solidFill>
                  <a:srgbClr val="28535C"/>
                </a:solidFill>
                <a:latin typeface="Montserrat" panose="02000505000000020004" pitchFamily="2" charset="77"/>
              </a:rPr>
              <a:t>Imiquimod</a:t>
            </a:r>
            <a:endParaRPr lang="es-ES" b="1" dirty="0">
              <a:solidFill>
                <a:srgbClr val="28535C"/>
              </a:solidFill>
              <a:latin typeface="Montserrat" panose="02000505000000020004" pitchFamily="2" charset="77"/>
            </a:endParaRPr>
          </a:p>
          <a:p>
            <a:pPr lvl="1">
              <a:lnSpc>
                <a:spcPct val="150000"/>
              </a:lnSpc>
            </a:pPr>
            <a:r>
              <a:rPr lang="es-ES" b="1" dirty="0">
                <a:solidFill>
                  <a:srgbClr val="28535C"/>
                </a:solidFill>
                <a:latin typeface="Montserrat" panose="02000505000000020004" pitchFamily="2" charset="77"/>
              </a:rPr>
              <a:t>5-Fluorouracilo</a:t>
            </a:r>
            <a:endParaRPr lang="es-ES" dirty="0">
              <a:solidFill>
                <a:srgbClr val="28535C"/>
              </a:solidFill>
              <a:latin typeface="Montserrat" panose="02000505000000020004" pitchFamily="2" charset="77"/>
            </a:endParaRPr>
          </a:p>
          <a:p>
            <a:pPr lvl="1">
              <a:lnSpc>
                <a:spcPct val="150000"/>
              </a:lnSpc>
            </a:pPr>
            <a:r>
              <a:rPr lang="es-ES" b="1" dirty="0">
                <a:solidFill>
                  <a:srgbClr val="28535C"/>
                </a:solidFill>
                <a:latin typeface="Montserrat" panose="02000505000000020004" pitchFamily="2" charset="77"/>
              </a:rPr>
              <a:t>Terapia Fotodinámica (PDT)</a:t>
            </a:r>
            <a:endParaRPr lang="es-ES" dirty="0">
              <a:solidFill>
                <a:srgbClr val="28535C"/>
              </a:solidFill>
              <a:latin typeface="Montserrat" panose="02000505000000020004" pitchFamily="2" charset="77"/>
            </a:endParaRPr>
          </a:p>
        </p:txBody>
      </p:sp>
      <p:sp>
        <p:nvSpPr>
          <p:cNvPr id="15" name="Rectángulo redondeado 14">
            <a:extLst>
              <a:ext uri="{FF2B5EF4-FFF2-40B4-BE49-F238E27FC236}">
                <a16:creationId xmlns:a16="http://schemas.microsoft.com/office/drawing/2014/main" id="{EF7DB275-2FDC-31EE-BB5F-7C9B6B0CD96F}"/>
              </a:ext>
            </a:extLst>
          </p:cNvPr>
          <p:cNvSpPr/>
          <p:nvPr/>
        </p:nvSpPr>
        <p:spPr>
          <a:xfrm>
            <a:off x="6868690" y="3655822"/>
            <a:ext cx="4043820" cy="1644477"/>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9F96"/>
              </a:solidFill>
            </a:endParaRPr>
          </a:p>
        </p:txBody>
      </p:sp>
      <p:sp>
        <p:nvSpPr>
          <p:cNvPr id="14" name="CuadroTexto 13">
            <a:extLst>
              <a:ext uri="{FF2B5EF4-FFF2-40B4-BE49-F238E27FC236}">
                <a16:creationId xmlns:a16="http://schemas.microsoft.com/office/drawing/2014/main" id="{5DD100D4-B814-D47A-0EF4-B29C1FC90889}"/>
              </a:ext>
            </a:extLst>
          </p:cNvPr>
          <p:cNvSpPr txBox="1"/>
          <p:nvPr/>
        </p:nvSpPr>
        <p:spPr>
          <a:xfrm>
            <a:off x="6944216" y="3890282"/>
            <a:ext cx="3892767" cy="1200329"/>
          </a:xfrm>
          <a:prstGeom prst="rect">
            <a:avLst/>
          </a:prstGeom>
          <a:noFill/>
        </p:spPr>
        <p:txBody>
          <a:bodyPr wrap="square">
            <a:spAutoFit/>
          </a:bodyPr>
          <a:lstStyle/>
          <a:p>
            <a:pPr marL="0" indent="0" algn="ctr">
              <a:buNone/>
            </a:pPr>
            <a:r>
              <a:rPr lang="es-ES" dirty="0">
                <a:solidFill>
                  <a:schemeClr val="bg1"/>
                </a:solidFill>
                <a:latin typeface="Montserrat" panose="02000505000000020004" pitchFamily="2" charset="77"/>
              </a:rPr>
              <a:t>Elección del tratamiento basada en la extensión de las lesiones y las preferencias del paciente.</a:t>
            </a:r>
          </a:p>
        </p:txBody>
      </p:sp>
      <p:pic>
        <p:nvPicPr>
          <p:cNvPr id="6" name="Imagen 5">
            <a:extLst>
              <a:ext uri="{FF2B5EF4-FFF2-40B4-BE49-F238E27FC236}">
                <a16:creationId xmlns:a16="http://schemas.microsoft.com/office/drawing/2014/main" id="{D18F77C2-069B-3892-6400-B55D4121EE5D}"/>
              </a:ext>
            </a:extLst>
          </p:cNvPr>
          <p:cNvPicPr>
            <a:picLocks noChangeAspect="1"/>
          </p:cNvPicPr>
          <p:nvPr/>
        </p:nvPicPr>
        <p:blipFill>
          <a:blip r:embed="rId4">
            <a:alphaModFix amt="35000"/>
          </a:blip>
          <a:stretch>
            <a:fillRect/>
          </a:stretch>
        </p:blipFill>
        <p:spPr>
          <a:xfrm>
            <a:off x="10836983" y="3073190"/>
            <a:ext cx="1223240" cy="1281998"/>
          </a:xfrm>
          <a:prstGeom prst="rect">
            <a:avLst/>
          </a:prstGeom>
        </p:spPr>
      </p:pic>
      <p:sp>
        <p:nvSpPr>
          <p:cNvPr id="3" name="TextBox 2">
            <a:extLst>
              <a:ext uri="{FF2B5EF4-FFF2-40B4-BE49-F238E27FC236}">
                <a16:creationId xmlns:a16="http://schemas.microsoft.com/office/drawing/2014/main" id="{5E98517C-DEA9-D885-952D-689B373AEE7F}"/>
              </a:ext>
            </a:extLst>
          </p:cNvPr>
          <p:cNvSpPr txBox="1"/>
          <p:nvPr/>
        </p:nvSpPr>
        <p:spPr>
          <a:xfrm>
            <a:off x="1103213" y="6156044"/>
            <a:ext cx="10280764" cy="461665"/>
          </a:xfrm>
          <a:prstGeom prst="rect">
            <a:avLst/>
          </a:prstGeom>
          <a:solidFill>
            <a:schemeClr val="bg1"/>
          </a:solidFill>
        </p:spPr>
        <p:txBody>
          <a:bodyPr wrap="square">
            <a:spAutoFit/>
          </a:bodyPr>
          <a:lstStyle/>
          <a:p>
            <a:r>
              <a:rPr lang="es-ES" sz="800" dirty="0"/>
              <a:t>1. </a:t>
            </a:r>
            <a:r>
              <a:rPr lang="es-ES" sz="800" dirty="0" err="1"/>
              <a:t>Eisen</a:t>
            </a:r>
            <a:r>
              <a:rPr lang="es-ES" sz="800" dirty="0"/>
              <a:t> DB, </a:t>
            </a:r>
            <a:r>
              <a:rPr lang="es-ES" sz="800" dirty="0" err="1"/>
              <a:t>Asgari</a:t>
            </a:r>
            <a:r>
              <a:rPr lang="es-ES" sz="800" dirty="0"/>
              <a:t> MM, Bennett DD, et al.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2021;85(4). doi:10.1016/j.jaad.2021.02.082. 2,. Markham A, </a:t>
            </a:r>
            <a:r>
              <a:rPr lang="es-ES" sz="800" dirty="0" err="1"/>
              <a:t>Duggan</a:t>
            </a:r>
            <a:r>
              <a:rPr lang="es-ES" sz="800" dirty="0"/>
              <a:t> S. </a:t>
            </a:r>
            <a:r>
              <a:rPr lang="es-ES" sz="800" dirty="0" err="1"/>
              <a:t>Tirbanibulin</a:t>
            </a:r>
            <a:r>
              <a:rPr lang="es-ES" sz="800" dirty="0"/>
              <a:t>: </a:t>
            </a:r>
            <a:r>
              <a:rPr lang="es-ES" sz="800" dirty="0" err="1"/>
              <a:t>First</a:t>
            </a:r>
            <a:r>
              <a:rPr lang="es-ES" sz="800" dirty="0"/>
              <a:t> </a:t>
            </a:r>
            <a:r>
              <a:rPr lang="es-ES" sz="800" dirty="0" err="1"/>
              <a:t>Approval</a:t>
            </a:r>
            <a:r>
              <a:rPr lang="es-ES" sz="800" dirty="0"/>
              <a:t>. </a:t>
            </a:r>
            <a:r>
              <a:rPr lang="es-ES" sz="800" dirty="0" err="1"/>
              <a:t>Drugs</a:t>
            </a:r>
            <a:r>
              <a:rPr lang="es-ES" sz="800" dirty="0"/>
              <a:t>. 2021;81(4):509-513. doi:10.1007/s40265-021-01479-0. 3. </a:t>
            </a:r>
            <a:r>
              <a:rPr lang="es-ES" sz="800" dirty="0" err="1"/>
              <a:t>Food</a:t>
            </a:r>
            <a:r>
              <a:rPr lang="es-ES" sz="800" dirty="0"/>
              <a:t> and </a:t>
            </a:r>
            <a:r>
              <a:rPr lang="es-ES" sz="800" dirty="0" err="1"/>
              <a:t>Drug</a:t>
            </a:r>
            <a:r>
              <a:rPr lang="es-ES" sz="800" dirty="0"/>
              <a:t> </a:t>
            </a:r>
            <a:r>
              <a:rPr lang="es-ES" sz="800" dirty="0" err="1"/>
              <a:t>Administration</a:t>
            </a:r>
            <a:r>
              <a:rPr lang="es-ES" sz="800" dirty="0"/>
              <a:t>. Klisyri. </a:t>
            </a:r>
            <a:r>
              <a:rPr lang="es-ES" sz="800" dirty="0" err="1"/>
              <a:t>Label</a:t>
            </a:r>
            <a:r>
              <a:rPr lang="es-ES" sz="800" dirty="0"/>
              <a:t> </a:t>
            </a:r>
            <a:r>
              <a:rPr lang="es-ES" sz="800" dirty="0" err="1"/>
              <a:t>via</a:t>
            </a:r>
            <a:r>
              <a:rPr lang="es-ES" sz="800" dirty="0"/>
              <a:t> </a:t>
            </a:r>
            <a:r>
              <a:rPr lang="es-ES" sz="800" dirty="0" err="1"/>
              <a:t>DailyMed</a:t>
            </a:r>
            <a:r>
              <a:rPr lang="es-ES" sz="800" dirty="0"/>
              <a:t>. </a:t>
            </a:r>
            <a:r>
              <a:rPr lang="es-ES" sz="800" dirty="0" err="1"/>
              <a:t>Updated</a:t>
            </a:r>
            <a:r>
              <a:rPr lang="es-ES" sz="800" dirty="0"/>
              <a:t> date: 2024-06-20. 4, Jansen MHE, </a:t>
            </a:r>
            <a:r>
              <a:rPr lang="es-ES" sz="800" dirty="0" err="1"/>
              <a:t>Kessels</a:t>
            </a:r>
            <a:r>
              <a:rPr lang="es-ES" sz="800" dirty="0"/>
              <a:t> JPHM, </a:t>
            </a:r>
            <a:r>
              <a:rPr lang="es-ES" sz="800" dirty="0" err="1"/>
              <a:t>Nelemans</a:t>
            </a:r>
            <a:r>
              <a:rPr lang="es-ES" sz="800" dirty="0"/>
              <a:t> PJ, et al. </a:t>
            </a:r>
            <a:r>
              <a:rPr lang="es-ES" sz="800" dirty="0" err="1"/>
              <a:t>Randomized</a:t>
            </a:r>
            <a:r>
              <a:rPr lang="es-ES" sz="800" dirty="0"/>
              <a:t> Trial of </a:t>
            </a:r>
            <a:r>
              <a:rPr lang="es-ES" sz="800" dirty="0" err="1"/>
              <a:t>Four</a:t>
            </a:r>
            <a:r>
              <a:rPr lang="es-ES" sz="800" dirty="0"/>
              <a:t> Treatment </a:t>
            </a:r>
            <a:r>
              <a:rPr lang="es-ES" sz="800" dirty="0" err="1"/>
              <a:t>Approaches</a:t>
            </a:r>
            <a:r>
              <a:rPr lang="es-ES" sz="800" dirty="0"/>
              <a:t> for </a:t>
            </a:r>
            <a:r>
              <a:rPr lang="es-ES" sz="800" dirty="0" err="1"/>
              <a:t>Actinic</a:t>
            </a:r>
            <a:r>
              <a:rPr lang="es-ES" sz="800" dirty="0"/>
              <a:t> </a:t>
            </a:r>
            <a:r>
              <a:rPr lang="es-ES" sz="800" dirty="0" err="1"/>
              <a:t>Keratosis</a:t>
            </a:r>
            <a:r>
              <a:rPr lang="es-ES" sz="800" dirty="0"/>
              <a:t>. N Engl J </a:t>
            </a:r>
            <a:r>
              <a:rPr lang="es-ES" sz="800" dirty="0" err="1"/>
              <a:t>Med</a:t>
            </a:r>
            <a:r>
              <a:rPr lang="es-ES" sz="800" dirty="0"/>
              <a:t>. 2019;380(10):935-946. doi:10.1056/NEJMoa1811850.</a:t>
            </a:r>
          </a:p>
        </p:txBody>
      </p:sp>
      <p:sp>
        <p:nvSpPr>
          <p:cNvPr id="7" name="AutoShape 3">
            <a:extLst>
              <a:ext uri="{FF2B5EF4-FFF2-40B4-BE49-F238E27FC236}">
                <a16:creationId xmlns:a16="http://schemas.microsoft.com/office/drawing/2014/main" id="{E94947E5-4C29-7CE7-D840-BD4DE381F350}"/>
              </a:ext>
            </a:extLst>
          </p:cNvPr>
          <p:cNvSpPr>
            <a:spLocks noChangeAspect="1" noChangeArrowheads="1" noTextEdit="1"/>
          </p:cNvSpPr>
          <p:nvPr/>
        </p:nvSpPr>
        <p:spPr bwMode="auto">
          <a:xfrm>
            <a:off x="1503363" y="3522663"/>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294EEAD7-E62B-D364-2F51-CD226F4890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017" y1="52402" x2="53017" y2="52402"/>
                      </a14:backgroundRemoval>
                    </a14:imgEffect>
                  </a14:imgLayer>
                </a14:imgProps>
              </a:ext>
              <a:ext uri="{28A0092B-C50C-407E-A947-70E740481C1C}">
                <a14:useLocalDpi xmlns:a14="http://schemas.microsoft.com/office/drawing/2010/main" val="0"/>
              </a:ext>
            </a:extLst>
          </a:blip>
          <a:srcRect/>
          <a:stretch>
            <a:fillRect/>
          </a:stretch>
        </p:blipFill>
        <p:spPr bwMode="auto">
          <a:xfrm>
            <a:off x="1372017" y="3461991"/>
            <a:ext cx="472659" cy="4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54388EE-C01C-6B75-EB60-E8B94FB1AE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017" y1="52402" x2="53017" y2="52402"/>
                      </a14:backgroundRemoval>
                    </a14:imgEffect>
                  </a14:imgLayer>
                </a14:imgProps>
              </a:ext>
              <a:ext uri="{28A0092B-C50C-407E-A947-70E740481C1C}">
                <a14:useLocalDpi xmlns:a14="http://schemas.microsoft.com/office/drawing/2010/main" val="0"/>
              </a:ext>
            </a:extLst>
          </a:blip>
          <a:srcRect/>
          <a:stretch>
            <a:fillRect/>
          </a:stretch>
        </p:blipFill>
        <p:spPr bwMode="auto">
          <a:xfrm>
            <a:off x="1372017" y="3875024"/>
            <a:ext cx="472659" cy="4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3CBD6136-7EB2-60D9-8189-74059F820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017" y1="52402" x2="53017" y2="52402"/>
                      </a14:backgroundRemoval>
                    </a14:imgEffect>
                  </a14:imgLayer>
                </a14:imgProps>
              </a:ext>
              <a:ext uri="{28A0092B-C50C-407E-A947-70E740481C1C}">
                <a14:useLocalDpi xmlns:a14="http://schemas.microsoft.com/office/drawing/2010/main" val="0"/>
              </a:ext>
            </a:extLst>
          </a:blip>
          <a:srcRect/>
          <a:stretch>
            <a:fillRect/>
          </a:stretch>
        </p:blipFill>
        <p:spPr bwMode="auto">
          <a:xfrm>
            <a:off x="1372017" y="4254116"/>
            <a:ext cx="472659" cy="4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399CC2D3-34C7-63AE-511B-AB814D517B4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017" y1="52402" x2="53017" y2="52402"/>
                      </a14:backgroundRemoval>
                    </a14:imgEffect>
                  </a14:imgLayer>
                </a14:imgProps>
              </a:ext>
              <a:ext uri="{28A0092B-C50C-407E-A947-70E740481C1C}">
                <a14:useLocalDpi xmlns:a14="http://schemas.microsoft.com/office/drawing/2010/main" val="0"/>
              </a:ext>
            </a:extLst>
          </a:blip>
          <a:srcRect/>
          <a:stretch>
            <a:fillRect/>
          </a:stretch>
        </p:blipFill>
        <p:spPr bwMode="auto">
          <a:xfrm>
            <a:off x="1380456" y="4672206"/>
            <a:ext cx="472659" cy="4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7229F31E-D8EB-4594-95EF-4203460F22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017" y1="52402" x2="53017" y2="52402"/>
                      </a14:backgroundRemoval>
                    </a14:imgEffect>
                  </a14:imgLayer>
                </a14:imgProps>
              </a:ext>
              <a:ext uri="{28A0092B-C50C-407E-A947-70E740481C1C}">
                <a14:useLocalDpi xmlns:a14="http://schemas.microsoft.com/office/drawing/2010/main" val="0"/>
              </a:ext>
            </a:extLst>
          </a:blip>
          <a:srcRect/>
          <a:stretch>
            <a:fillRect/>
          </a:stretch>
        </p:blipFill>
        <p:spPr bwMode="auto">
          <a:xfrm>
            <a:off x="1380455" y="5122532"/>
            <a:ext cx="472659" cy="4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662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20692E-D88D-3E61-2A31-0AF4FE25042D}"/>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4075837E-5318-BFB8-463A-9C4892F8DD50}"/>
              </a:ext>
            </a:extLst>
          </p:cNvPr>
          <p:cNvSpPr>
            <a:spLocks noGrp="1"/>
          </p:cNvSpPr>
          <p:nvPr>
            <p:ph type="title"/>
          </p:nvPr>
        </p:nvSpPr>
        <p:spPr>
          <a:xfrm>
            <a:off x="1241779" y="444241"/>
            <a:ext cx="10563577" cy="925689"/>
          </a:xfrm>
        </p:spPr>
        <p:txBody>
          <a:bodyPr>
            <a:noAutofit/>
          </a:bodyPr>
          <a:lstStyle/>
          <a:p>
            <a:r>
              <a:rPr lang="es-ES" sz="4000" dirty="0">
                <a:solidFill>
                  <a:schemeClr val="accent1">
                    <a:lumMod val="50000"/>
                  </a:schemeClr>
                </a:solidFill>
                <a:latin typeface="Montserrat" panose="02000505000000020004" pitchFamily="2" charset="77"/>
              </a:rPr>
              <a:t>Grupos de riesgo</a:t>
            </a:r>
          </a:p>
        </p:txBody>
      </p:sp>
      <p:sp>
        <p:nvSpPr>
          <p:cNvPr id="7" name="CuadroTexto 6">
            <a:extLst>
              <a:ext uri="{FF2B5EF4-FFF2-40B4-BE49-F238E27FC236}">
                <a16:creationId xmlns:a16="http://schemas.microsoft.com/office/drawing/2014/main" id="{A45F3896-4890-FF80-3B0F-D847C71C2DD0}"/>
              </a:ext>
            </a:extLst>
          </p:cNvPr>
          <p:cNvSpPr txBox="1"/>
          <p:nvPr/>
        </p:nvSpPr>
        <p:spPr>
          <a:xfrm>
            <a:off x="1241779" y="1491885"/>
            <a:ext cx="9499909" cy="584775"/>
          </a:xfrm>
          <a:prstGeom prst="rect">
            <a:avLst/>
          </a:prstGeom>
          <a:noFill/>
        </p:spPr>
        <p:txBody>
          <a:bodyPr wrap="square">
            <a:spAutoFit/>
          </a:bodyPr>
          <a:lstStyle/>
          <a:p>
            <a:pPr marL="0" indent="0">
              <a:buNone/>
            </a:pPr>
            <a:r>
              <a:rPr lang="es-ES" sz="1600" dirty="0">
                <a:latin typeface="Montserrat Light" pitchFamily="2" charset="77"/>
              </a:rPr>
              <a:t>Los grupos de pacientes con mayor riesgo de desarrollar cáncer de piel a partir de queratosis actínica (QA) incluyen</a:t>
            </a:r>
            <a:r>
              <a:rPr lang="es-ES" sz="1600" baseline="30000" dirty="0">
                <a:latin typeface="Montserrat Light" pitchFamily="2" charset="77"/>
              </a:rPr>
              <a:t>1-5</a:t>
            </a:r>
            <a:r>
              <a:rPr lang="es-ES" sz="1600" dirty="0">
                <a:latin typeface="Montserrat Light" pitchFamily="2" charset="77"/>
              </a:rPr>
              <a:t>:</a:t>
            </a:r>
          </a:p>
        </p:txBody>
      </p:sp>
      <p:sp>
        <p:nvSpPr>
          <p:cNvPr id="3" name="CuadroTexto 2">
            <a:extLst>
              <a:ext uri="{FF2B5EF4-FFF2-40B4-BE49-F238E27FC236}">
                <a16:creationId xmlns:a16="http://schemas.microsoft.com/office/drawing/2014/main" id="{508F6B2C-D1EC-3D3B-0753-605F9C574679}"/>
              </a:ext>
            </a:extLst>
          </p:cNvPr>
          <p:cNvSpPr txBox="1"/>
          <p:nvPr/>
        </p:nvSpPr>
        <p:spPr>
          <a:xfrm>
            <a:off x="3759276" y="2198615"/>
            <a:ext cx="8202267" cy="3334887"/>
          </a:xfrm>
          <a:prstGeom prst="rect">
            <a:avLst/>
          </a:prstGeom>
          <a:noFill/>
        </p:spPr>
        <p:txBody>
          <a:bodyPr wrap="square">
            <a:spAutoFit/>
          </a:bodyPr>
          <a:lstStyle/>
          <a:p>
            <a:pPr>
              <a:lnSpc>
                <a:spcPct val="200000"/>
              </a:lnSpc>
            </a:pPr>
            <a:r>
              <a:rPr lang="es-ES" sz="1800" dirty="0">
                <a:latin typeface="Montserrat Light" pitchFamily="2" charset="77"/>
              </a:rPr>
              <a:t>Pacientes</a:t>
            </a:r>
            <a:r>
              <a:rPr lang="es-ES" sz="1800" b="1" dirty="0">
                <a:solidFill>
                  <a:srgbClr val="009193"/>
                </a:solidFill>
                <a:latin typeface="Montserrat" panose="02000505000000020004" pitchFamily="2" charset="77"/>
              </a:rPr>
              <a:t> de edad avanzada</a:t>
            </a:r>
          </a:p>
          <a:p>
            <a:pPr>
              <a:lnSpc>
                <a:spcPct val="200000"/>
              </a:lnSpc>
            </a:pPr>
            <a:r>
              <a:rPr lang="es-ES" sz="1800" dirty="0">
                <a:latin typeface="Montserrat Light" pitchFamily="2" charset="77"/>
              </a:rPr>
              <a:t>Receptores</a:t>
            </a:r>
            <a:r>
              <a:rPr lang="es-ES" sz="1800" b="1" dirty="0">
                <a:solidFill>
                  <a:srgbClr val="009193"/>
                </a:solidFill>
                <a:latin typeface="Montserrat" panose="02000505000000020004" pitchFamily="2" charset="77"/>
              </a:rPr>
              <a:t> de trasplantes de órganos sólidos (</a:t>
            </a:r>
            <a:r>
              <a:rPr lang="es-ES" sz="1800" b="1" dirty="0" err="1">
                <a:solidFill>
                  <a:srgbClr val="009193"/>
                </a:solidFill>
                <a:latin typeface="Montserrat" panose="02000505000000020004" pitchFamily="2" charset="77"/>
              </a:rPr>
              <a:t>SOTRs</a:t>
            </a:r>
            <a:r>
              <a:rPr lang="es-ES" sz="1800" b="1" dirty="0">
                <a:solidFill>
                  <a:srgbClr val="009193"/>
                </a:solidFill>
                <a:latin typeface="Montserrat" panose="02000505000000020004" pitchFamily="2" charset="77"/>
              </a:rPr>
              <a:t>)</a:t>
            </a:r>
            <a:endParaRPr lang="es-ES" sz="1800" dirty="0">
              <a:solidFill>
                <a:srgbClr val="009193"/>
              </a:solidFill>
              <a:latin typeface="Montserrat" panose="02000505000000020004" pitchFamily="2" charset="77"/>
            </a:endParaRPr>
          </a:p>
          <a:p>
            <a:pPr>
              <a:lnSpc>
                <a:spcPct val="200000"/>
              </a:lnSpc>
            </a:pPr>
            <a:r>
              <a:rPr lang="es-ES" sz="1800" dirty="0">
                <a:latin typeface="Montserrat Light" pitchFamily="2" charset="77"/>
              </a:rPr>
              <a:t>Pacientes</a:t>
            </a:r>
            <a:r>
              <a:rPr lang="es-ES" sz="1800" b="1" dirty="0">
                <a:solidFill>
                  <a:srgbClr val="009193"/>
                </a:solidFill>
                <a:latin typeface="Montserrat" panose="02000505000000020004" pitchFamily="2" charset="77"/>
              </a:rPr>
              <a:t> con piel clara (tipos de piel I y II de Fitzpatrick)</a:t>
            </a:r>
          </a:p>
          <a:p>
            <a:pPr>
              <a:lnSpc>
                <a:spcPct val="200000"/>
              </a:lnSpc>
            </a:pPr>
            <a:r>
              <a:rPr lang="es-ES" sz="1800" dirty="0">
                <a:latin typeface="Montserrat Light" pitchFamily="2" charset="77"/>
              </a:rPr>
              <a:t>Pacientes</a:t>
            </a:r>
            <a:r>
              <a:rPr lang="es-ES" sz="1800" b="1" dirty="0">
                <a:solidFill>
                  <a:srgbClr val="009193"/>
                </a:solidFill>
                <a:latin typeface="Montserrat" panose="02000505000000020004" pitchFamily="2" charset="77"/>
              </a:rPr>
              <a:t> con antecedentes de cáncer de piel</a:t>
            </a:r>
            <a:endParaRPr lang="es-ES" sz="1800" dirty="0">
              <a:solidFill>
                <a:srgbClr val="009193"/>
              </a:solidFill>
              <a:latin typeface="Montserrat" panose="02000505000000020004" pitchFamily="2" charset="77"/>
            </a:endParaRPr>
          </a:p>
          <a:p>
            <a:pPr>
              <a:lnSpc>
                <a:spcPct val="200000"/>
              </a:lnSpc>
            </a:pPr>
            <a:r>
              <a:rPr lang="es-ES" sz="1800" dirty="0">
                <a:latin typeface="Montserrat Light" pitchFamily="2" charset="77"/>
              </a:rPr>
              <a:t>Pacientes</a:t>
            </a:r>
            <a:r>
              <a:rPr lang="es-ES" sz="1800" b="1" dirty="0">
                <a:solidFill>
                  <a:srgbClr val="009193"/>
                </a:solidFill>
                <a:latin typeface="Montserrat" panose="02000505000000020004" pitchFamily="2" charset="77"/>
              </a:rPr>
              <a:t> con exposición solar prolongada</a:t>
            </a:r>
          </a:p>
          <a:p>
            <a:pPr>
              <a:lnSpc>
                <a:spcPct val="200000"/>
              </a:lnSpc>
            </a:pPr>
            <a:r>
              <a:rPr lang="es-ES" sz="1800" dirty="0">
                <a:latin typeface="Montserrat Light" pitchFamily="2" charset="77"/>
              </a:rPr>
              <a:t>Pacientes</a:t>
            </a:r>
            <a:r>
              <a:rPr lang="es-ES" sz="1800" b="1" dirty="0">
                <a:solidFill>
                  <a:srgbClr val="009193"/>
                </a:solidFill>
                <a:latin typeface="Montserrat" panose="02000505000000020004" pitchFamily="2" charset="77"/>
              </a:rPr>
              <a:t> inmunocomprometidos</a:t>
            </a:r>
            <a:endParaRPr lang="es-ES" dirty="0">
              <a:solidFill>
                <a:srgbClr val="009193"/>
              </a:solidFill>
              <a:latin typeface="Montserrat" panose="02000505000000020004" pitchFamily="2" charset="77"/>
            </a:endParaRPr>
          </a:p>
        </p:txBody>
      </p:sp>
      <p:sp>
        <p:nvSpPr>
          <p:cNvPr id="6" name="TextBox 5">
            <a:extLst>
              <a:ext uri="{FF2B5EF4-FFF2-40B4-BE49-F238E27FC236}">
                <a16:creationId xmlns:a16="http://schemas.microsoft.com/office/drawing/2014/main" id="{7FAADB22-1216-38E1-D835-33A8E3C7DFC3}"/>
              </a:ext>
            </a:extLst>
          </p:cNvPr>
          <p:cNvSpPr txBox="1"/>
          <p:nvPr/>
        </p:nvSpPr>
        <p:spPr>
          <a:xfrm>
            <a:off x="1132952" y="6008244"/>
            <a:ext cx="10432700" cy="707886"/>
          </a:xfrm>
          <a:prstGeom prst="rect">
            <a:avLst/>
          </a:prstGeom>
          <a:solidFill>
            <a:schemeClr val="bg1"/>
          </a:solidFill>
        </p:spPr>
        <p:txBody>
          <a:bodyPr wrap="square">
            <a:spAutoFit/>
          </a:bodyPr>
          <a:lstStyle/>
          <a:p>
            <a:r>
              <a:rPr lang="es-ES" sz="800" dirty="0"/>
              <a:t>1, Chen GJ, Feldman SR, </a:t>
            </a:r>
            <a:r>
              <a:rPr lang="es-ES" sz="800" dirty="0" err="1"/>
              <a:t>Williford</a:t>
            </a:r>
            <a:r>
              <a:rPr lang="es-ES" sz="800" dirty="0"/>
              <a:t> PM, et al. </a:t>
            </a:r>
            <a:r>
              <a:rPr lang="es-ES" sz="800" dirty="0" err="1"/>
              <a:t>Clinical</a:t>
            </a:r>
            <a:r>
              <a:rPr lang="es-ES" sz="800" dirty="0"/>
              <a:t> Diagnosis of </a:t>
            </a:r>
            <a:r>
              <a:rPr lang="es-ES" sz="800" dirty="0" err="1"/>
              <a:t>Actinic</a:t>
            </a:r>
            <a:r>
              <a:rPr lang="es-ES" sz="800" dirty="0"/>
              <a:t> </a:t>
            </a:r>
            <a:r>
              <a:rPr lang="es-ES" sz="800" dirty="0" err="1"/>
              <a:t>Keratosis</a:t>
            </a:r>
            <a:r>
              <a:rPr lang="es-ES" sz="800" dirty="0"/>
              <a:t> </a:t>
            </a:r>
            <a:r>
              <a:rPr lang="es-ES" sz="800" dirty="0" err="1"/>
              <a:t>Identifies</a:t>
            </a:r>
            <a:r>
              <a:rPr lang="es-ES" sz="800" dirty="0"/>
              <a:t> </a:t>
            </a:r>
            <a:r>
              <a:rPr lang="es-ES" sz="800" dirty="0" err="1"/>
              <a:t>an</a:t>
            </a:r>
            <a:r>
              <a:rPr lang="es-ES" sz="800" dirty="0"/>
              <a:t> </a:t>
            </a:r>
            <a:r>
              <a:rPr lang="es-ES" sz="800" dirty="0" err="1"/>
              <a:t>Elderly</a:t>
            </a:r>
            <a:r>
              <a:rPr lang="es-ES" sz="800" dirty="0"/>
              <a:t> </a:t>
            </a:r>
            <a:r>
              <a:rPr lang="es-ES" sz="800" dirty="0" err="1"/>
              <a:t>Population</a:t>
            </a:r>
            <a:r>
              <a:rPr lang="es-ES" sz="800" dirty="0"/>
              <a:t> at High </a:t>
            </a:r>
            <a:r>
              <a:rPr lang="es-ES" sz="800" dirty="0" err="1"/>
              <a:t>Risk</a:t>
            </a:r>
            <a:r>
              <a:rPr lang="es-ES" sz="800" dirty="0"/>
              <a:t> of </a:t>
            </a:r>
            <a:r>
              <a:rPr lang="es-ES" sz="800" dirty="0" err="1"/>
              <a:t>Developing</a:t>
            </a:r>
            <a:r>
              <a:rPr lang="es-ES" sz="800" dirty="0"/>
              <a:t> Skin </a:t>
            </a:r>
            <a:r>
              <a:rPr lang="es-ES" sz="800" dirty="0" err="1"/>
              <a:t>Cancer</a:t>
            </a:r>
            <a:r>
              <a:rPr lang="es-ES" sz="800" dirty="0"/>
              <a:t>. </a:t>
            </a:r>
            <a:r>
              <a:rPr lang="es-ES" sz="800" dirty="0" err="1"/>
              <a:t>Dermatol</a:t>
            </a:r>
            <a:r>
              <a:rPr lang="es-ES" sz="800" dirty="0"/>
              <a:t> </a:t>
            </a:r>
            <a:r>
              <a:rPr lang="es-ES" sz="800" dirty="0" err="1"/>
              <a:t>Surg</a:t>
            </a:r>
            <a:r>
              <a:rPr lang="es-ES" sz="800" dirty="0"/>
              <a:t>. 2005;31(1):43-7. doi:10.1111/j.1524-4725.2005.31009. 2, </a:t>
            </a:r>
            <a:r>
              <a:rPr lang="es-ES" sz="800" dirty="0" err="1"/>
              <a:t>Wenande</a:t>
            </a:r>
            <a:r>
              <a:rPr lang="es-ES" sz="800" dirty="0"/>
              <a:t> E, </a:t>
            </a:r>
            <a:r>
              <a:rPr lang="es-ES" sz="800" dirty="0" err="1"/>
              <a:t>Togsverd</a:t>
            </a:r>
            <a:r>
              <a:rPr lang="es-ES" sz="800" dirty="0"/>
              <a:t>-Bo K, </a:t>
            </a:r>
            <a:r>
              <a:rPr lang="es-ES" sz="800" dirty="0" err="1"/>
              <a:t>Hastrup</a:t>
            </a:r>
            <a:r>
              <a:rPr lang="es-ES" sz="800" dirty="0"/>
              <a:t> A, et al. Skin </a:t>
            </a:r>
            <a:r>
              <a:rPr lang="es-ES" sz="800" dirty="0" err="1"/>
              <a:t>Cancer</a:t>
            </a:r>
            <a:r>
              <a:rPr lang="es-ES" sz="800" dirty="0"/>
              <a:t> </a:t>
            </a:r>
            <a:r>
              <a:rPr lang="es-ES" sz="800" dirty="0" err="1"/>
              <a:t>Development</a:t>
            </a:r>
            <a:r>
              <a:rPr lang="es-ES" sz="800" dirty="0"/>
              <a:t> </a:t>
            </a:r>
            <a:r>
              <a:rPr lang="es-ES" sz="800" dirty="0" err="1"/>
              <a:t>Is</a:t>
            </a:r>
            <a:r>
              <a:rPr lang="es-ES" sz="800" dirty="0"/>
              <a:t> </a:t>
            </a:r>
            <a:r>
              <a:rPr lang="es-ES" sz="800" dirty="0" err="1"/>
              <a:t>Strongly</a:t>
            </a:r>
            <a:r>
              <a:rPr lang="es-ES" sz="800" dirty="0"/>
              <a:t> </a:t>
            </a:r>
            <a:r>
              <a:rPr lang="es-ES" sz="800" dirty="0" err="1"/>
              <a:t>Associated</a:t>
            </a:r>
            <a:r>
              <a:rPr lang="es-ES" sz="800" dirty="0"/>
              <a:t> </a:t>
            </a:r>
            <a:r>
              <a:rPr lang="es-ES" sz="800" dirty="0" err="1"/>
              <a:t>With</a:t>
            </a:r>
            <a:r>
              <a:rPr lang="es-ES" sz="800" dirty="0"/>
              <a:t> </a:t>
            </a:r>
            <a:r>
              <a:rPr lang="es-ES" sz="800" dirty="0" err="1"/>
              <a:t>Actinic</a:t>
            </a:r>
            <a:r>
              <a:rPr lang="es-ES" sz="800" dirty="0"/>
              <a:t> </a:t>
            </a:r>
            <a:r>
              <a:rPr lang="es-ES" sz="800" dirty="0" err="1"/>
              <a:t>Keratosis</a:t>
            </a:r>
            <a:r>
              <a:rPr lang="es-ES" sz="800" dirty="0"/>
              <a:t> in Solid </a:t>
            </a:r>
            <a:r>
              <a:rPr lang="es-ES" sz="800" dirty="0" err="1"/>
              <a:t>Organ</a:t>
            </a:r>
            <a:r>
              <a:rPr lang="es-ES" sz="800" dirty="0"/>
              <a:t> </a:t>
            </a:r>
            <a:r>
              <a:rPr lang="es-ES" sz="800" dirty="0" err="1"/>
              <a:t>Transplant</a:t>
            </a:r>
            <a:r>
              <a:rPr lang="es-ES" sz="800" dirty="0"/>
              <a:t> </a:t>
            </a:r>
            <a:r>
              <a:rPr lang="es-ES" sz="800" dirty="0" err="1"/>
              <a:t>Recipients</a:t>
            </a:r>
            <a:r>
              <a:rPr lang="es-ES" sz="800" dirty="0"/>
              <a:t>: A </a:t>
            </a:r>
            <a:r>
              <a:rPr lang="es-ES" sz="800" dirty="0" err="1"/>
              <a:t>Danish</a:t>
            </a:r>
            <a:r>
              <a:rPr lang="es-ES" sz="800" dirty="0"/>
              <a:t> </a:t>
            </a:r>
            <a:r>
              <a:rPr lang="es-ES" sz="800" dirty="0" err="1"/>
              <a:t>Cohort</a:t>
            </a:r>
            <a:r>
              <a:rPr lang="es-ES" sz="800" dirty="0"/>
              <a:t> </a:t>
            </a:r>
            <a:r>
              <a:rPr lang="es-ES" sz="800" dirty="0" err="1"/>
              <a:t>Study</a:t>
            </a:r>
            <a:r>
              <a:rPr lang="es-ES" sz="800" dirty="0"/>
              <a:t>. </a:t>
            </a:r>
            <a:r>
              <a:rPr lang="es-ES" sz="800" dirty="0" err="1"/>
              <a:t>Dermatology</a:t>
            </a:r>
            <a:r>
              <a:rPr lang="es-ES" sz="800" dirty="0"/>
              <a:t>. 2023;239(3):393-402. doi:10.1159/000529369. 3, Madani S, </a:t>
            </a:r>
            <a:r>
              <a:rPr lang="es-ES" sz="800" dirty="0" err="1"/>
              <a:t>Marwaha</a:t>
            </a:r>
            <a:r>
              <a:rPr lang="es-ES" sz="800" dirty="0"/>
              <a:t> S, </a:t>
            </a:r>
            <a:r>
              <a:rPr lang="es-ES" sz="800" dirty="0" err="1"/>
              <a:t>Dusendang</a:t>
            </a:r>
            <a:r>
              <a:rPr lang="es-ES" sz="800" dirty="0"/>
              <a:t> JR, et al. Ten-</a:t>
            </a:r>
            <a:r>
              <a:rPr lang="es-ES" sz="800" dirty="0" err="1"/>
              <a:t>Year</a:t>
            </a:r>
            <a:r>
              <a:rPr lang="es-ES" sz="800" dirty="0"/>
              <a:t> </a:t>
            </a:r>
            <a:r>
              <a:rPr lang="es-ES" sz="800" dirty="0" err="1"/>
              <a:t>Follow</a:t>
            </a:r>
            <a:r>
              <a:rPr lang="es-ES" sz="800" dirty="0"/>
              <a:t>-Up of </a:t>
            </a:r>
            <a:r>
              <a:rPr lang="es-ES" sz="800" dirty="0" err="1"/>
              <a:t>Persons</a:t>
            </a:r>
            <a:r>
              <a:rPr lang="es-ES" sz="800" dirty="0"/>
              <a:t> </a:t>
            </a:r>
            <a:r>
              <a:rPr lang="es-ES" sz="800" dirty="0" err="1"/>
              <a:t>With</a:t>
            </a:r>
            <a:r>
              <a:rPr lang="es-ES" sz="800" dirty="0"/>
              <a:t> </a:t>
            </a:r>
            <a:r>
              <a:rPr lang="es-ES" sz="800" dirty="0" err="1"/>
              <a:t>Sun-Damaged</a:t>
            </a:r>
            <a:r>
              <a:rPr lang="es-ES" sz="800" dirty="0"/>
              <a:t> Skin </a:t>
            </a:r>
            <a:r>
              <a:rPr lang="es-ES" sz="800" dirty="0" err="1"/>
              <a:t>Associated</a:t>
            </a:r>
            <a:r>
              <a:rPr lang="es-ES" sz="800" dirty="0"/>
              <a:t> </a:t>
            </a:r>
            <a:r>
              <a:rPr lang="es-ES" sz="800" dirty="0" err="1"/>
              <a:t>With</a:t>
            </a:r>
            <a:r>
              <a:rPr lang="es-ES" sz="800" dirty="0"/>
              <a:t> </a:t>
            </a:r>
            <a:r>
              <a:rPr lang="es-ES" sz="800" dirty="0" err="1"/>
              <a:t>Subsequent</a:t>
            </a:r>
            <a:r>
              <a:rPr lang="es-ES" sz="800" dirty="0"/>
              <a:t> </a:t>
            </a:r>
            <a:r>
              <a:rPr lang="es-ES" sz="800" dirty="0" err="1"/>
              <a:t>Development</a:t>
            </a:r>
            <a:r>
              <a:rPr lang="es-ES" sz="800" dirty="0"/>
              <a:t> of </a:t>
            </a:r>
            <a:r>
              <a:rPr lang="es-ES" sz="800" dirty="0" err="1"/>
              <a:t>Cutaneous</a:t>
            </a:r>
            <a:r>
              <a:rPr lang="es-ES" sz="800" dirty="0"/>
              <a:t> </a:t>
            </a:r>
            <a:r>
              <a:rPr lang="es-ES" sz="800" dirty="0" err="1"/>
              <a:t>Squamous</a:t>
            </a:r>
            <a:r>
              <a:rPr lang="es-ES" sz="800" dirty="0"/>
              <a:t> Cell Carcinoma. JAMA </a:t>
            </a:r>
            <a:r>
              <a:rPr lang="es-ES" sz="800" dirty="0" err="1"/>
              <a:t>Dermatol</a:t>
            </a:r>
            <a:r>
              <a:rPr lang="es-ES" sz="800" dirty="0"/>
              <a:t>. 2021;157(5):559-565. doi:10.1001/jamadermatol.2021.0372. 4, </a:t>
            </a:r>
            <a:r>
              <a:rPr lang="es-ES" sz="800" dirty="0" err="1"/>
              <a:t>Fargnoli</a:t>
            </a:r>
            <a:r>
              <a:rPr lang="es-ES" sz="800" dirty="0"/>
              <a:t> MC, </a:t>
            </a:r>
            <a:r>
              <a:rPr lang="es-ES" sz="800" dirty="0" err="1"/>
              <a:t>Altomare</a:t>
            </a:r>
            <a:r>
              <a:rPr lang="es-ES" sz="800" dirty="0"/>
              <a:t> G, </a:t>
            </a:r>
            <a:r>
              <a:rPr lang="es-ES" sz="800" dirty="0" err="1"/>
              <a:t>Benati</a:t>
            </a:r>
            <a:r>
              <a:rPr lang="es-ES" sz="800" dirty="0"/>
              <a:t> E, et al. </a:t>
            </a:r>
            <a:r>
              <a:rPr lang="es-ES" sz="800" dirty="0" err="1"/>
              <a:t>Prevalence</a:t>
            </a:r>
            <a:r>
              <a:rPr lang="es-ES" sz="800" dirty="0"/>
              <a:t> and </a:t>
            </a:r>
            <a:r>
              <a:rPr lang="es-ES" sz="800" dirty="0" err="1"/>
              <a:t>Risk</a:t>
            </a:r>
            <a:r>
              <a:rPr lang="es-ES" sz="800" dirty="0"/>
              <a:t> </a:t>
            </a:r>
            <a:r>
              <a:rPr lang="es-ES" sz="800" dirty="0" err="1"/>
              <a:t>Factors</a:t>
            </a:r>
            <a:r>
              <a:rPr lang="es-ES" sz="800" dirty="0"/>
              <a:t> of </a:t>
            </a:r>
            <a:r>
              <a:rPr lang="es-ES" sz="800" dirty="0" err="1"/>
              <a:t>Actinic</a:t>
            </a:r>
            <a:r>
              <a:rPr lang="es-ES" sz="800" dirty="0"/>
              <a:t> </a:t>
            </a:r>
            <a:r>
              <a:rPr lang="es-ES" sz="800" dirty="0" err="1"/>
              <a:t>Keratosis</a:t>
            </a:r>
            <a:r>
              <a:rPr lang="es-ES" sz="800" dirty="0"/>
              <a:t> in </a:t>
            </a:r>
            <a:r>
              <a:rPr lang="es-ES" sz="800" dirty="0" err="1"/>
              <a:t>Patients</a:t>
            </a:r>
            <a:r>
              <a:rPr lang="es-ES" sz="800" dirty="0"/>
              <a:t> </a:t>
            </a:r>
            <a:r>
              <a:rPr lang="es-ES" sz="800" dirty="0" err="1"/>
              <a:t>Attending</a:t>
            </a:r>
            <a:r>
              <a:rPr lang="es-ES" sz="800" dirty="0"/>
              <a:t> </a:t>
            </a:r>
            <a:r>
              <a:rPr lang="es-ES" sz="800" dirty="0" err="1"/>
              <a:t>Italian</a:t>
            </a:r>
            <a:r>
              <a:rPr lang="es-ES" sz="800" dirty="0"/>
              <a:t> </a:t>
            </a:r>
            <a:r>
              <a:rPr lang="es-ES" sz="800" dirty="0" err="1"/>
              <a:t>Dermatology</a:t>
            </a:r>
            <a:r>
              <a:rPr lang="es-ES" sz="800" dirty="0"/>
              <a:t> </a:t>
            </a:r>
            <a:r>
              <a:rPr lang="es-ES" sz="800" dirty="0" err="1"/>
              <a:t>Clinics</a:t>
            </a:r>
            <a:r>
              <a:rPr lang="es-ES" sz="800" dirty="0"/>
              <a:t>. </a:t>
            </a:r>
            <a:r>
              <a:rPr lang="es-ES" sz="800" dirty="0" err="1"/>
              <a:t>Eur</a:t>
            </a:r>
            <a:r>
              <a:rPr lang="es-ES" sz="800" dirty="0"/>
              <a:t> J </a:t>
            </a:r>
            <a:r>
              <a:rPr lang="es-ES" sz="800" dirty="0" err="1"/>
              <a:t>Dermatol</a:t>
            </a:r>
            <a:r>
              <a:rPr lang="es-ES" sz="800" dirty="0"/>
              <a:t>. 2017;27(6):599-608. doi:10.1684/ejd.2017.3126. 5, </a:t>
            </a:r>
            <a:r>
              <a:rPr lang="es-ES" sz="800" dirty="0" err="1"/>
              <a:t>Eisen</a:t>
            </a:r>
            <a:r>
              <a:rPr lang="es-ES" sz="800" dirty="0"/>
              <a:t> DB, </a:t>
            </a:r>
            <a:r>
              <a:rPr lang="es-ES" sz="800" dirty="0" err="1"/>
              <a:t>Asgari</a:t>
            </a:r>
            <a:r>
              <a:rPr lang="es-ES" sz="800" dirty="0"/>
              <a:t> MM, Bennett DD, et al.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2021;85(4). doi:10.1016/j.jaad.2021.02.082.</a:t>
            </a:r>
          </a:p>
        </p:txBody>
      </p:sp>
      <p:sp>
        <p:nvSpPr>
          <p:cNvPr id="8" name="AutoShape 3">
            <a:extLst>
              <a:ext uri="{FF2B5EF4-FFF2-40B4-BE49-F238E27FC236}">
                <a16:creationId xmlns:a16="http://schemas.microsoft.com/office/drawing/2014/main" id="{EF086FF8-9017-D2FE-8AAA-9ECAE133FAAC}"/>
              </a:ext>
            </a:extLst>
          </p:cNvPr>
          <p:cNvSpPr>
            <a:spLocks noChangeAspect="1" noChangeArrowheads="1" noTextEdit="1"/>
          </p:cNvSpPr>
          <p:nvPr/>
        </p:nvSpPr>
        <p:spPr bwMode="auto">
          <a:xfrm>
            <a:off x="1758950" y="2352675"/>
            <a:ext cx="9953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D453491C-034E-AC5A-829C-B56C53D993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33" b="98574" l="8594" r="90625">
                        <a14:foregroundMark x1="50000" y1="5499" x2="50000" y2="5499"/>
                        <a14:foregroundMark x1="91406" y1="28106" x2="91406" y2="28106"/>
                        <a14:foregroundMark x1="8594" y1="31568" x2="8594" y2="31568"/>
                        <a14:foregroundMark x1="39844" y1="94297" x2="39844" y2="94297"/>
                        <a14:foregroundMark x1="62500" y1="98778" x2="62500" y2="98778"/>
                        <a14:foregroundMark x1="34375" y1="97760" x2="34375" y2="97760"/>
                        <a14:foregroundMark x1="53125" y1="1833" x2="53125" y2="1833"/>
                      </a14:backgroundRemoval>
                    </a14:imgEffect>
                  </a14:imgLayer>
                </a14:imgProps>
              </a:ext>
              <a:ext uri="{28A0092B-C50C-407E-A947-70E740481C1C}">
                <a14:useLocalDpi xmlns:a14="http://schemas.microsoft.com/office/drawing/2010/main" val="0"/>
              </a:ext>
            </a:extLst>
          </a:blip>
          <a:srcRect/>
          <a:stretch>
            <a:fillRect/>
          </a:stretch>
        </p:blipFill>
        <p:spPr bwMode="auto">
          <a:xfrm>
            <a:off x="1752600" y="2275383"/>
            <a:ext cx="10017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537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20692E-D88D-3E61-2A31-0AF4FE25042D}"/>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4075837E-5318-BFB8-463A-9C4892F8DD50}"/>
              </a:ext>
            </a:extLst>
          </p:cNvPr>
          <p:cNvSpPr>
            <a:spLocks noGrp="1"/>
          </p:cNvSpPr>
          <p:nvPr>
            <p:ph type="title"/>
          </p:nvPr>
        </p:nvSpPr>
        <p:spPr>
          <a:xfrm>
            <a:off x="1241779" y="439072"/>
            <a:ext cx="10563577" cy="925689"/>
          </a:xfrm>
        </p:spPr>
        <p:txBody>
          <a:bodyPr>
            <a:noAutofit/>
          </a:bodyPr>
          <a:lstStyle/>
          <a:p>
            <a:r>
              <a:rPr lang="es-ES" sz="4000" dirty="0">
                <a:solidFill>
                  <a:schemeClr val="accent1">
                    <a:lumMod val="50000"/>
                  </a:schemeClr>
                </a:solidFill>
                <a:latin typeface="Montserrat" panose="02000505000000020004" pitchFamily="2" charset="77"/>
              </a:rPr>
              <a:t>Tratamientos tópicos</a:t>
            </a:r>
          </a:p>
        </p:txBody>
      </p:sp>
      <p:sp>
        <p:nvSpPr>
          <p:cNvPr id="7" name="CuadroTexto 6">
            <a:extLst>
              <a:ext uri="{FF2B5EF4-FFF2-40B4-BE49-F238E27FC236}">
                <a16:creationId xmlns:a16="http://schemas.microsoft.com/office/drawing/2014/main" id="{A45F3896-4890-FF80-3B0F-D847C71C2DD0}"/>
              </a:ext>
            </a:extLst>
          </p:cNvPr>
          <p:cNvSpPr txBox="1"/>
          <p:nvPr/>
        </p:nvSpPr>
        <p:spPr>
          <a:xfrm>
            <a:off x="1241779" y="1515487"/>
            <a:ext cx="10098156" cy="4016484"/>
          </a:xfrm>
          <a:prstGeom prst="rect">
            <a:avLst/>
          </a:prstGeom>
          <a:noFill/>
        </p:spPr>
        <p:txBody>
          <a:bodyPr wrap="square">
            <a:spAutoFit/>
          </a:bodyPr>
          <a:lstStyle/>
          <a:p>
            <a:pPr algn="just"/>
            <a:r>
              <a:rPr lang="es-ES" sz="1700" dirty="0">
                <a:solidFill>
                  <a:srgbClr val="009193"/>
                </a:solidFill>
                <a:latin typeface="Montserrat Medium" pitchFamily="2" charset="77"/>
              </a:rPr>
              <a:t>1. </a:t>
            </a:r>
            <a:r>
              <a:rPr lang="es-ES" sz="1700" dirty="0" err="1">
                <a:solidFill>
                  <a:srgbClr val="009193"/>
                </a:solidFill>
                <a:latin typeface="Montserrat Medium" pitchFamily="2" charset="77"/>
              </a:rPr>
              <a:t>Tirbanibulina</a:t>
            </a:r>
            <a:r>
              <a:rPr lang="es-ES" sz="1700" dirty="0">
                <a:solidFill>
                  <a:srgbClr val="009193"/>
                </a:solidFill>
                <a:latin typeface="Montserrat Medium" pitchFamily="2" charset="77"/>
              </a:rPr>
              <a:t> 1%: </a:t>
            </a:r>
            <a:r>
              <a:rPr lang="es-ES" sz="1700" dirty="0">
                <a:latin typeface="Montserrat Light" pitchFamily="2" charset="77"/>
              </a:rPr>
              <a:t>Aplicación una vez al día durante 5 días consecutivos. Eficaz y bien tolerado, con tasas de aclaramiento completo del 44% al 54% en ensayos clínicos</a:t>
            </a:r>
            <a:r>
              <a:rPr lang="es-ES" sz="1700" baseline="30000" dirty="0">
                <a:latin typeface="Montserrat Light" pitchFamily="2" charset="77"/>
              </a:rPr>
              <a:t>[1]</a:t>
            </a:r>
            <a:r>
              <a:rPr lang="es-ES" sz="1700" dirty="0">
                <a:latin typeface="Montserrat Light" pitchFamily="2" charset="77"/>
              </a:rPr>
              <a:t>. </a:t>
            </a:r>
          </a:p>
          <a:p>
            <a:pPr algn="just"/>
            <a:endParaRPr lang="es-ES" sz="1700" dirty="0">
              <a:latin typeface="Montserrat" panose="02000505000000020004" pitchFamily="2" charset="77"/>
            </a:endParaRPr>
          </a:p>
          <a:p>
            <a:pPr algn="just"/>
            <a:r>
              <a:rPr lang="es-ES" sz="1700" dirty="0">
                <a:solidFill>
                  <a:srgbClr val="009193"/>
                </a:solidFill>
                <a:latin typeface="Montserrat Medium" pitchFamily="2" charset="77"/>
              </a:rPr>
              <a:t>2. 5-Fluorouracilo: </a:t>
            </a:r>
            <a:r>
              <a:rPr lang="es-ES" sz="1700" dirty="0">
                <a:latin typeface="Montserrat Light" pitchFamily="2" charset="77"/>
              </a:rPr>
              <a:t>(5-FU): Se utiliza en concentraciones del 0.5% al 5%, con aplicaciones diarias durante 2-4 semanas. Es altamente eficaz para tratar múltiples lesiones.</a:t>
            </a:r>
            <a:r>
              <a:rPr lang="es-ES" sz="1700" baseline="30000" dirty="0">
                <a:latin typeface="Montserrat Light" pitchFamily="2" charset="77"/>
              </a:rPr>
              <a:t>[2]</a:t>
            </a:r>
            <a:endParaRPr lang="es-ES" sz="1700" dirty="0">
              <a:latin typeface="Montserrat Light" pitchFamily="2" charset="77"/>
            </a:endParaRPr>
          </a:p>
          <a:p>
            <a:pPr algn="just"/>
            <a:endParaRPr lang="es-ES" sz="1700" dirty="0">
              <a:latin typeface="Montserrat" panose="02000505000000020004" pitchFamily="2" charset="77"/>
            </a:endParaRPr>
          </a:p>
          <a:p>
            <a:pPr algn="just"/>
            <a:r>
              <a:rPr lang="es-ES" sz="1700" dirty="0">
                <a:solidFill>
                  <a:srgbClr val="009193"/>
                </a:solidFill>
                <a:latin typeface="Montserrat Medium" pitchFamily="2" charset="77"/>
              </a:rPr>
              <a:t>3. </a:t>
            </a:r>
            <a:r>
              <a:rPr lang="es-ES" sz="1700" dirty="0" err="1">
                <a:solidFill>
                  <a:srgbClr val="009193"/>
                </a:solidFill>
                <a:latin typeface="Montserrat Medium" pitchFamily="2" charset="77"/>
              </a:rPr>
              <a:t>Imiquimod</a:t>
            </a:r>
            <a:r>
              <a:rPr lang="es-ES" sz="1700" dirty="0">
                <a:solidFill>
                  <a:srgbClr val="009193"/>
                </a:solidFill>
                <a:latin typeface="Montserrat Medium" pitchFamily="2" charset="77"/>
              </a:rPr>
              <a:t>: </a:t>
            </a:r>
            <a:r>
              <a:rPr lang="es-ES" sz="1700" dirty="0">
                <a:latin typeface="Montserrat Light" pitchFamily="2" charset="77"/>
              </a:rPr>
              <a:t>Inmunomodulador tópico que se aplica típicamente 2-3 veces por semana durante 4-8 semanas. Eficaz para tratar tanto las lesiones visibles como el campo de cancerización.</a:t>
            </a:r>
            <a:r>
              <a:rPr lang="es-ES" sz="1700" baseline="30000" dirty="0">
                <a:latin typeface="Montserrat Light" pitchFamily="2" charset="77"/>
              </a:rPr>
              <a:t>[2]</a:t>
            </a:r>
            <a:endParaRPr lang="es-ES" sz="1700" dirty="0">
              <a:latin typeface="Montserrat Light" pitchFamily="2" charset="77"/>
            </a:endParaRPr>
          </a:p>
          <a:p>
            <a:pPr algn="just"/>
            <a:endParaRPr lang="es-ES" sz="1700" dirty="0">
              <a:latin typeface="Montserrat" panose="02000505000000020004" pitchFamily="2" charset="77"/>
            </a:endParaRPr>
          </a:p>
          <a:p>
            <a:pPr algn="just"/>
            <a:r>
              <a:rPr lang="es-ES" sz="1700" dirty="0">
                <a:solidFill>
                  <a:srgbClr val="009193"/>
                </a:solidFill>
                <a:latin typeface="Montserrat Medium" pitchFamily="2" charset="77"/>
              </a:rPr>
              <a:t>4. Diclofenaco sódico: </a:t>
            </a:r>
            <a:r>
              <a:rPr lang="es-ES" sz="1700" dirty="0">
                <a:latin typeface="Montserrat Light" pitchFamily="2" charset="77"/>
              </a:rPr>
              <a:t>Antiinflamatorio no esteroideo en gel al 3%, aplicado dos veces al día durante 60-90 días. Menos eficaz que 5-FU o </a:t>
            </a:r>
            <a:r>
              <a:rPr lang="es-ES" sz="1700" dirty="0" err="1">
                <a:latin typeface="Montserrat Light" pitchFamily="2" charset="77"/>
              </a:rPr>
              <a:t>imiquimod</a:t>
            </a:r>
            <a:r>
              <a:rPr lang="es-ES" sz="1700" dirty="0">
                <a:latin typeface="Montserrat Light" pitchFamily="2" charset="77"/>
              </a:rPr>
              <a:t>, pero bien tolerado.</a:t>
            </a:r>
            <a:r>
              <a:rPr lang="es-ES" sz="1700" baseline="30000" dirty="0">
                <a:latin typeface="Montserrat Light" pitchFamily="2" charset="77"/>
              </a:rPr>
              <a:t>[2]</a:t>
            </a:r>
            <a:endParaRPr lang="es-ES" sz="1700" dirty="0">
              <a:latin typeface="Montserrat Light" pitchFamily="2" charset="77"/>
            </a:endParaRPr>
          </a:p>
          <a:p>
            <a:pPr algn="just"/>
            <a:endParaRPr lang="es-ES" sz="1700" dirty="0">
              <a:latin typeface="Montserrat" panose="02000505000000020004" pitchFamily="2" charset="77"/>
            </a:endParaRPr>
          </a:p>
          <a:p>
            <a:pPr algn="just"/>
            <a:r>
              <a:rPr lang="es-ES" sz="1700" dirty="0">
                <a:solidFill>
                  <a:srgbClr val="009193"/>
                </a:solidFill>
                <a:latin typeface="Montserrat Medium" pitchFamily="2" charset="77"/>
              </a:rPr>
              <a:t>5. Terapia Fotodinámica (PDT):</a:t>
            </a:r>
            <a:r>
              <a:rPr lang="es-ES" sz="1700" dirty="0">
                <a:solidFill>
                  <a:srgbClr val="009193"/>
                </a:solidFill>
                <a:latin typeface="Montserrat" panose="02000505000000020004" pitchFamily="2" charset="77"/>
              </a:rPr>
              <a:t> </a:t>
            </a:r>
            <a:r>
              <a:rPr lang="es-ES" sz="1700" dirty="0">
                <a:latin typeface="Montserrat Light" pitchFamily="2" charset="77"/>
              </a:rPr>
              <a:t>Utiliza un fotosensibilizador y luz específica para destruir las células anormales. Eficaz para tratar áreas extensas de QA.</a:t>
            </a:r>
            <a:r>
              <a:rPr lang="es-ES" sz="1700" baseline="30000" dirty="0">
                <a:latin typeface="Montserrat Light" pitchFamily="2" charset="77"/>
              </a:rPr>
              <a:t>[2]</a:t>
            </a:r>
            <a:endParaRPr lang="es-ES" sz="1700" dirty="0">
              <a:latin typeface="Montserrat Light" pitchFamily="2" charset="77"/>
            </a:endParaRPr>
          </a:p>
        </p:txBody>
      </p:sp>
      <p:sp>
        <p:nvSpPr>
          <p:cNvPr id="3" name="TextBox 2">
            <a:extLst>
              <a:ext uri="{FF2B5EF4-FFF2-40B4-BE49-F238E27FC236}">
                <a16:creationId xmlns:a16="http://schemas.microsoft.com/office/drawing/2014/main" id="{39F1A9AA-24B8-B0D6-AEF0-F7427E7BF063}"/>
              </a:ext>
            </a:extLst>
          </p:cNvPr>
          <p:cNvSpPr txBox="1"/>
          <p:nvPr/>
        </p:nvSpPr>
        <p:spPr>
          <a:xfrm>
            <a:off x="1106979" y="6204261"/>
            <a:ext cx="10367756" cy="338554"/>
          </a:xfrm>
          <a:prstGeom prst="rect">
            <a:avLst/>
          </a:prstGeom>
          <a:solidFill>
            <a:schemeClr val="bg1"/>
          </a:solidFill>
        </p:spPr>
        <p:txBody>
          <a:bodyPr wrap="square">
            <a:spAutoFit/>
          </a:bodyPr>
          <a:lstStyle/>
          <a:p>
            <a:r>
              <a:rPr lang="es-ES" sz="800" dirty="0"/>
              <a:t>1, </a:t>
            </a:r>
            <a:r>
              <a:rPr lang="es-ES" sz="800" dirty="0" err="1"/>
              <a:t>Blauvelt</a:t>
            </a:r>
            <a:r>
              <a:rPr lang="es-ES" sz="800" dirty="0"/>
              <a:t> A, </a:t>
            </a:r>
            <a:r>
              <a:rPr lang="es-ES" sz="800" dirty="0" err="1"/>
              <a:t>Kempers</a:t>
            </a:r>
            <a:r>
              <a:rPr lang="es-ES" sz="800" dirty="0"/>
              <a:t> S, </a:t>
            </a:r>
            <a:r>
              <a:rPr lang="es-ES" sz="800" dirty="0" err="1"/>
              <a:t>Lain</a:t>
            </a:r>
            <a:r>
              <a:rPr lang="es-ES" sz="800" dirty="0"/>
              <a:t> E, et al. </a:t>
            </a:r>
            <a:r>
              <a:rPr lang="es-ES" sz="800" dirty="0" err="1"/>
              <a:t>Phase</a:t>
            </a:r>
            <a:r>
              <a:rPr lang="es-ES" sz="800" dirty="0"/>
              <a:t> 3 </a:t>
            </a:r>
            <a:r>
              <a:rPr lang="es-ES" sz="800" dirty="0" err="1"/>
              <a:t>Trials</a:t>
            </a:r>
            <a:r>
              <a:rPr lang="es-ES" sz="800" dirty="0"/>
              <a:t> of </a:t>
            </a:r>
            <a:r>
              <a:rPr lang="es-ES" sz="800" dirty="0" err="1"/>
              <a:t>Tirbanibulin</a:t>
            </a:r>
            <a:r>
              <a:rPr lang="es-ES" sz="800" dirty="0"/>
              <a:t> </a:t>
            </a:r>
            <a:r>
              <a:rPr lang="es-ES" sz="800" dirty="0" err="1"/>
              <a:t>Ointment</a:t>
            </a:r>
            <a:r>
              <a:rPr lang="es-ES" sz="800" dirty="0"/>
              <a:t> for </a:t>
            </a:r>
            <a:r>
              <a:rPr lang="es-ES" sz="800" dirty="0" err="1"/>
              <a:t>Actinic</a:t>
            </a:r>
            <a:r>
              <a:rPr lang="es-ES" sz="800" dirty="0"/>
              <a:t> </a:t>
            </a:r>
            <a:r>
              <a:rPr lang="es-ES" sz="800" dirty="0" err="1"/>
              <a:t>Keratosis</a:t>
            </a:r>
            <a:r>
              <a:rPr lang="es-ES" sz="800" dirty="0"/>
              <a:t>. N Engl J </a:t>
            </a:r>
            <a:r>
              <a:rPr lang="es-ES" sz="800" dirty="0" err="1"/>
              <a:t>Med</a:t>
            </a:r>
            <a:r>
              <a:rPr lang="es-ES" sz="800" dirty="0"/>
              <a:t>. 2021;384(6):512-520. doi:10.1056/NEJMoa2024040. 2, </a:t>
            </a:r>
            <a:r>
              <a:rPr lang="es-ES" sz="800" dirty="0" err="1"/>
              <a:t>Heppt</a:t>
            </a:r>
            <a:r>
              <a:rPr lang="es-ES" sz="800" dirty="0"/>
              <a:t> MV, </a:t>
            </a:r>
            <a:r>
              <a:rPr lang="es-ES" sz="800" dirty="0" err="1"/>
              <a:t>Dykukha</a:t>
            </a:r>
            <a:r>
              <a:rPr lang="es-ES" sz="800" dirty="0"/>
              <a:t> I, </a:t>
            </a:r>
            <a:r>
              <a:rPr lang="es-ES" sz="800" dirty="0" err="1"/>
              <a:t>Graziadio</a:t>
            </a:r>
            <a:r>
              <a:rPr lang="es-ES" sz="800" dirty="0"/>
              <a:t> S, et al. Comparative </a:t>
            </a:r>
            <a:r>
              <a:rPr lang="es-ES" sz="800" dirty="0" err="1"/>
              <a:t>Efficacy</a:t>
            </a:r>
            <a:r>
              <a:rPr lang="es-ES" sz="800" dirty="0"/>
              <a:t> and Safety of </a:t>
            </a:r>
            <a:r>
              <a:rPr lang="es-ES" sz="800" dirty="0" err="1"/>
              <a:t>Tirbanibulin</a:t>
            </a:r>
            <a:r>
              <a:rPr lang="es-ES" sz="800" dirty="0"/>
              <a:t> for </a:t>
            </a:r>
            <a:r>
              <a:rPr lang="es-ES" sz="800" dirty="0" err="1"/>
              <a:t>Actinic</a:t>
            </a:r>
            <a:r>
              <a:rPr lang="es-ES" sz="800" dirty="0"/>
              <a:t> </a:t>
            </a:r>
            <a:r>
              <a:rPr lang="es-ES" sz="800" dirty="0" err="1"/>
              <a:t>Keratosis</a:t>
            </a:r>
            <a:r>
              <a:rPr lang="es-ES" sz="800" dirty="0"/>
              <a:t> of the </a:t>
            </a:r>
            <a:r>
              <a:rPr lang="es-ES" sz="800" dirty="0" err="1"/>
              <a:t>Face</a:t>
            </a:r>
            <a:r>
              <a:rPr lang="es-ES" sz="800" dirty="0"/>
              <a:t> and </a:t>
            </a:r>
            <a:r>
              <a:rPr lang="es-ES" sz="800" dirty="0" err="1"/>
              <a:t>Scalp</a:t>
            </a:r>
            <a:r>
              <a:rPr lang="es-ES" sz="800" dirty="0"/>
              <a:t> in </a:t>
            </a:r>
            <a:r>
              <a:rPr lang="es-ES" sz="800" dirty="0" err="1"/>
              <a:t>Europe</a:t>
            </a:r>
            <a:r>
              <a:rPr lang="es-ES" sz="800" dirty="0"/>
              <a:t>: A </a:t>
            </a:r>
            <a:r>
              <a:rPr lang="es-ES" sz="800" dirty="0" err="1"/>
              <a:t>Systematic</a:t>
            </a:r>
            <a:r>
              <a:rPr lang="es-ES" sz="800" dirty="0"/>
              <a:t> </a:t>
            </a:r>
            <a:r>
              <a:rPr lang="es-ES" sz="800" dirty="0" err="1"/>
              <a:t>Review</a:t>
            </a:r>
            <a:r>
              <a:rPr lang="es-ES" sz="800" dirty="0"/>
              <a:t> and Network Meta-</a:t>
            </a:r>
            <a:r>
              <a:rPr lang="es-ES" sz="800" dirty="0" err="1"/>
              <a:t>Analysis</a:t>
            </a:r>
            <a:r>
              <a:rPr lang="es-ES" sz="800" dirty="0"/>
              <a:t> of </a:t>
            </a:r>
            <a:r>
              <a:rPr lang="es-ES" sz="800" dirty="0" err="1"/>
              <a:t>Randomized</a:t>
            </a:r>
            <a:r>
              <a:rPr lang="es-ES" sz="800" dirty="0"/>
              <a:t> </a:t>
            </a:r>
            <a:r>
              <a:rPr lang="es-ES" sz="800" dirty="0" err="1"/>
              <a:t>Controlled</a:t>
            </a:r>
            <a:r>
              <a:rPr lang="es-ES" sz="800" dirty="0"/>
              <a:t> </a:t>
            </a:r>
            <a:r>
              <a:rPr lang="es-ES" sz="800" dirty="0" err="1"/>
              <a:t>Trials</a:t>
            </a:r>
            <a:r>
              <a:rPr lang="es-ES" sz="800" dirty="0"/>
              <a:t>. J Clin </a:t>
            </a:r>
            <a:r>
              <a:rPr lang="es-ES" sz="800" dirty="0" err="1"/>
              <a:t>Med</a:t>
            </a:r>
            <a:r>
              <a:rPr lang="es-ES" sz="800" dirty="0"/>
              <a:t>. 2022;11(6):1654. doi:10.3390/jcm11061654.</a:t>
            </a:r>
          </a:p>
        </p:txBody>
      </p:sp>
    </p:spTree>
    <p:extLst>
      <p:ext uri="{BB962C8B-B14F-4D97-AF65-F5344CB8AC3E}">
        <p14:creationId xmlns:p14="http://schemas.microsoft.com/office/powerpoint/2010/main" val="2593739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F13D04F-5781-9C8B-AEA2-2B6F8CA89224}"/>
              </a:ext>
            </a:extLst>
          </p:cNvPr>
          <p:cNvSpPr/>
          <p:nvPr/>
        </p:nvSpPr>
        <p:spPr>
          <a:xfrm>
            <a:off x="3685308" y="3048000"/>
            <a:ext cx="4599709" cy="2697018"/>
          </a:xfrm>
          <a:prstGeom prst="round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0B20692E-D88D-3E61-2A31-0AF4FE25042D}"/>
              </a:ext>
            </a:extLst>
          </p:cNvPr>
          <p:cNvPicPr>
            <a:picLocks noChangeAspect="1"/>
          </p:cNvPicPr>
          <p:nvPr/>
        </p:nvPicPr>
        <p:blipFill>
          <a:blip r:embed="rId3"/>
          <a:stretch>
            <a:fillRect/>
          </a:stretch>
        </p:blipFill>
        <p:spPr>
          <a:xfrm>
            <a:off x="0" y="12700"/>
            <a:ext cx="12192000" cy="6858000"/>
          </a:xfrm>
          <a:prstGeom prst="rect">
            <a:avLst/>
          </a:prstGeom>
        </p:spPr>
      </p:pic>
      <p:sp>
        <p:nvSpPr>
          <p:cNvPr id="5" name="Título 20">
            <a:extLst>
              <a:ext uri="{FF2B5EF4-FFF2-40B4-BE49-F238E27FC236}">
                <a16:creationId xmlns:a16="http://schemas.microsoft.com/office/drawing/2014/main" id="{4075837E-5318-BFB8-463A-9C4892F8DD50}"/>
              </a:ext>
            </a:extLst>
          </p:cNvPr>
          <p:cNvSpPr>
            <a:spLocks noGrp="1"/>
          </p:cNvSpPr>
          <p:nvPr>
            <p:ph type="title"/>
          </p:nvPr>
        </p:nvSpPr>
        <p:spPr>
          <a:xfrm>
            <a:off x="1241778" y="569750"/>
            <a:ext cx="10563577" cy="925689"/>
          </a:xfrm>
        </p:spPr>
        <p:txBody>
          <a:bodyPr>
            <a:noAutofit/>
          </a:bodyPr>
          <a:lstStyle/>
          <a:p>
            <a:r>
              <a:rPr lang="es-ES" sz="3600" dirty="0">
                <a:solidFill>
                  <a:schemeClr val="accent1">
                    <a:lumMod val="50000"/>
                  </a:schemeClr>
                </a:solidFill>
                <a:latin typeface="Montserrat" panose="02000505000000020004" pitchFamily="2" charset="77"/>
              </a:rPr>
              <a:t>Impacto de los efectos adversos en la conveniencia del paciente</a:t>
            </a:r>
          </a:p>
        </p:txBody>
      </p:sp>
      <p:sp>
        <p:nvSpPr>
          <p:cNvPr id="7" name="CuadroTexto 6">
            <a:extLst>
              <a:ext uri="{FF2B5EF4-FFF2-40B4-BE49-F238E27FC236}">
                <a16:creationId xmlns:a16="http://schemas.microsoft.com/office/drawing/2014/main" id="{A45F3896-4890-FF80-3B0F-D847C71C2DD0}"/>
              </a:ext>
            </a:extLst>
          </p:cNvPr>
          <p:cNvSpPr txBox="1"/>
          <p:nvPr/>
        </p:nvSpPr>
        <p:spPr>
          <a:xfrm>
            <a:off x="1241778" y="1784724"/>
            <a:ext cx="10098156" cy="3764364"/>
          </a:xfrm>
          <a:prstGeom prst="rect">
            <a:avLst/>
          </a:prstGeom>
          <a:noFill/>
        </p:spPr>
        <p:txBody>
          <a:bodyPr wrap="square">
            <a:spAutoFit/>
          </a:bodyPr>
          <a:lstStyle/>
          <a:p>
            <a:pPr marL="0" indent="0" algn="just">
              <a:buNone/>
            </a:pPr>
            <a:r>
              <a:rPr lang="es-ES" sz="1600" dirty="0">
                <a:latin typeface="Montserrat Light" pitchFamily="2" charset="77"/>
              </a:rPr>
              <a:t>La conveniencia y preferencia del paciente en el tratamiento de la queratosis actínica están fuertemente influenciadas por los efectos adversos de los tratamientos tópicos disponibles. A continuación, se analizan los tratamientos tópicos más comunes y el impacto de sus efectos adversos en la adherencia y satisfacción del paciente</a:t>
            </a:r>
            <a:r>
              <a:rPr lang="es-ES" sz="1600" baseline="30000" dirty="0">
                <a:latin typeface="Montserrat Light" pitchFamily="2" charset="77"/>
              </a:rPr>
              <a:t>1-5</a:t>
            </a:r>
            <a:r>
              <a:rPr lang="es-ES" sz="1600" dirty="0">
                <a:latin typeface="Montserrat Light" pitchFamily="2" charset="77"/>
              </a:rPr>
              <a:t>:</a:t>
            </a:r>
          </a:p>
          <a:p>
            <a:pPr marL="0" indent="0" algn="just">
              <a:buNone/>
            </a:pPr>
            <a:endParaRPr lang="es-ES" sz="1600" dirty="0">
              <a:latin typeface="Montserrat Light" pitchFamily="2" charset="77"/>
            </a:endParaRPr>
          </a:p>
          <a:p>
            <a:pPr lvl="1" algn="just"/>
            <a:endParaRPr lang="es-ES" sz="1200" dirty="0">
              <a:latin typeface="Montserrat Light" pitchFamily="2" charset="77"/>
            </a:endParaRPr>
          </a:p>
          <a:p>
            <a:pPr lvl="6" algn="just">
              <a:lnSpc>
                <a:spcPct val="150000"/>
              </a:lnSpc>
            </a:pPr>
            <a:r>
              <a:rPr lang="es-ES" sz="2000" dirty="0">
                <a:solidFill>
                  <a:schemeClr val="bg1"/>
                </a:solidFill>
                <a:latin typeface="Montserrat Medium" pitchFamily="2" charset="77"/>
              </a:rPr>
              <a:t>1. </a:t>
            </a:r>
            <a:r>
              <a:rPr lang="es-ES" sz="2000" dirty="0" err="1">
                <a:solidFill>
                  <a:schemeClr val="bg1"/>
                </a:solidFill>
                <a:latin typeface="Montserrat Medium" pitchFamily="2" charset="77"/>
              </a:rPr>
              <a:t>Tirbanibulina</a:t>
            </a:r>
            <a:r>
              <a:rPr lang="es-ES" sz="2000" dirty="0">
                <a:solidFill>
                  <a:schemeClr val="bg1"/>
                </a:solidFill>
                <a:latin typeface="Montserrat Medium" pitchFamily="2" charset="77"/>
              </a:rPr>
              <a:t> 1%</a:t>
            </a:r>
          </a:p>
          <a:p>
            <a:pPr lvl="6" algn="just">
              <a:lnSpc>
                <a:spcPct val="150000"/>
              </a:lnSpc>
            </a:pPr>
            <a:r>
              <a:rPr lang="es-ES" sz="2000" dirty="0">
                <a:solidFill>
                  <a:schemeClr val="bg1"/>
                </a:solidFill>
                <a:latin typeface="Montserrat Medium" pitchFamily="2" charset="77"/>
              </a:rPr>
              <a:t>2. 5-Fluorouracilo (5-FU)</a:t>
            </a:r>
          </a:p>
          <a:p>
            <a:pPr lvl="6" algn="just">
              <a:lnSpc>
                <a:spcPct val="150000"/>
              </a:lnSpc>
            </a:pPr>
            <a:r>
              <a:rPr lang="es-ES" sz="2000" dirty="0">
                <a:solidFill>
                  <a:schemeClr val="bg1"/>
                </a:solidFill>
                <a:latin typeface="Montserrat Medium" pitchFamily="2" charset="77"/>
              </a:rPr>
              <a:t>3. </a:t>
            </a:r>
            <a:r>
              <a:rPr lang="es-ES" sz="2000" dirty="0" err="1">
                <a:solidFill>
                  <a:schemeClr val="bg1"/>
                </a:solidFill>
                <a:latin typeface="Montserrat Medium" pitchFamily="2" charset="77"/>
              </a:rPr>
              <a:t>Imiquimod</a:t>
            </a:r>
            <a:endParaRPr lang="es-ES" sz="2000" dirty="0">
              <a:solidFill>
                <a:schemeClr val="bg1"/>
              </a:solidFill>
              <a:latin typeface="Montserrat Medium" pitchFamily="2" charset="77"/>
            </a:endParaRPr>
          </a:p>
          <a:p>
            <a:pPr lvl="6" algn="just">
              <a:lnSpc>
                <a:spcPct val="150000"/>
              </a:lnSpc>
            </a:pPr>
            <a:r>
              <a:rPr lang="es-ES" sz="2000" dirty="0">
                <a:solidFill>
                  <a:schemeClr val="bg1"/>
                </a:solidFill>
                <a:latin typeface="Montserrat Medium" pitchFamily="2" charset="77"/>
              </a:rPr>
              <a:t>4. Diclofenaco sódico</a:t>
            </a:r>
          </a:p>
          <a:p>
            <a:pPr lvl="6" algn="just">
              <a:lnSpc>
                <a:spcPct val="150000"/>
              </a:lnSpc>
            </a:pPr>
            <a:r>
              <a:rPr lang="es-ES" sz="2000" dirty="0">
                <a:solidFill>
                  <a:schemeClr val="bg1"/>
                </a:solidFill>
                <a:latin typeface="Montserrat Medium" pitchFamily="2" charset="77"/>
              </a:rPr>
              <a:t>5. Terapia Fotodinámica (PDT)</a:t>
            </a:r>
          </a:p>
        </p:txBody>
      </p:sp>
      <p:sp>
        <p:nvSpPr>
          <p:cNvPr id="6" name="TextBox 5">
            <a:extLst>
              <a:ext uri="{FF2B5EF4-FFF2-40B4-BE49-F238E27FC236}">
                <a16:creationId xmlns:a16="http://schemas.microsoft.com/office/drawing/2014/main" id="{26F81B5F-69A8-925F-A282-64258721CB72}"/>
              </a:ext>
            </a:extLst>
          </p:cNvPr>
          <p:cNvSpPr txBox="1"/>
          <p:nvPr/>
        </p:nvSpPr>
        <p:spPr>
          <a:xfrm>
            <a:off x="1193492" y="5953916"/>
            <a:ext cx="10146442" cy="707886"/>
          </a:xfrm>
          <a:prstGeom prst="rect">
            <a:avLst/>
          </a:prstGeom>
          <a:solidFill>
            <a:schemeClr val="bg1"/>
          </a:solidFill>
        </p:spPr>
        <p:txBody>
          <a:bodyPr wrap="square">
            <a:spAutoFit/>
          </a:bodyPr>
          <a:lstStyle/>
          <a:p>
            <a:r>
              <a:rPr lang="es-ES" sz="800" dirty="0"/>
              <a:t>1, </a:t>
            </a:r>
            <a:r>
              <a:rPr lang="es-ES" sz="800" dirty="0" err="1"/>
              <a:t>Eisen</a:t>
            </a:r>
            <a:r>
              <a:rPr lang="es-ES" sz="800" dirty="0"/>
              <a:t> DB, </a:t>
            </a:r>
            <a:r>
              <a:rPr lang="es-ES" sz="800" dirty="0" err="1"/>
              <a:t>Dellavalle</a:t>
            </a:r>
            <a:r>
              <a:rPr lang="es-ES" sz="800" dirty="0"/>
              <a:t> RP, Frazer-Green L, et al. </a:t>
            </a:r>
            <a:r>
              <a:rPr lang="es-ES" sz="800" dirty="0" err="1"/>
              <a:t>Focused</a:t>
            </a:r>
            <a:r>
              <a:rPr lang="es-ES" sz="800" dirty="0"/>
              <a:t> </a:t>
            </a:r>
            <a:r>
              <a:rPr lang="es-ES" sz="800" dirty="0" err="1"/>
              <a:t>Update</a:t>
            </a:r>
            <a:r>
              <a:rPr lang="es-ES" sz="800" dirty="0"/>
              <a:t>: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2022;87(2):373-374.e5. doi:10.1016/j.jaad.2022.04.013. 2, </a:t>
            </a:r>
            <a:r>
              <a:rPr lang="es-ES" sz="800" dirty="0" err="1"/>
              <a:t>Pellacani</a:t>
            </a:r>
            <a:r>
              <a:rPr lang="es-ES" sz="800" dirty="0"/>
              <a:t> G, Schlesinger T, </a:t>
            </a:r>
            <a:r>
              <a:rPr lang="es-ES" sz="800" dirty="0" err="1"/>
              <a:t>Bhatia</a:t>
            </a:r>
            <a:r>
              <a:rPr lang="es-ES" sz="800" dirty="0"/>
              <a:t> N, et al. </a:t>
            </a:r>
            <a:r>
              <a:rPr lang="es-ES" sz="800" dirty="0" err="1"/>
              <a:t>Efficacy</a:t>
            </a:r>
            <a:r>
              <a:rPr lang="es-ES" sz="800" dirty="0"/>
              <a:t> and Safety of </a:t>
            </a:r>
            <a:r>
              <a:rPr lang="es-ES" sz="800" dirty="0" err="1"/>
              <a:t>Tirbanibulin</a:t>
            </a:r>
            <a:r>
              <a:rPr lang="es-ES" sz="800" dirty="0"/>
              <a:t> 1% </a:t>
            </a:r>
            <a:r>
              <a:rPr lang="es-ES" sz="800" dirty="0" err="1"/>
              <a:t>Ointment</a:t>
            </a:r>
            <a:r>
              <a:rPr lang="es-ES" sz="800" dirty="0"/>
              <a:t> in </a:t>
            </a:r>
            <a:r>
              <a:rPr lang="es-ES" sz="800" dirty="0" err="1"/>
              <a:t>Actinic</a:t>
            </a:r>
            <a:r>
              <a:rPr lang="es-ES" sz="800" dirty="0"/>
              <a:t> </a:t>
            </a:r>
            <a:r>
              <a:rPr lang="es-ES" sz="800" dirty="0" err="1"/>
              <a:t>Keratoses</a:t>
            </a:r>
            <a:r>
              <a:rPr lang="es-ES" sz="800" dirty="0"/>
              <a:t>: Data </a:t>
            </a:r>
            <a:r>
              <a:rPr lang="es-ES" sz="800" dirty="0" err="1"/>
              <a:t>From</a:t>
            </a:r>
            <a:r>
              <a:rPr lang="es-ES" sz="800" dirty="0"/>
              <a:t> </a:t>
            </a:r>
            <a:r>
              <a:rPr lang="es-ES" sz="800" dirty="0" err="1"/>
              <a:t>Two</a:t>
            </a:r>
            <a:r>
              <a:rPr lang="es-ES" sz="800" dirty="0"/>
              <a:t> </a:t>
            </a:r>
            <a:r>
              <a:rPr lang="es-ES" sz="800" dirty="0" err="1"/>
              <a:t>Phase</a:t>
            </a:r>
            <a:r>
              <a:rPr lang="es-ES" sz="800" dirty="0"/>
              <a:t>-III </a:t>
            </a:r>
            <a:r>
              <a:rPr lang="es-ES" sz="800" dirty="0" err="1"/>
              <a:t>Trials</a:t>
            </a:r>
            <a:r>
              <a:rPr lang="es-ES" sz="800" dirty="0"/>
              <a:t> and the Real-</a:t>
            </a:r>
            <a:r>
              <a:rPr lang="es-ES" sz="800" dirty="0" err="1"/>
              <a:t>Life</a:t>
            </a:r>
            <a:r>
              <a:rPr lang="es-ES" sz="800" dirty="0"/>
              <a:t> </a:t>
            </a:r>
            <a:r>
              <a:rPr lang="es-ES" sz="800" dirty="0" err="1"/>
              <a:t>Clinical</a:t>
            </a:r>
            <a:r>
              <a:rPr lang="es-ES" sz="800" dirty="0"/>
              <a:t> </a:t>
            </a:r>
            <a:r>
              <a:rPr lang="es-ES" sz="800" dirty="0" err="1"/>
              <a:t>Practice</a:t>
            </a:r>
            <a:r>
              <a:rPr lang="es-ES" sz="800" dirty="0"/>
              <a:t> </a:t>
            </a:r>
            <a:r>
              <a:rPr lang="es-ES" sz="800" dirty="0" err="1"/>
              <a:t>Presented</a:t>
            </a:r>
            <a:r>
              <a:rPr lang="es-ES" sz="800" dirty="0"/>
              <a:t> at the </a:t>
            </a:r>
            <a:r>
              <a:rPr lang="es-ES" sz="800" dirty="0" err="1"/>
              <a:t>European</a:t>
            </a:r>
            <a:r>
              <a:rPr lang="es-ES" sz="800" dirty="0"/>
              <a:t> </a:t>
            </a:r>
            <a:r>
              <a:rPr lang="es-ES" sz="800" dirty="0" err="1"/>
              <a:t>Academy</a:t>
            </a:r>
            <a:r>
              <a:rPr lang="es-ES" sz="800" dirty="0"/>
              <a:t> of </a:t>
            </a:r>
            <a:r>
              <a:rPr lang="es-ES" sz="800" dirty="0" err="1"/>
              <a:t>Dermatology</a:t>
            </a:r>
            <a:r>
              <a:rPr lang="es-ES" sz="800" dirty="0"/>
              <a:t> and </a:t>
            </a:r>
            <a:r>
              <a:rPr lang="es-ES" sz="800" dirty="0" err="1"/>
              <a:t>Venereology</a:t>
            </a:r>
            <a:r>
              <a:rPr lang="es-ES" sz="800" dirty="0"/>
              <a:t> </a:t>
            </a:r>
            <a:r>
              <a:rPr lang="es-ES" sz="800" dirty="0" err="1"/>
              <a:t>Congress</a:t>
            </a:r>
            <a:r>
              <a:rPr lang="es-ES" sz="800" dirty="0"/>
              <a:t> 2022. J </a:t>
            </a:r>
            <a:r>
              <a:rPr lang="es-ES" sz="800" dirty="0" err="1"/>
              <a:t>Eur</a:t>
            </a:r>
            <a:r>
              <a:rPr lang="es-ES" sz="800" dirty="0"/>
              <a:t> Acad </a:t>
            </a:r>
            <a:r>
              <a:rPr lang="es-ES" sz="800" dirty="0" err="1"/>
              <a:t>Dermatol</a:t>
            </a:r>
            <a:r>
              <a:rPr lang="es-ES" sz="800" dirty="0"/>
              <a:t> </a:t>
            </a:r>
            <a:r>
              <a:rPr lang="es-ES" sz="800" dirty="0" err="1"/>
              <a:t>Venereol</a:t>
            </a:r>
            <a:r>
              <a:rPr lang="es-ES" sz="800" dirty="0"/>
              <a:t>. 2024;38 </a:t>
            </a:r>
            <a:r>
              <a:rPr lang="es-ES" sz="800" dirty="0" err="1"/>
              <a:t>Suppl</a:t>
            </a:r>
            <a:r>
              <a:rPr lang="es-ES" sz="800" dirty="0"/>
              <a:t> 1:3-15. doi:10.1111/jdv.19636. 3, </a:t>
            </a:r>
            <a:r>
              <a:rPr lang="es-ES" sz="800" dirty="0" err="1"/>
              <a:t>Dao</a:t>
            </a:r>
            <a:r>
              <a:rPr lang="es-ES" sz="800" dirty="0"/>
              <a:t> DD, </a:t>
            </a:r>
            <a:r>
              <a:rPr lang="es-ES" sz="800" dirty="0" err="1"/>
              <a:t>Sahni</a:t>
            </a:r>
            <a:r>
              <a:rPr lang="es-ES" sz="800" dirty="0"/>
              <a:t> VN, </a:t>
            </a:r>
            <a:r>
              <a:rPr lang="es-ES" sz="800" dirty="0" err="1"/>
              <a:t>Sahni</a:t>
            </a:r>
            <a:r>
              <a:rPr lang="es-ES" sz="800" dirty="0"/>
              <a:t> DR, et al. 1% </a:t>
            </a:r>
            <a:r>
              <a:rPr lang="es-ES" sz="800" dirty="0" err="1"/>
              <a:t>Tirbanibulin</a:t>
            </a:r>
            <a:r>
              <a:rPr lang="es-ES" sz="800" dirty="0"/>
              <a:t> </a:t>
            </a:r>
            <a:r>
              <a:rPr lang="es-ES" sz="800" dirty="0" err="1"/>
              <a:t>Ointment</a:t>
            </a:r>
            <a:r>
              <a:rPr lang="es-ES" sz="800" dirty="0"/>
              <a:t> for the Treatment of </a:t>
            </a:r>
            <a:r>
              <a:rPr lang="es-ES" sz="800" dirty="0" err="1"/>
              <a:t>Actinic</a:t>
            </a:r>
            <a:r>
              <a:rPr lang="es-ES" sz="800" dirty="0"/>
              <a:t> </a:t>
            </a:r>
            <a:r>
              <a:rPr lang="es-ES" sz="800" dirty="0" err="1"/>
              <a:t>Keratoses</a:t>
            </a:r>
            <a:r>
              <a:rPr lang="es-ES" sz="800" dirty="0"/>
              <a:t>. Ann </a:t>
            </a:r>
            <a:r>
              <a:rPr lang="es-ES" sz="800" dirty="0" err="1"/>
              <a:t>Pharmacother</a:t>
            </a:r>
            <a:r>
              <a:rPr lang="es-ES" sz="800" dirty="0"/>
              <a:t>. 2022;56(4):494-500. doi:10.1177/10600280211031329. 4, </a:t>
            </a:r>
            <a:r>
              <a:rPr lang="es-ES" sz="800" dirty="0" err="1"/>
              <a:t>Blauvelt</a:t>
            </a:r>
            <a:r>
              <a:rPr lang="es-ES" sz="800" dirty="0"/>
              <a:t> A, </a:t>
            </a:r>
            <a:r>
              <a:rPr lang="es-ES" sz="800" dirty="0" err="1"/>
              <a:t>Kempers</a:t>
            </a:r>
            <a:r>
              <a:rPr lang="es-ES" sz="800" dirty="0"/>
              <a:t> S, </a:t>
            </a:r>
            <a:r>
              <a:rPr lang="es-ES" sz="800" dirty="0" err="1"/>
              <a:t>Lain</a:t>
            </a:r>
            <a:r>
              <a:rPr lang="es-ES" sz="800" dirty="0"/>
              <a:t> E, et al. </a:t>
            </a:r>
            <a:r>
              <a:rPr lang="es-ES" sz="800" dirty="0" err="1"/>
              <a:t>Phase</a:t>
            </a:r>
            <a:r>
              <a:rPr lang="es-ES" sz="800" dirty="0"/>
              <a:t> 3 </a:t>
            </a:r>
            <a:r>
              <a:rPr lang="es-ES" sz="800" dirty="0" err="1"/>
              <a:t>Trials</a:t>
            </a:r>
            <a:r>
              <a:rPr lang="es-ES" sz="800" dirty="0"/>
              <a:t> of </a:t>
            </a:r>
            <a:r>
              <a:rPr lang="es-ES" sz="800" dirty="0" err="1"/>
              <a:t>Tirbanibulin</a:t>
            </a:r>
            <a:r>
              <a:rPr lang="es-ES" sz="800" dirty="0"/>
              <a:t> </a:t>
            </a:r>
            <a:r>
              <a:rPr lang="es-ES" sz="800" dirty="0" err="1"/>
              <a:t>Ointment</a:t>
            </a:r>
            <a:r>
              <a:rPr lang="es-ES" sz="800" dirty="0"/>
              <a:t> for </a:t>
            </a:r>
            <a:r>
              <a:rPr lang="es-ES" sz="800" dirty="0" err="1"/>
              <a:t>Actinic</a:t>
            </a:r>
            <a:r>
              <a:rPr lang="es-ES" sz="800" dirty="0"/>
              <a:t> </a:t>
            </a:r>
            <a:r>
              <a:rPr lang="es-ES" sz="800" dirty="0" err="1"/>
              <a:t>Keratosis</a:t>
            </a:r>
            <a:r>
              <a:rPr lang="es-ES" sz="800" dirty="0"/>
              <a:t>. N Engl J </a:t>
            </a:r>
            <a:r>
              <a:rPr lang="es-ES" sz="800" dirty="0" err="1"/>
              <a:t>Med</a:t>
            </a:r>
            <a:r>
              <a:rPr lang="es-ES" sz="800" dirty="0"/>
              <a:t>. 2021;384(6):512-520. doi:10.1056/NEJMoa2024040. 5, </a:t>
            </a:r>
            <a:r>
              <a:rPr lang="es-ES" sz="800" dirty="0" err="1"/>
              <a:t>Rajkumar</a:t>
            </a:r>
            <a:r>
              <a:rPr lang="es-ES" sz="800" dirty="0"/>
              <a:t> JR, Armstrong AW, </a:t>
            </a:r>
            <a:r>
              <a:rPr lang="es-ES" sz="800" dirty="0" err="1"/>
              <a:t>Kircik</a:t>
            </a:r>
            <a:r>
              <a:rPr lang="es-ES" sz="800" dirty="0"/>
              <a:t> LH. INDIVIDUAL ARTICLE: Safety and </a:t>
            </a:r>
            <a:r>
              <a:rPr lang="es-ES" sz="800" dirty="0" err="1"/>
              <a:t>Tolerability</a:t>
            </a:r>
            <a:r>
              <a:rPr lang="es-ES" sz="800" dirty="0"/>
              <a:t> of </a:t>
            </a:r>
            <a:r>
              <a:rPr lang="es-ES" sz="800" dirty="0" err="1"/>
              <a:t>Topical</a:t>
            </a:r>
            <a:r>
              <a:rPr lang="es-ES" sz="800" dirty="0"/>
              <a:t> </a:t>
            </a:r>
            <a:r>
              <a:rPr lang="es-ES" sz="800" dirty="0" err="1"/>
              <a:t>Agents</a:t>
            </a:r>
            <a:r>
              <a:rPr lang="es-ES" sz="800" dirty="0"/>
              <a:t> for </a:t>
            </a:r>
            <a:r>
              <a:rPr lang="es-ES" sz="800" dirty="0" err="1"/>
              <a:t>Actinic</a:t>
            </a:r>
            <a:r>
              <a:rPr lang="es-ES" sz="800" dirty="0"/>
              <a:t> </a:t>
            </a:r>
            <a:r>
              <a:rPr lang="es-ES" sz="800" dirty="0" err="1"/>
              <a:t>Keratosis</a:t>
            </a:r>
            <a:r>
              <a:rPr lang="es-ES" sz="800" dirty="0"/>
              <a:t>: A </a:t>
            </a:r>
            <a:r>
              <a:rPr lang="es-ES" sz="800" dirty="0" err="1"/>
              <a:t>Systematic</a:t>
            </a:r>
            <a:r>
              <a:rPr lang="es-ES" sz="800" dirty="0"/>
              <a:t> </a:t>
            </a:r>
            <a:r>
              <a:rPr lang="es-ES" sz="800" dirty="0" err="1"/>
              <a:t>Review</a:t>
            </a:r>
            <a:r>
              <a:rPr lang="es-ES" sz="800" dirty="0"/>
              <a:t> of </a:t>
            </a:r>
            <a:r>
              <a:rPr lang="es-ES" sz="800" dirty="0" err="1"/>
              <a:t>Phase</a:t>
            </a:r>
            <a:r>
              <a:rPr lang="es-ES" sz="800" dirty="0"/>
              <a:t> 3 </a:t>
            </a:r>
            <a:r>
              <a:rPr lang="es-ES" sz="800" dirty="0" err="1"/>
              <a:t>Clinical</a:t>
            </a:r>
            <a:r>
              <a:rPr lang="es-ES" sz="800" dirty="0"/>
              <a:t> </a:t>
            </a:r>
            <a:r>
              <a:rPr lang="es-ES" sz="800" dirty="0" err="1"/>
              <a:t>Trials</a:t>
            </a:r>
            <a:r>
              <a:rPr lang="es-ES" sz="800" dirty="0"/>
              <a:t>. J </a:t>
            </a:r>
            <a:r>
              <a:rPr lang="es-ES" sz="800" dirty="0" err="1"/>
              <a:t>Drugs</a:t>
            </a:r>
            <a:r>
              <a:rPr lang="es-ES" sz="800" dirty="0"/>
              <a:t> </a:t>
            </a:r>
            <a:r>
              <a:rPr lang="es-ES" sz="800" dirty="0" err="1"/>
              <a:t>Dermatol</a:t>
            </a:r>
            <a:r>
              <a:rPr lang="es-ES" sz="800" dirty="0"/>
              <a:t>. 2021;20(10).doi:10.36849/JDD.M1021.</a:t>
            </a:r>
          </a:p>
        </p:txBody>
      </p:sp>
    </p:spTree>
    <p:extLst>
      <p:ext uri="{BB962C8B-B14F-4D97-AF65-F5344CB8AC3E}">
        <p14:creationId xmlns:p14="http://schemas.microsoft.com/office/powerpoint/2010/main" val="2026541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D829F-019D-0BB0-408B-C93D86E4BA3B}"/>
            </a:ext>
          </a:extLst>
        </p:cNvPr>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1EAA4A5-2480-07C1-0846-36ED425179F0}"/>
              </a:ext>
            </a:extLst>
          </p:cNvPr>
          <p:cNvPicPr>
            <a:picLocks noGrp="1" noChangeAspect="1"/>
          </p:cNvPicPr>
          <p:nvPr>
            <p:ph idx="1"/>
          </p:nvPr>
        </p:nvPicPr>
        <p:blipFill>
          <a:blip r:embed="rId3"/>
          <a:stretch>
            <a:fillRect/>
          </a:stretch>
        </p:blipFill>
        <p:spPr>
          <a:xfrm>
            <a:off x="0" y="0"/>
            <a:ext cx="12192000" cy="6858000"/>
          </a:xfrm>
        </p:spPr>
      </p:pic>
      <p:sp>
        <p:nvSpPr>
          <p:cNvPr id="2" name="Título 1">
            <a:extLst>
              <a:ext uri="{FF2B5EF4-FFF2-40B4-BE49-F238E27FC236}">
                <a16:creationId xmlns:a16="http://schemas.microsoft.com/office/drawing/2014/main" id="{D71CB42C-0207-25E5-A0A9-E3B91783208C}"/>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DERMATRAINING</a:t>
            </a:r>
          </a:p>
        </p:txBody>
      </p:sp>
      <p:sp>
        <p:nvSpPr>
          <p:cNvPr id="7" name="Marcador de contenido 2">
            <a:extLst>
              <a:ext uri="{FF2B5EF4-FFF2-40B4-BE49-F238E27FC236}">
                <a16:creationId xmlns:a16="http://schemas.microsoft.com/office/drawing/2014/main" id="{506C9401-91F5-A6FF-D893-750FEFA1B0D8}"/>
              </a:ext>
            </a:extLst>
          </p:cNvPr>
          <p:cNvSpPr txBox="1">
            <a:spLocks/>
          </p:cNvSpPr>
          <p:nvPr/>
        </p:nvSpPr>
        <p:spPr>
          <a:xfrm>
            <a:off x="1257300" y="1690688"/>
            <a:ext cx="1028815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s-ES" dirty="0">
                <a:latin typeface="Montserrat" panose="02000505000000020004" pitchFamily="2" charset="77"/>
              </a:rPr>
              <a:t>La psoriasis, la queratosis actínica, la onicomicosis y la dermatitis atópica </a:t>
            </a:r>
            <a:r>
              <a:rPr lang="es-ES" dirty="0">
                <a:latin typeface="Montserrat Light" pitchFamily="2" charset="77"/>
              </a:rPr>
              <a:t>son patologías dermatológicas frecuentes en la práctica clínica diaria que afectan significativamente la calidad de vida de los pacientes. Estas condiciones no solo causan molestias físicas y alteraciones estéticas, sino que también pueden asociarse a complicaciones graves si no se abordan de manera oportuna y adecuada.</a:t>
            </a:r>
          </a:p>
          <a:p>
            <a:pPr marL="0" indent="0" algn="just">
              <a:lnSpc>
                <a:spcPct val="120000"/>
              </a:lnSpc>
              <a:buFont typeface="Arial" panose="020B0604020202020204" pitchFamily="34" charset="0"/>
              <a:buNone/>
            </a:pPr>
            <a:endParaRPr lang="es-ES" dirty="0">
              <a:latin typeface="Montserrat Light" pitchFamily="2" charset="77"/>
            </a:endParaRPr>
          </a:p>
          <a:p>
            <a:pPr marL="0" indent="0" algn="just">
              <a:lnSpc>
                <a:spcPct val="120000"/>
              </a:lnSpc>
              <a:buFont typeface="Arial" panose="020B0604020202020204" pitchFamily="34" charset="0"/>
              <a:buNone/>
            </a:pPr>
            <a:r>
              <a:rPr lang="es-ES" dirty="0">
                <a:latin typeface="Montserrat Light" pitchFamily="2" charset="77"/>
              </a:rPr>
              <a:t>Un </a:t>
            </a:r>
            <a:r>
              <a:rPr lang="es-ES" dirty="0">
                <a:latin typeface="Montserrat" panose="02000505000000020004" pitchFamily="2" charset="77"/>
              </a:rPr>
              <a:t>diagnóstico temprano y un tratamiento adecuado</a:t>
            </a:r>
            <a:r>
              <a:rPr lang="es-ES" dirty="0">
                <a:latin typeface="Montserrat Light" pitchFamily="2" charset="77"/>
              </a:rPr>
              <a:t> son fundamentales para garantizar un manejo efectivo y evitar complicaciones a largo plazo. Este material tiene como objetivo proporcionar </a:t>
            </a:r>
            <a:r>
              <a:rPr lang="es-ES" dirty="0">
                <a:latin typeface="Montserrat" panose="02000505000000020004" pitchFamily="2" charset="77"/>
              </a:rPr>
              <a:t>herramientas clave </a:t>
            </a:r>
            <a:r>
              <a:rPr lang="es-ES" dirty="0">
                <a:latin typeface="Montserrat Light" pitchFamily="2" charset="77"/>
              </a:rPr>
              <a:t>para el diagnóstico preciso y el tratamiento efectivo de estas patologías comunes, ofreciendo una guía práctica para su manejo en el contexto de la atención primaria.</a:t>
            </a:r>
          </a:p>
          <a:p>
            <a:pPr marL="0" indent="0">
              <a:buFont typeface="Arial" panose="020B0604020202020204" pitchFamily="34" charset="0"/>
              <a:buNone/>
            </a:pPr>
            <a:endParaRPr lang="es-ES" dirty="0"/>
          </a:p>
        </p:txBody>
      </p:sp>
      <p:sp>
        <p:nvSpPr>
          <p:cNvPr id="3" name="CuadroTexto 2">
            <a:extLst>
              <a:ext uri="{FF2B5EF4-FFF2-40B4-BE49-F238E27FC236}">
                <a16:creationId xmlns:a16="http://schemas.microsoft.com/office/drawing/2014/main" id="{9B709D6A-CD40-E6E8-9155-EF66E44505E4}"/>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Tree>
    <p:extLst>
      <p:ext uri="{BB962C8B-B14F-4D97-AF65-F5344CB8AC3E}">
        <p14:creationId xmlns:p14="http://schemas.microsoft.com/office/powerpoint/2010/main" val="3093606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B77D-DDCA-2C8B-80EB-6083CE01D7D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C76DCBB-2ED8-56CD-6E7E-7271239E3E21}"/>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56B58CBE-2449-5212-2EB9-75346A1DEC92}"/>
              </a:ext>
            </a:extLst>
          </p:cNvPr>
          <p:cNvGrpSpPr/>
          <p:nvPr/>
        </p:nvGrpSpPr>
        <p:grpSpPr>
          <a:xfrm>
            <a:off x="821991" y="1485804"/>
            <a:ext cx="10548018" cy="4900754"/>
            <a:chOff x="341434" y="1370225"/>
            <a:chExt cx="7587401" cy="3138521"/>
          </a:xfrm>
        </p:grpSpPr>
        <p:pic>
          <p:nvPicPr>
            <p:cNvPr id="6" name="Imagen 5">
              <a:extLst>
                <a:ext uri="{FF2B5EF4-FFF2-40B4-BE49-F238E27FC236}">
                  <a16:creationId xmlns:a16="http://schemas.microsoft.com/office/drawing/2014/main" id="{454E50C3-9C58-B761-AF81-1D9E4AB33888}"/>
                </a:ext>
              </a:extLst>
            </p:cNvPr>
            <p:cNvPicPr>
              <a:picLocks noChangeAspect="1"/>
            </p:cNvPicPr>
            <p:nvPr/>
          </p:nvPicPr>
          <p:blipFill rotWithShape="1">
            <a:blip r:embed="rId4"/>
            <a:srcRect l="38599" t="10224" r="51325" b="78454"/>
            <a:stretch/>
          </p:blipFill>
          <p:spPr>
            <a:xfrm>
              <a:off x="345279" y="3999191"/>
              <a:ext cx="540363" cy="344552"/>
            </a:xfrm>
            <a:prstGeom prst="rect">
              <a:avLst/>
            </a:prstGeom>
          </p:spPr>
        </p:pic>
        <p:pic>
          <p:nvPicPr>
            <p:cNvPr id="7" name="Imagen 6">
              <a:extLst>
                <a:ext uri="{FF2B5EF4-FFF2-40B4-BE49-F238E27FC236}">
                  <a16:creationId xmlns:a16="http://schemas.microsoft.com/office/drawing/2014/main" id="{1B219FDE-F765-F558-F40E-5130E859D366}"/>
                </a:ext>
              </a:extLst>
            </p:cNvPr>
            <p:cNvPicPr>
              <a:picLocks noChangeAspect="1"/>
            </p:cNvPicPr>
            <p:nvPr/>
          </p:nvPicPr>
          <p:blipFill rotWithShape="1">
            <a:blip r:embed="rId4"/>
            <a:srcRect l="38599" t="10224" r="51325" b="78454"/>
            <a:stretch/>
          </p:blipFill>
          <p:spPr>
            <a:xfrm>
              <a:off x="393740" y="4001989"/>
              <a:ext cx="540363" cy="344552"/>
            </a:xfrm>
            <a:prstGeom prst="rect">
              <a:avLst/>
            </a:prstGeom>
          </p:spPr>
        </p:pic>
        <p:pic>
          <p:nvPicPr>
            <p:cNvPr id="8" name="Imagen 7">
              <a:extLst>
                <a:ext uri="{FF2B5EF4-FFF2-40B4-BE49-F238E27FC236}">
                  <a16:creationId xmlns:a16="http://schemas.microsoft.com/office/drawing/2014/main" id="{66F2488B-FCC8-33EB-C262-C749371A76DB}"/>
                </a:ext>
              </a:extLst>
            </p:cNvPr>
            <p:cNvPicPr>
              <a:picLocks noChangeAspect="1"/>
            </p:cNvPicPr>
            <p:nvPr/>
          </p:nvPicPr>
          <p:blipFill rotWithShape="1">
            <a:blip r:embed="rId4"/>
            <a:srcRect l="38599" t="10224" r="51325" b="78454"/>
            <a:stretch/>
          </p:blipFill>
          <p:spPr>
            <a:xfrm>
              <a:off x="442201" y="4001989"/>
              <a:ext cx="540363" cy="344552"/>
            </a:xfrm>
            <a:prstGeom prst="rect">
              <a:avLst/>
            </a:prstGeom>
          </p:spPr>
        </p:pic>
        <p:pic>
          <p:nvPicPr>
            <p:cNvPr id="9" name="Imagen 8">
              <a:extLst>
                <a:ext uri="{FF2B5EF4-FFF2-40B4-BE49-F238E27FC236}">
                  <a16:creationId xmlns:a16="http://schemas.microsoft.com/office/drawing/2014/main" id="{3AC0FE0F-0DE2-8386-355C-7B7801442F65}"/>
                </a:ext>
              </a:extLst>
            </p:cNvPr>
            <p:cNvPicPr>
              <a:picLocks noChangeAspect="1"/>
            </p:cNvPicPr>
            <p:nvPr/>
          </p:nvPicPr>
          <p:blipFill rotWithShape="1">
            <a:blip r:embed="rId4"/>
            <a:srcRect l="38599" t="10224" r="51325" b="78454"/>
            <a:stretch/>
          </p:blipFill>
          <p:spPr>
            <a:xfrm>
              <a:off x="490662" y="4003292"/>
              <a:ext cx="540363" cy="344552"/>
            </a:xfrm>
            <a:prstGeom prst="rect">
              <a:avLst/>
            </a:prstGeom>
          </p:spPr>
        </p:pic>
        <p:pic>
          <p:nvPicPr>
            <p:cNvPr id="10" name="Imagen 9">
              <a:extLst>
                <a:ext uri="{FF2B5EF4-FFF2-40B4-BE49-F238E27FC236}">
                  <a16:creationId xmlns:a16="http://schemas.microsoft.com/office/drawing/2014/main" id="{BCE13B19-0F80-3172-6A4B-ECA4EC3719AD}"/>
                </a:ext>
              </a:extLst>
            </p:cNvPr>
            <p:cNvPicPr>
              <a:picLocks noChangeAspect="1"/>
            </p:cNvPicPr>
            <p:nvPr/>
          </p:nvPicPr>
          <p:blipFill rotWithShape="1">
            <a:blip r:embed="rId4"/>
            <a:srcRect l="38599" t="10224" r="51325" b="78454"/>
            <a:stretch/>
          </p:blipFill>
          <p:spPr>
            <a:xfrm>
              <a:off x="539123" y="4003292"/>
              <a:ext cx="540363" cy="344552"/>
            </a:xfrm>
            <a:prstGeom prst="rect">
              <a:avLst/>
            </a:prstGeom>
          </p:spPr>
        </p:pic>
        <p:pic>
          <p:nvPicPr>
            <p:cNvPr id="11" name="Imagen 10">
              <a:extLst>
                <a:ext uri="{FF2B5EF4-FFF2-40B4-BE49-F238E27FC236}">
                  <a16:creationId xmlns:a16="http://schemas.microsoft.com/office/drawing/2014/main" id="{C6472481-6CF5-92FD-9B97-3F33B5F36547}"/>
                </a:ext>
              </a:extLst>
            </p:cNvPr>
            <p:cNvPicPr>
              <a:picLocks noChangeAspect="1"/>
            </p:cNvPicPr>
            <p:nvPr/>
          </p:nvPicPr>
          <p:blipFill rotWithShape="1">
            <a:blip r:embed="rId4"/>
            <a:srcRect l="38599" t="10224" r="51325" b="78454"/>
            <a:stretch/>
          </p:blipFill>
          <p:spPr>
            <a:xfrm>
              <a:off x="587584" y="4003292"/>
              <a:ext cx="540363" cy="344552"/>
            </a:xfrm>
            <a:prstGeom prst="rect">
              <a:avLst/>
            </a:prstGeom>
          </p:spPr>
        </p:pic>
        <p:pic>
          <p:nvPicPr>
            <p:cNvPr id="12" name="Imagen 11">
              <a:extLst>
                <a:ext uri="{FF2B5EF4-FFF2-40B4-BE49-F238E27FC236}">
                  <a16:creationId xmlns:a16="http://schemas.microsoft.com/office/drawing/2014/main" id="{3502F402-DDED-E7BB-2919-AAE1B4A6501C}"/>
                </a:ext>
              </a:extLst>
            </p:cNvPr>
            <p:cNvPicPr>
              <a:picLocks noChangeAspect="1"/>
            </p:cNvPicPr>
            <p:nvPr/>
          </p:nvPicPr>
          <p:blipFill rotWithShape="1">
            <a:blip r:embed="rId4"/>
            <a:srcRect l="38599" t="10224" r="51325" b="78454"/>
            <a:stretch/>
          </p:blipFill>
          <p:spPr>
            <a:xfrm>
              <a:off x="636045" y="4001989"/>
              <a:ext cx="540363" cy="344552"/>
            </a:xfrm>
            <a:prstGeom prst="rect">
              <a:avLst/>
            </a:prstGeom>
          </p:spPr>
        </p:pic>
        <p:pic>
          <p:nvPicPr>
            <p:cNvPr id="13" name="Imagen 12">
              <a:extLst>
                <a:ext uri="{FF2B5EF4-FFF2-40B4-BE49-F238E27FC236}">
                  <a16:creationId xmlns:a16="http://schemas.microsoft.com/office/drawing/2014/main" id="{9F6B53DE-0E9D-22D7-BCC2-46E0AAD25839}"/>
                </a:ext>
              </a:extLst>
            </p:cNvPr>
            <p:cNvPicPr>
              <a:picLocks noChangeAspect="1"/>
            </p:cNvPicPr>
            <p:nvPr/>
          </p:nvPicPr>
          <p:blipFill rotWithShape="1">
            <a:blip r:embed="rId4"/>
            <a:srcRect l="38599" t="10224" r="51325" b="78454"/>
            <a:stretch/>
          </p:blipFill>
          <p:spPr>
            <a:xfrm>
              <a:off x="684506" y="4001989"/>
              <a:ext cx="540363" cy="344552"/>
            </a:xfrm>
            <a:prstGeom prst="rect">
              <a:avLst/>
            </a:prstGeom>
          </p:spPr>
        </p:pic>
        <p:pic>
          <p:nvPicPr>
            <p:cNvPr id="14" name="Imagen 13">
              <a:extLst>
                <a:ext uri="{FF2B5EF4-FFF2-40B4-BE49-F238E27FC236}">
                  <a16:creationId xmlns:a16="http://schemas.microsoft.com/office/drawing/2014/main" id="{76628048-263D-DF94-1873-B13169B7A18C}"/>
                </a:ext>
              </a:extLst>
            </p:cNvPr>
            <p:cNvPicPr>
              <a:picLocks noChangeAspect="1"/>
            </p:cNvPicPr>
            <p:nvPr/>
          </p:nvPicPr>
          <p:blipFill rotWithShape="1">
            <a:blip r:embed="rId4"/>
            <a:srcRect l="38599" t="10224" r="51325" b="78454"/>
            <a:stretch/>
          </p:blipFill>
          <p:spPr>
            <a:xfrm>
              <a:off x="732967" y="4001989"/>
              <a:ext cx="540363" cy="344552"/>
            </a:xfrm>
            <a:prstGeom prst="rect">
              <a:avLst/>
            </a:prstGeom>
          </p:spPr>
        </p:pic>
        <p:pic>
          <p:nvPicPr>
            <p:cNvPr id="15" name="Imagen 14">
              <a:extLst>
                <a:ext uri="{FF2B5EF4-FFF2-40B4-BE49-F238E27FC236}">
                  <a16:creationId xmlns:a16="http://schemas.microsoft.com/office/drawing/2014/main" id="{F3F4E618-80E1-2477-4AC8-8E1A359681E5}"/>
                </a:ext>
              </a:extLst>
            </p:cNvPr>
            <p:cNvPicPr>
              <a:picLocks noChangeAspect="1"/>
            </p:cNvPicPr>
            <p:nvPr/>
          </p:nvPicPr>
          <p:blipFill rotWithShape="1">
            <a:blip r:embed="rId4"/>
            <a:srcRect l="38599" t="10224" r="51325" b="78454"/>
            <a:stretch/>
          </p:blipFill>
          <p:spPr>
            <a:xfrm>
              <a:off x="781428" y="4003292"/>
              <a:ext cx="540363" cy="344552"/>
            </a:xfrm>
            <a:prstGeom prst="rect">
              <a:avLst/>
            </a:prstGeom>
          </p:spPr>
        </p:pic>
        <p:pic>
          <p:nvPicPr>
            <p:cNvPr id="16" name="Imagen 15">
              <a:extLst>
                <a:ext uri="{FF2B5EF4-FFF2-40B4-BE49-F238E27FC236}">
                  <a16:creationId xmlns:a16="http://schemas.microsoft.com/office/drawing/2014/main" id="{A9D9BAD8-1E0F-5992-987D-81E9991E5833}"/>
                </a:ext>
              </a:extLst>
            </p:cNvPr>
            <p:cNvPicPr>
              <a:picLocks noChangeAspect="1"/>
            </p:cNvPicPr>
            <p:nvPr/>
          </p:nvPicPr>
          <p:blipFill rotWithShape="1">
            <a:blip r:embed="rId4"/>
            <a:srcRect l="38599" t="10224" r="51325" b="78454"/>
            <a:stretch/>
          </p:blipFill>
          <p:spPr>
            <a:xfrm>
              <a:off x="829889" y="4003292"/>
              <a:ext cx="540363" cy="344552"/>
            </a:xfrm>
            <a:prstGeom prst="rect">
              <a:avLst/>
            </a:prstGeom>
          </p:spPr>
        </p:pic>
        <p:pic>
          <p:nvPicPr>
            <p:cNvPr id="17" name="Imagen 16">
              <a:extLst>
                <a:ext uri="{FF2B5EF4-FFF2-40B4-BE49-F238E27FC236}">
                  <a16:creationId xmlns:a16="http://schemas.microsoft.com/office/drawing/2014/main" id="{07621E89-68DD-D42D-3FB4-3B43CD0D3BBE}"/>
                </a:ext>
              </a:extLst>
            </p:cNvPr>
            <p:cNvPicPr>
              <a:picLocks noChangeAspect="1"/>
            </p:cNvPicPr>
            <p:nvPr/>
          </p:nvPicPr>
          <p:blipFill rotWithShape="1">
            <a:blip r:embed="rId4"/>
            <a:srcRect l="38599" t="10224" r="51325" b="78454"/>
            <a:stretch/>
          </p:blipFill>
          <p:spPr>
            <a:xfrm>
              <a:off x="878350" y="4003292"/>
              <a:ext cx="540363" cy="344552"/>
            </a:xfrm>
            <a:prstGeom prst="rect">
              <a:avLst/>
            </a:prstGeom>
          </p:spPr>
        </p:pic>
        <p:pic>
          <p:nvPicPr>
            <p:cNvPr id="18" name="Imagen 17">
              <a:extLst>
                <a:ext uri="{FF2B5EF4-FFF2-40B4-BE49-F238E27FC236}">
                  <a16:creationId xmlns:a16="http://schemas.microsoft.com/office/drawing/2014/main" id="{9B681EBC-187E-9D1B-3C3F-B9D9E46FEA51}"/>
                </a:ext>
              </a:extLst>
            </p:cNvPr>
            <p:cNvPicPr>
              <a:picLocks noChangeAspect="1"/>
            </p:cNvPicPr>
            <p:nvPr/>
          </p:nvPicPr>
          <p:blipFill rotWithShape="1">
            <a:blip r:embed="rId4"/>
            <a:srcRect l="38599" t="10224" r="51325" b="78454"/>
            <a:stretch/>
          </p:blipFill>
          <p:spPr>
            <a:xfrm>
              <a:off x="926811" y="4001989"/>
              <a:ext cx="540363" cy="344552"/>
            </a:xfrm>
            <a:prstGeom prst="rect">
              <a:avLst/>
            </a:prstGeom>
          </p:spPr>
        </p:pic>
        <p:pic>
          <p:nvPicPr>
            <p:cNvPr id="19" name="Imagen 18">
              <a:extLst>
                <a:ext uri="{FF2B5EF4-FFF2-40B4-BE49-F238E27FC236}">
                  <a16:creationId xmlns:a16="http://schemas.microsoft.com/office/drawing/2014/main" id="{C4A60CE6-504A-C4CE-D8A9-8C45030036FB}"/>
                </a:ext>
              </a:extLst>
            </p:cNvPr>
            <p:cNvPicPr>
              <a:picLocks noChangeAspect="1"/>
            </p:cNvPicPr>
            <p:nvPr/>
          </p:nvPicPr>
          <p:blipFill rotWithShape="1">
            <a:blip r:embed="rId4"/>
            <a:srcRect l="38599" t="10224" r="51325" b="78454"/>
            <a:stretch/>
          </p:blipFill>
          <p:spPr>
            <a:xfrm>
              <a:off x="975272" y="4001989"/>
              <a:ext cx="540363" cy="344552"/>
            </a:xfrm>
            <a:prstGeom prst="rect">
              <a:avLst/>
            </a:prstGeom>
          </p:spPr>
        </p:pic>
        <p:pic>
          <p:nvPicPr>
            <p:cNvPr id="20" name="Imagen 19">
              <a:extLst>
                <a:ext uri="{FF2B5EF4-FFF2-40B4-BE49-F238E27FC236}">
                  <a16:creationId xmlns:a16="http://schemas.microsoft.com/office/drawing/2014/main" id="{95BC42C1-85F4-E581-F135-ED49363FD555}"/>
                </a:ext>
              </a:extLst>
            </p:cNvPr>
            <p:cNvPicPr>
              <a:picLocks noChangeAspect="1"/>
            </p:cNvPicPr>
            <p:nvPr/>
          </p:nvPicPr>
          <p:blipFill rotWithShape="1">
            <a:blip r:embed="rId4"/>
            <a:srcRect l="38599" t="10224" r="51325" b="78454"/>
            <a:stretch/>
          </p:blipFill>
          <p:spPr>
            <a:xfrm>
              <a:off x="1023733" y="4001989"/>
              <a:ext cx="540363" cy="344552"/>
            </a:xfrm>
            <a:prstGeom prst="rect">
              <a:avLst/>
            </a:prstGeom>
          </p:spPr>
        </p:pic>
        <p:pic>
          <p:nvPicPr>
            <p:cNvPr id="21" name="Imagen 20">
              <a:extLst>
                <a:ext uri="{FF2B5EF4-FFF2-40B4-BE49-F238E27FC236}">
                  <a16:creationId xmlns:a16="http://schemas.microsoft.com/office/drawing/2014/main" id="{17140D66-7D7A-BD5C-0104-BF756F4059C2}"/>
                </a:ext>
              </a:extLst>
            </p:cNvPr>
            <p:cNvPicPr>
              <a:picLocks noChangeAspect="1"/>
            </p:cNvPicPr>
            <p:nvPr/>
          </p:nvPicPr>
          <p:blipFill rotWithShape="1">
            <a:blip r:embed="rId4"/>
            <a:srcRect l="38599" t="10224" r="51325" b="78454"/>
            <a:stretch/>
          </p:blipFill>
          <p:spPr>
            <a:xfrm>
              <a:off x="1072194" y="4003292"/>
              <a:ext cx="540363" cy="344552"/>
            </a:xfrm>
            <a:prstGeom prst="rect">
              <a:avLst/>
            </a:prstGeom>
          </p:spPr>
        </p:pic>
        <p:pic>
          <p:nvPicPr>
            <p:cNvPr id="22" name="Imagen 21">
              <a:extLst>
                <a:ext uri="{FF2B5EF4-FFF2-40B4-BE49-F238E27FC236}">
                  <a16:creationId xmlns:a16="http://schemas.microsoft.com/office/drawing/2014/main" id="{FAD9514B-9C6E-8FF4-3059-C594540AC00F}"/>
                </a:ext>
              </a:extLst>
            </p:cNvPr>
            <p:cNvPicPr>
              <a:picLocks noChangeAspect="1"/>
            </p:cNvPicPr>
            <p:nvPr/>
          </p:nvPicPr>
          <p:blipFill rotWithShape="1">
            <a:blip r:embed="rId4"/>
            <a:srcRect l="38599" t="10224" r="51325" b="78454"/>
            <a:stretch/>
          </p:blipFill>
          <p:spPr>
            <a:xfrm>
              <a:off x="1120655" y="4003292"/>
              <a:ext cx="540363" cy="344552"/>
            </a:xfrm>
            <a:prstGeom prst="rect">
              <a:avLst/>
            </a:prstGeom>
          </p:spPr>
        </p:pic>
        <p:pic>
          <p:nvPicPr>
            <p:cNvPr id="23" name="Imagen 22">
              <a:extLst>
                <a:ext uri="{FF2B5EF4-FFF2-40B4-BE49-F238E27FC236}">
                  <a16:creationId xmlns:a16="http://schemas.microsoft.com/office/drawing/2014/main" id="{4F32C811-1170-25A9-FEA4-5863D4B9C958}"/>
                </a:ext>
              </a:extLst>
            </p:cNvPr>
            <p:cNvPicPr>
              <a:picLocks noChangeAspect="1"/>
            </p:cNvPicPr>
            <p:nvPr/>
          </p:nvPicPr>
          <p:blipFill rotWithShape="1">
            <a:blip r:embed="rId4"/>
            <a:srcRect l="38599" t="10224" r="51325" b="78454"/>
            <a:stretch/>
          </p:blipFill>
          <p:spPr>
            <a:xfrm>
              <a:off x="1169116" y="4003292"/>
              <a:ext cx="540363" cy="344552"/>
            </a:xfrm>
            <a:prstGeom prst="rect">
              <a:avLst/>
            </a:prstGeom>
          </p:spPr>
        </p:pic>
        <p:pic>
          <p:nvPicPr>
            <p:cNvPr id="24" name="Imagen 23">
              <a:extLst>
                <a:ext uri="{FF2B5EF4-FFF2-40B4-BE49-F238E27FC236}">
                  <a16:creationId xmlns:a16="http://schemas.microsoft.com/office/drawing/2014/main" id="{58E7A47E-C38A-7135-6BA4-37CCD1DBB93D}"/>
                </a:ext>
              </a:extLst>
            </p:cNvPr>
            <p:cNvPicPr>
              <a:picLocks noChangeAspect="1"/>
            </p:cNvPicPr>
            <p:nvPr/>
          </p:nvPicPr>
          <p:blipFill rotWithShape="1">
            <a:blip r:embed="rId4"/>
            <a:srcRect l="38599" t="10224" r="51325" b="78454"/>
            <a:stretch/>
          </p:blipFill>
          <p:spPr>
            <a:xfrm>
              <a:off x="1217577" y="4001989"/>
              <a:ext cx="540363" cy="344552"/>
            </a:xfrm>
            <a:prstGeom prst="rect">
              <a:avLst/>
            </a:prstGeom>
          </p:spPr>
        </p:pic>
        <p:pic>
          <p:nvPicPr>
            <p:cNvPr id="25" name="Imagen 24">
              <a:extLst>
                <a:ext uri="{FF2B5EF4-FFF2-40B4-BE49-F238E27FC236}">
                  <a16:creationId xmlns:a16="http://schemas.microsoft.com/office/drawing/2014/main" id="{B06A798D-A353-DFD2-45B4-7D790146C8C7}"/>
                </a:ext>
              </a:extLst>
            </p:cNvPr>
            <p:cNvPicPr>
              <a:picLocks noChangeAspect="1"/>
            </p:cNvPicPr>
            <p:nvPr/>
          </p:nvPicPr>
          <p:blipFill rotWithShape="1">
            <a:blip r:embed="rId4"/>
            <a:srcRect l="38599" t="10224" r="51325" b="78454"/>
            <a:stretch/>
          </p:blipFill>
          <p:spPr>
            <a:xfrm>
              <a:off x="1266038" y="4001989"/>
              <a:ext cx="540363" cy="344552"/>
            </a:xfrm>
            <a:prstGeom prst="rect">
              <a:avLst/>
            </a:prstGeom>
          </p:spPr>
        </p:pic>
        <p:pic>
          <p:nvPicPr>
            <p:cNvPr id="26" name="Imagen 25">
              <a:extLst>
                <a:ext uri="{FF2B5EF4-FFF2-40B4-BE49-F238E27FC236}">
                  <a16:creationId xmlns:a16="http://schemas.microsoft.com/office/drawing/2014/main" id="{B43A449A-AF64-FC6B-6EC4-55C987585584}"/>
                </a:ext>
              </a:extLst>
            </p:cNvPr>
            <p:cNvPicPr>
              <a:picLocks noChangeAspect="1"/>
            </p:cNvPicPr>
            <p:nvPr/>
          </p:nvPicPr>
          <p:blipFill rotWithShape="1">
            <a:blip r:embed="rId4"/>
            <a:srcRect l="38599" t="10224" r="51325" b="78454"/>
            <a:stretch/>
          </p:blipFill>
          <p:spPr>
            <a:xfrm>
              <a:off x="1314499" y="4001989"/>
              <a:ext cx="540363" cy="344552"/>
            </a:xfrm>
            <a:prstGeom prst="rect">
              <a:avLst/>
            </a:prstGeom>
          </p:spPr>
        </p:pic>
        <p:pic>
          <p:nvPicPr>
            <p:cNvPr id="27" name="Imagen 26">
              <a:extLst>
                <a:ext uri="{FF2B5EF4-FFF2-40B4-BE49-F238E27FC236}">
                  <a16:creationId xmlns:a16="http://schemas.microsoft.com/office/drawing/2014/main" id="{F89FF6EE-100A-829B-58A4-19390F82EB02}"/>
                </a:ext>
              </a:extLst>
            </p:cNvPr>
            <p:cNvPicPr>
              <a:picLocks noChangeAspect="1"/>
            </p:cNvPicPr>
            <p:nvPr/>
          </p:nvPicPr>
          <p:blipFill rotWithShape="1">
            <a:blip r:embed="rId4"/>
            <a:srcRect l="38599" t="10224" r="51325" b="78454"/>
            <a:stretch/>
          </p:blipFill>
          <p:spPr>
            <a:xfrm>
              <a:off x="1362960" y="4003292"/>
              <a:ext cx="540363" cy="344552"/>
            </a:xfrm>
            <a:prstGeom prst="rect">
              <a:avLst/>
            </a:prstGeom>
          </p:spPr>
        </p:pic>
        <p:pic>
          <p:nvPicPr>
            <p:cNvPr id="28" name="Imagen 27">
              <a:extLst>
                <a:ext uri="{FF2B5EF4-FFF2-40B4-BE49-F238E27FC236}">
                  <a16:creationId xmlns:a16="http://schemas.microsoft.com/office/drawing/2014/main" id="{4AB33834-57A3-7176-379A-A8CFC105E088}"/>
                </a:ext>
              </a:extLst>
            </p:cNvPr>
            <p:cNvPicPr>
              <a:picLocks noChangeAspect="1"/>
            </p:cNvPicPr>
            <p:nvPr/>
          </p:nvPicPr>
          <p:blipFill rotWithShape="1">
            <a:blip r:embed="rId4"/>
            <a:srcRect l="38599" t="10224" r="51325" b="78454"/>
            <a:stretch/>
          </p:blipFill>
          <p:spPr>
            <a:xfrm>
              <a:off x="1411421" y="4003292"/>
              <a:ext cx="540363" cy="344552"/>
            </a:xfrm>
            <a:prstGeom prst="rect">
              <a:avLst/>
            </a:prstGeom>
          </p:spPr>
        </p:pic>
        <p:pic>
          <p:nvPicPr>
            <p:cNvPr id="29" name="Imagen 28">
              <a:extLst>
                <a:ext uri="{FF2B5EF4-FFF2-40B4-BE49-F238E27FC236}">
                  <a16:creationId xmlns:a16="http://schemas.microsoft.com/office/drawing/2014/main" id="{C5DDD5F7-5399-2C0A-9B93-B34722AE4A72}"/>
                </a:ext>
              </a:extLst>
            </p:cNvPr>
            <p:cNvPicPr>
              <a:picLocks noChangeAspect="1"/>
            </p:cNvPicPr>
            <p:nvPr/>
          </p:nvPicPr>
          <p:blipFill rotWithShape="1">
            <a:blip r:embed="rId4"/>
            <a:srcRect l="38599" t="10224" r="51325" b="78454"/>
            <a:stretch/>
          </p:blipFill>
          <p:spPr>
            <a:xfrm>
              <a:off x="1459882" y="4003292"/>
              <a:ext cx="540363" cy="344552"/>
            </a:xfrm>
            <a:prstGeom prst="rect">
              <a:avLst/>
            </a:prstGeom>
          </p:spPr>
        </p:pic>
        <p:pic>
          <p:nvPicPr>
            <p:cNvPr id="30" name="Imagen 29">
              <a:extLst>
                <a:ext uri="{FF2B5EF4-FFF2-40B4-BE49-F238E27FC236}">
                  <a16:creationId xmlns:a16="http://schemas.microsoft.com/office/drawing/2014/main" id="{BC01C967-86D2-6E91-EAEB-06580C2A1E9A}"/>
                </a:ext>
              </a:extLst>
            </p:cNvPr>
            <p:cNvPicPr>
              <a:picLocks noChangeAspect="1"/>
            </p:cNvPicPr>
            <p:nvPr/>
          </p:nvPicPr>
          <p:blipFill rotWithShape="1">
            <a:blip r:embed="rId4"/>
            <a:srcRect l="38599" t="10224" r="51325" b="78454"/>
            <a:stretch/>
          </p:blipFill>
          <p:spPr>
            <a:xfrm>
              <a:off x="1508343" y="4005684"/>
              <a:ext cx="540363" cy="344552"/>
            </a:xfrm>
            <a:prstGeom prst="rect">
              <a:avLst/>
            </a:prstGeom>
          </p:spPr>
        </p:pic>
        <p:pic>
          <p:nvPicPr>
            <p:cNvPr id="31" name="Imagen 30">
              <a:extLst>
                <a:ext uri="{FF2B5EF4-FFF2-40B4-BE49-F238E27FC236}">
                  <a16:creationId xmlns:a16="http://schemas.microsoft.com/office/drawing/2014/main" id="{5B8D87F9-A424-F74D-1758-BD26B5B3B28C}"/>
                </a:ext>
              </a:extLst>
            </p:cNvPr>
            <p:cNvPicPr>
              <a:picLocks noChangeAspect="1"/>
            </p:cNvPicPr>
            <p:nvPr/>
          </p:nvPicPr>
          <p:blipFill rotWithShape="1">
            <a:blip r:embed="rId4"/>
            <a:srcRect l="38599" t="10224" r="51325" b="78454"/>
            <a:stretch/>
          </p:blipFill>
          <p:spPr>
            <a:xfrm>
              <a:off x="1556804" y="4005684"/>
              <a:ext cx="540363" cy="344552"/>
            </a:xfrm>
            <a:prstGeom prst="rect">
              <a:avLst/>
            </a:prstGeom>
          </p:spPr>
        </p:pic>
        <p:pic>
          <p:nvPicPr>
            <p:cNvPr id="32" name="Imagen 31">
              <a:extLst>
                <a:ext uri="{FF2B5EF4-FFF2-40B4-BE49-F238E27FC236}">
                  <a16:creationId xmlns:a16="http://schemas.microsoft.com/office/drawing/2014/main" id="{ED6A059B-B4B1-7450-AD6F-E2FB5FD9D217}"/>
                </a:ext>
              </a:extLst>
            </p:cNvPr>
            <p:cNvPicPr>
              <a:picLocks noChangeAspect="1"/>
            </p:cNvPicPr>
            <p:nvPr/>
          </p:nvPicPr>
          <p:blipFill rotWithShape="1">
            <a:blip r:embed="rId4"/>
            <a:srcRect l="38599" t="10224" r="51325" b="78454"/>
            <a:stretch/>
          </p:blipFill>
          <p:spPr>
            <a:xfrm>
              <a:off x="1605265" y="4005684"/>
              <a:ext cx="540363" cy="344552"/>
            </a:xfrm>
            <a:prstGeom prst="rect">
              <a:avLst/>
            </a:prstGeom>
          </p:spPr>
        </p:pic>
        <p:pic>
          <p:nvPicPr>
            <p:cNvPr id="33" name="Imagen 32">
              <a:extLst>
                <a:ext uri="{FF2B5EF4-FFF2-40B4-BE49-F238E27FC236}">
                  <a16:creationId xmlns:a16="http://schemas.microsoft.com/office/drawing/2014/main" id="{570207A8-D249-480B-0FC5-929C37EE7EB6}"/>
                </a:ext>
              </a:extLst>
            </p:cNvPr>
            <p:cNvPicPr>
              <a:picLocks noChangeAspect="1"/>
            </p:cNvPicPr>
            <p:nvPr/>
          </p:nvPicPr>
          <p:blipFill rotWithShape="1">
            <a:blip r:embed="rId4"/>
            <a:srcRect l="38599" t="10224" r="51325" b="78454"/>
            <a:stretch/>
          </p:blipFill>
          <p:spPr>
            <a:xfrm>
              <a:off x="1653726" y="4006987"/>
              <a:ext cx="540363" cy="344552"/>
            </a:xfrm>
            <a:prstGeom prst="rect">
              <a:avLst/>
            </a:prstGeom>
          </p:spPr>
        </p:pic>
        <p:pic>
          <p:nvPicPr>
            <p:cNvPr id="34" name="Imagen 33">
              <a:extLst>
                <a:ext uri="{FF2B5EF4-FFF2-40B4-BE49-F238E27FC236}">
                  <a16:creationId xmlns:a16="http://schemas.microsoft.com/office/drawing/2014/main" id="{EB0C16AC-6FA4-1AC2-CAB8-C72BDDCE44A2}"/>
                </a:ext>
              </a:extLst>
            </p:cNvPr>
            <p:cNvPicPr>
              <a:picLocks noChangeAspect="1"/>
            </p:cNvPicPr>
            <p:nvPr/>
          </p:nvPicPr>
          <p:blipFill rotWithShape="1">
            <a:blip r:embed="rId4"/>
            <a:srcRect l="38599" t="10224" r="51325" b="78454"/>
            <a:stretch/>
          </p:blipFill>
          <p:spPr>
            <a:xfrm>
              <a:off x="1702187" y="4006987"/>
              <a:ext cx="540363" cy="344552"/>
            </a:xfrm>
            <a:prstGeom prst="rect">
              <a:avLst/>
            </a:prstGeom>
          </p:spPr>
        </p:pic>
        <p:pic>
          <p:nvPicPr>
            <p:cNvPr id="35" name="Imagen 34">
              <a:extLst>
                <a:ext uri="{FF2B5EF4-FFF2-40B4-BE49-F238E27FC236}">
                  <a16:creationId xmlns:a16="http://schemas.microsoft.com/office/drawing/2014/main" id="{64E01256-B4A0-1BB8-875B-4E0A7FD18948}"/>
                </a:ext>
              </a:extLst>
            </p:cNvPr>
            <p:cNvPicPr>
              <a:picLocks noChangeAspect="1"/>
            </p:cNvPicPr>
            <p:nvPr/>
          </p:nvPicPr>
          <p:blipFill rotWithShape="1">
            <a:blip r:embed="rId4"/>
            <a:srcRect l="38599" t="10224" r="51325" b="78454"/>
            <a:stretch/>
          </p:blipFill>
          <p:spPr>
            <a:xfrm>
              <a:off x="1750648" y="4006987"/>
              <a:ext cx="540363" cy="344552"/>
            </a:xfrm>
            <a:prstGeom prst="rect">
              <a:avLst/>
            </a:prstGeom>
          </p:spPr>
        </p:pic>
        <p:pic>
          <p:nvPicPr>
            <p:cNvPr id="36" name="Imagen 35">
              <a:extLst>
                <a:ext uri="{FF2B5EF4-FFF2-40B4-BE49-F238E27FC236}">
                  <a16:creationId xmlns:a16="http://schemas.microsoft.com/office/drawing/2014/main" id="{C1D7C90C-4153-6BBF-11AA-4421CB218FFE}"/>
                </a:ext>
              </a:extLst>
            </p:cNvPr>
            <p:cNvPicPr>
              <a:picLocks noChangeAspect="1"/>
            </p:cNvPicPr>
            <p:nvPr/>
          </p:nvPicPr>
          <p:blipFill rotWithShape="1">
            <a:blip r:embed="rId4"/>
            <a:srcRect l="38599" t="10224" r="51325" b="78454"/>
            <a:stretch/>
          </p:blipFill>
          <p:spPr>
            <a:xfrm>
              <a:off x="1799109" y="4005684"/>
              <a:ext cx="540363" cy="344552"/>
            </a:xfrm>
            <a:prstGeom prst="rect">
              <a:avLst/>
            </a:prstGeom>
          </p:spPr>
        </p:pic>
        <p:pic>
          <p:nvPicPr>
            <p:cNvPr id="37" name="Imagen 36">
              <a:extLst>
                <a:ext uri="{FF2B5EF4-FFF2-40B4-BE49-F238E27FC236}">
                  <a16:creationId xmlns:a16="http://schemas.microsoft.com/office/drawing/2014/main" id="{6428FF28-159D-CE5F-48F1-0D1E4EF21E66}"/>
                </a:ext>
              </a:extLst>
            </p:cNvPr>
            <p:cNvPicPr>
              <a:picLocks noChangeAspect="1"/>
            </p:cNvPicPr>
            <p:nvPr/>
          </p:nvPicPr>
          <p:blipFill rotWithShape="1">
            <a:blip r:embed="rId4"/>
            <a:srcRect l="38599" t="10224" r="51325" b="78454"/>
            <a:stretch/>
          </p:blipFill>
          <p:spPr>
            <a:xfrm>
              <a:off x="1847570" y="4005684"/>
              <a:ext cx="540363" cy="344552"/>
            </a:xfrm>
            <a:prstGeom prst="rect">
              <a:avLst/>
            </a:prstGeom>
          </p:spPr>
        </p:pic>
        <p:pic>
          <p:nvPicPr>
            <p:cNvPr id="38" name="Imagen 37">
              <a:extLst>
                <a:ext uri="{FF2B5EF4-FFF2-40B4-BE49-F238E27FC236}">
                  <a16:creationId xmlns:a16="http://schemas.microsoft.com/office/drawing/2014/main" id="{F8301374-684E-8756-45DC-06D14B790F87}"/>
                </a:ext>
              </a:extLst>
            </p:cNvPr>
            <p:cNvPicPr>
              <a:picLocks noChangeAspect="1"/>
            </p:cNvPicPr>
            <p:nvPr/>
          </p:nvPicPr>
          <p:blipFill rotWithShape="1">
            <a:blip r:embed="rId4"/>
            <a:srcRect l="38599" t="10224" r="51325" b="78454"/>
            <a:stretch/>
          </p:blipFill>
          <p:spPr>
            <a:xfrm>
              <a:off x="1896031" y="4005684"/>
              <a:ext cx="540363" cy="344552"/>
            </a:xfrm>
            <a:prstGeom prst="rect">
              <a:avLst/>
            </a:prstGeom>
          </p:spPr>
        </p:pic>
        <p:pic>
          <p:nvPicPr>
            <p:cNvPr id="39" name="Imagen 38">
              <a:extLst>
                <a:ext uri="{FF2B5EF4-FFF2-40B4-BE49-F238E27FC236}">
                  <a16:creationId xmlns:a16="http://schemas.microsoft.com/office/drawing/2014/main" id="{2E9BA314-D792-8B90-DE06-843ACCF02F77}"/>
                </a:ext>
              </a:extLst>
            </p:cNvPr>
            <p:cNvPicPr>
              <a:picLocks noChangeAspect="1"/>
            </p:cNvPicPr>
            <p:nvPr/>
          </p:nvPicPr>
          <p:blipFill rotWithShape="1">
            <a:blip r:embed="rId4"/>
            <a:srcRect l="38599" t="10224" r="51325" b="78454"/>
            <a:stretch/>
          </p:blipFill>
          <p:spPr>
            <a:xfrm>
              <a:off x="1944492" y="4006987"/>
              <a:ext cx="540363" cy="344552"/>
            </a:xfrm>
            <a:prstGeom prst="rect">
              <a:avLst/>
            </a:prstGeom>
          </p:spPr>
        </p:pic>
        <p:pic>
          <p:nvPicPr>
            <p:cNvPr id="40" name="Imagen 39">
              <a:extLst>
                <a:ext uri="{FF2B5EF4-FFF2-40B4-BE49-F238E27FC236}">
                  <a16:creationId xmlns:a16="http://schemas.microsoft.com/office/drawing/2014/main" id="{75D3FA12-2E8D-F1AD-6847-4B9751746E4B}"/>
                </a:ext>
              </a:extLst>
            </p:cNvPr>
            <p:cNvPicPr>
              <a:picLocks noChangeAspect="1"/>
            </p:cNvPicPr>
            <p:nvPr/>
          </p:nvPicPr>
          <p:blipFill rotWithShape="1">
            <a:blip r:embed="rId4"/>
            <a:srcRect l="38599" t="10224" r="51325" b="78454"/>
            <a:stretch/>
          </p:blipFill>
          <p:spPr>
            <a:xfrm>
              <a:off x="1992953" y="4006987"/>
              <a:ext cx="540363" cy="344552"/>
            </a:xfrm>
            <a:prstGeom prst="rect">
              <a:avLst/>
            </a:prstGeom>
          </p:spPr>
        </p:pic>
        <p:pic>
          <p:nvPicPr>
            <p:cNvPr id="41" name="Imagen 40">
              <a:extLst>
                <a:ext uri="{FF2B5EF4-FFF2-40B4-BE49-F238E27FC236}">
                  <a16:creationId xmlns:a16="http://schemas.microsoft.com/office/drawing/2014/main" id="{A3B6CCD9-879D-9159-E6CE-4815EBC0D6A8}"/>
                </a:ext>
              </a:extLst>
            </p:cNvPr>
            <p:cNvPicPr>
              <a:picLocks noChangeAspect="1"/>
            </p:cNvPicPr>
            <p:nvPr/>
          </p:nvPicPr>
          <p:blipFill rotWithShape="1">
            <a:blip r:embed="rId4"/>
            <a:srcRect l="38599" t="10224" r="51325" b="78454"/>
            <a:stretch/>
          </p:blipFill>
          <p:spPr>
            <a:xfrm>
              <a:off x="2041414" y="4006987"/>
              <a:ext cx="540363" cy="344552"/>
            </a:xfrm>
            <a:prstGeom prst="rect">
              <a:avLst/>
            </a:prstGeom>
          </p:spPr>
        </p:pic>
        <p:pic>
          <p:nvPicPr>
            <p:cNvPr id="42" name="Imagen 41">
              <a:extLst>
                <a:ext uri="{FF2B5EF4-FFF2-40B4-BE49-F238E27FC236}">
                  <a16:creationId xmlns:a16="http://schemas.microsoft.com/office/drawing/2014/main" id="{285F8C72-28E5-63ED-E64D-8393E8767C11}"/>
                </a:ext>
              </a:extLst>
            </p:cNvPr>
            <p:cNvPicPr>
              <a:picLocks noChangeAspect="1"/>
            </p:cNvPicPr>
            <p:nvPr/>
          </p:nvPicPr>
          <p:blipFill rotWithShape="1">
            <a:blip r:embed="rId4"/>
            <a:srcRect l="38599" t="10224" r="51325" b="78454"/>
            <a:stretch/>
          </p:blipFill>
          <p:spPr>
            <a:xfrm>
              <a:off x="2089875" y="4006987"/>
              <a:ext cx="540363" cy="344552"/>
            </a:xfrm>
            <a:prstGeom prst="rect">
              <a:avLst/>
            </a:prstGeom>
          </p:spPr>
        </p:pic>
        <p:pic>
          <p:nvPicPr>
            <p:cNvPr id="43" name="Imagen 42">
              <a:extLst>
                <a:ext uri="{FF2B5EF4-FFF2-40B4-BE49-F238E27FC236}">
                  <a16:creationId xmlns:a16="http://schemas.microsoft.com/office/drawing/2014/main" id="{7151E095-4F9B-25F4-882F-8E775401D23B}"/>
                </a:ext>
              </a:extLst>
            </p:cNvPr>
            <p:cNvPicPr>
              <a:picLocks noChangeAspect="1"/>
            </p:cNvPicPr>
            <p:nvPr/>
          </p:nvPicPr>
          <p:blipFill rotWithShape="1">
            <a:blip r:embed="rId4"/>
            <a:srcRect l="38599" t="10224" r="51325" b="78454"/>
            <a:stretch/>
          </p:blipFill>
          <p:spPr>
            <a:xfrm>
              <a:off x="2138336" y="4006987"/>
              <a:ext cx="540363" cy="344552"/>
            </a:xfrm>
            <a:prstGeom prst="rect">
              <a:avLst/>
            </a:prstGeom>
          </p:spPr>
        </p:pic>
        <p:pic>
          <p:nvPicPr>
            <p:cNvPr id="44" name="Imagen 43">
              <a:extLst>
                <a:ext uri="{FF2B5EF4-FFF2-40B4-BE49-F238E27FC236}">
                  <a16:creationId xmlns:a16="http://schemas.microsoft.com/office/drawing/2014/main" id="{1926B2E7-1CD6-AD5D-167C-0FE9CBC71793}"/>
                </a:ext>
              </a:extLst>
            </p:cNvPr>
            <p:cNvPicPr>
              <a:picLocks noChangeAspect="1"/>
            </p:cNvPicPr>
            <p:nvPr/>
          </p:nvPicPr>
          <p:blipFill rotWithShape="1">
            <a:blip r:embed="rId4"/>
            <a:srcRect l="38599" t="10224" r="51325" b="78454"/>
            <a:stretch/>
          </p:blipFill>
          <p:spPr>
            <a:xfrm>
              <a:off x="2186797" y="4006987"/>
              <a:ext cx="540363" cy="344552"/>
            </a:xfrm>
            <a:prstGeom prst="rect">
              <a:avLst/>
            </a:prstGeom>
          </p:spPr>
        </p:pic>
        <p:pic>
          <p:nvPicPr>
            <p:cNvPr id="45" name="Imagen 44">
              <a:extLst>
                <a:ext uri="{FF2B5EF4-FFF2-40B4-BE49-F238E27FC236}">
                  <a16:creationId xmlns:a16="http://schemas.microsoft.com/office/drawing/2014/main" id="{1957C49A-8591-7A38-6634-21325A7EFBA1}"/>
                </a:ext>
              </a:extLst>
            </p:cNvPr>
            <p:cNvPicPr>
              <a:picLocks noChangeAspect="1"/>
            </p:cNvPicPr>
            <p:nvPr/>
          </p:nvPicPr>
          <p:blipFill rotWithShape="1">
            <a:blip r:embed="rId4"/>
            <a:srcRect l="38599" t="10224" r="51325" b="78454"/>
            <a:stretch/>
          </p:blipFill>
          <p:spPr>
            <a:xfrm>
              <a:off x="2235258" y="4008291"/>
              <a:ext cx="540363" cy="344552"/>
            </a:xfrm>
            <a:prstGeom prst="rect">
              <a:avLst/>
            </a:prstGeom>
          </p:spPr>
        </p:pic>
        <p:pic>
          <p:nvPicPr>
            <p:cNvPr id="46" name="Imagen 45">
              <a:extLst>
                <a:ext uri="{FF2B5EF4-FFF2-40B4-BE49-F238E27FC236}">
                  <a16:creationId xmlns:a16="http://schemas.microsoft.com/office/drawing/2014/main" id="{5393DB9E-85E1-BD8F-3366-04C35D4E3B7C}"/>
                </a:ext>
              </a:extLst>
            </p:cNvPr>
            <p:cNvPicPr>
              <a:picLocks noChangeAspect="1"/>
            </p:cNvPicPr>
            <p:nvPr/>
          </p:nvPicPr>
          <p:blipFill rotWithShape="1">
            <a:blip r:embed="rId4"/>
            <a:srcRect l="38599" t="10224" r="51325" b="78454"/>
            <a:stretch/>
          </p:blipFill>
          <p:spPr>
            <a:xfrm>
              <a:off x="2283719" y="4008291"/>
              <a:ext cx="540363" cy="344552"/>
            </a:xfrm>
            <a:prstGeom prst="rect">
              <a:avLst/>
            </a:prstGeom>
          </p:spPr>
        </p:pic>
        <p:pic>
          <p:nvPicPr>
            <p:cNvPr id="47" name="Imagen 46">
              <a:extLst>
                <a:ext uri="{FF2B5EF4-FFF2-40B4-BE49-F238E27FC236}">
                  <a16:creationId xmlns:a16="http://schemas.microsoft.com/office/drawing/2014/main" id="{14FFD490-FC67-4E22-16AD-6A84361C9ACF}"/>
                </a:ext>
              </a:extLst>
            </p:cNvPr>
            <p:cNvPicPr>
              <a:picLocks noChangeAspect="1"/>
            </p:cNvPicPr>
            <p:nvPr/>
          </p:nvPicPr>
          <p:blipFill rotWithShape="1">
            <a:blip r:embed="rId4"/>
            <a:srcRect l="38599" t="10224" r="51325" b="78454"/>
            <a:stretch/>
          </p:blipFill>
          <p:spPr>
            <a:xfrm>
              <a:off x="2332180" y="4008291"/>
              <a:ext cx="540363" cy="344552"/>
            </a:xfrm>
            <a:prstGeom prst="rect">
              <a:avLst/>
            </a:prstGeom>
          </p:spPr>
        </p:pic>
        <p:pic>
          <p:nvPicPr>
            <p:cNvPr id="48" name="Imagen 47">
              <a:extLst>
                <a:ext uri="{FF2B5EF4-FFF2-40B4-BE49-F238E27FC236}">
                  <a16:creationId xmlns:a16="http://schemas.microsoft.com/office/drawing/2014/main" id="{137595FF-3444-7E9E-2F0E-49475E05A672}"/>
                </a:ext>
              </a:extLst>
            </p:cNvPr>
            <p:cNvPicPr>
              <a:picLocks noChangeAspect="1"/>
            </p:cNvPicPr>
            <p:nvPr/>
          </p:nvPicPr>
          <p:blipFill rotWithShape="1">
            <a:blip r:embed="rId4"/>
            <a:srcRect l="38599" t="10224" r="51325" b="78454"/>
            <a:stretch/>
          </p:blipFill>
          <p:spPr>
            <a:xfrm>
              <a:off x="2380641" y="4006987"/>
              <a:ext cx="540363" cy="344552"/>
            </a:xfrm>
            <a:prstGeom prst="rect">
              <a:avLst/>
            </a:prstGeom>
          </p:spPr>
        </p:pic>
        <p:pic>
          <p:nvPicPr>
            <p:cNvPr id="49" name="Imagen 48">
              <a:extLst>
                <a:ext uri="{FF2B5EF4-FFF2-40B4-BE49-F238E27FC236}">
                  <a16:creationId xmlns:a16="http://schemas.microsoft.com/office/drawing/2014/main" id="{66BDE20E-18BD-1359-F390-33EE4D05EF11}"/>
                </a:ext>
              </a:extLst>
            </p:cNvPr>
            <p:cNvPicPr>
              <a:picLocks noChangeAspect="1"/>
            </p:cNvPicPr>
            <p:nvPr/>
          </p:nvPicPr>
          <p:blipFill rotWithShape="1">
            <a:blip r:embed="rId4"/>
            <a:srcRect l="38599" t="10224" r="51325" b="78454"/>
            <a:stretch/>
          </p:blipFill>
          <p:spPr>
            <a:xfrm>
              <a:off x="2429102" y="4006987"/>
              <a:ext cx="540363" cy="344552"/>
            </a:xfrm>
            <a:prstGeom prst="rect">
              <a:avLst/>
            </a:prstGeom>
          </p:spPr>
        </p:pic>
        <p:pic>
          <p:nvPicPr>
            <p:cNvPr id="50" name="Imagen 49">
              <a:extLst>
                <a:ext uri="{FF2B5EF4-FFF2-40B4-BE49-F238E27FC236}">
                  <a16:creationId xmlns:a16="http://schemas.microsoft.com/office/drawing/2014/main" id="{71AF12A2-6AD0-7468-D1C9-8EBA1C576562}"/>
                </a:ext>
              </a:extLst>
            </p:cNvPr>
            <p:cNvPicPr>
              <a:picLocks noChangeAspect="1"/>
            </p:cNvPicPr>
            <p:nvPr/>
          </p:nvPicPr>
          <p:blipFill rotWithShape="1">
            <a:blip r:embed="rId4"/>
            <a:srcRect l="38599" t="10224" r="51325" b="78454"/>
            <a:stretch/>
          </p:blipFill>
          <p:spPr>
            <a:xfrm>
              <a:off x="2477563" y="4006987"/>
              <a:ext cx="540363" cy="344552"/>
            </a:xfrm>
            <a:prstGeom prst="rect">
              <a:avLst/>
            </a:prstGeom>
          </p:spPr>
        </p:pic>
        <p:pic>
          <p:nvPicPr>
            <p:cNvPr id="51" name="Imagen 50">
              <a:extLst>
                <a:ext uri="{FF2B5EF4-FFF2-40B4-BE49-F238E27FC236}">
                  <a16:creationId xmlns:a16="http://schemas.microsoft.com/office/drawing/2014/main" id="{B9B4D10A-E4A2-7F05-E633-8ADA7510278A}"/>
                </a:ext>
              </a:extLst>
            </p:cNvPr>
            <p:cNvPicPr>
              <a:picLocks noChangeAspect="1"/>
            </p:cNvPicPr>
            <p:nvPr/>
          </p:nvPicPr>
          <p:blipFill rotWithShape="1">
            <a:blip r:embed="rId4"/>
            <a:srcRect l="38599" t="10224" r="51325" b="78454"/>
            <a:stretch/>
          </p:blipFill>
          <p:spPr>
            <a:xfrm>
              <a:off x="2526024" y="4008291"/>
              <a:ext cx="540363" cy="344552"/>
            </a:xfrm>
            <a:prstGeom prst="rect">
              <a:avLst/>
            </a:prstGeom>
          </p:spPr>
        </p:pic>
        <p:pic>
          <p:nvPicPr>
            <p:cNvPr id="52" name="Imagen 51">
              <a:extLst>
                <a:ext uri="{FF2B5EF4-FFF2-40B4-BE49-F238E27FC236}">
                  <a16:creationId xmlns:a16="http://schemas.microsoft.com/office/drawing/2014/main" id="{F761D6A7-EB53-8BD8-5A85-8A7A1262D7A2}"/>
                </a:ext>
              </a:extLst>
            </p:cNvPr>
            <p:cNvPicPr>
              <a:picLocks noChangeAspect="1"/>
            </p:cNvPicPr>
            <p:nvPr/>
          </p:nvPicPr>
          <p:blipFill rotWithShape="1">
            <a:blip r:embed="rId4"/>
            <a:srcRect l="38599" t="10224" r="51325" b="78454"/>
            <a:stretch/>
          </p:blipFill>
          <p:spPr>
            <a:xfrm>
              <a:off x="2574485" y="4008291"/>
              <a:ext cx="540363" cy="344552"/>
            </a:xfrm>
            <a:prstGeom prst="rect">
              <a:avLst/>
            </a:prstGeom>
          </p:spPr>
        </p:pic>
        <p:pic>
          <p:nvPicPr>
            <p:cNvPr id="53" name="Imagen 52">
              <a:extLst>
                <a:ext uri="{FF2B5EF4-FFF2-40B4-BE49-F238E27FC236}">
                  <a16:creationId xmlns:a16="http://schemas.microsoft.com/office/drawing/2014/main" id="{40AA838B-67FC-9B1F-A7F7-8938C13DF22B}"/>
                </a:ext>
              </a:extLst>
            </p:cNvPr>
            <p:cNvPicPr>
              <a:picLocks noChangeAspect="1"/>
            </p:cNvPicPr>
            <p:nvPr/>
          </p:nvPicPr>
          <p:blipFill rotWithShape="1">
            <a:blip r:embed="rId4"/>
            <a:srcRect l="38599" t="10224" r="51325" b="78454"/>
            <a:stretch/>
          </p:blipFill>
          <p:spPr>
            <a:xfrm>
              <a:off x="2622946" y="4008291"/>
              <a:ext cx="540363" cy="344552"/>
            </a:xfrm>
            <a:prstGeom prst="rect">
              <a:avLst/>
            </a:prstGeom>
          </p:spPr>
        </p:pic>
        <p:pic>
          <p:nvPicPr>
            <p:cNvPr id="54" name="Imagen 53">
              <a:extLst>
                <a:ext uri="{FF2B5EF4-FFF2-40B4-BE49-F238E27FC236}">
                  <a16:creationId xmlns:a16="http://schemas.microsoft.com/office/drawing/2014/main" id="{370EC853-932F-2646-C43B-825F6135FEB0}"/>
                </a:ext>
              </a:extLst>
            </p:cNvPr>
            <p:cNvPicPr>
              <a:picLocks noChangeAspect="1"/>
            </p:cNvPicPr>
            <p:nvPr/>
          </p:nvPicPr>
          <p:blipFill rotWithShape="1">
            <a:blip r:embed="rId4"/>
            <a:srcRect l="38599" t="10224" r="51325" b="78454"/>
            <a:stretch/>
          </p:blipFill>
          <p:spPr>
            <a:xfrm>
              <a:off x="2671407" y="4003292"/>
              <a:ext cx="540363" cy="344552"/>
            </a:xfrm>
            <a:prstGeom prst="rect">
              <a:avLst/>
            </a:prstGeom>
          </p:spPr>
        </p:pic>
        <p:pic>
          <p:nvPicPr>
            <p:cNvPr id="55" name="Imagen 54">
              <a:extLst>
                <a:ext uri="{FF2B5EF4-FFF2-40B4-BE49-F238E27FC236}">
                  <a16:creationId xmlns:a16="http://schemas.microsoft.com/office/drawing/2014/main" id="{8A41FD7A-F71D-2A18-1F90-59AEEAFB8CFB}"/>
                </a:ext>
              </a:extLst>
            </p:cNvPr>
            <p:cNvPicPr>
              <a:picLocks noChangeAspect="1"/>
            </p:cNvPicPr>
            <p:nvPr/>
          </p:nvPicPr>
          <p:blipFill rotWithShape="1">
            <a:blip r:embed="rId4"/>
            <a:srcRect l="38599" t="10224" r="51325" b="78454"/>
            <a:stretch/>
          </p:blipFill>
          <p:spPr>
            <a:xfrm>
              <a:off x="2719868" y="4003292"/>
              <a:ext cx="540363" cy="344552"/>
            </a:xfrm>
            <a:prstGeom prst="rect">
              <a:avLst/>
            </a:prstGeom>
          </p:spPr>
        </p:pic>
        <p:pic>
          <p:nvPicPr>
            <p:cNvPr id="56" name="Imagen 55">
              <a:extLst>
                <a:ext uri="{FF2B5EF4-FFF2-40B4-BE49-F238E27FC236}">
                  <a16:creationId xmlns:a16="http://schemas.microsoft.com/office/drawing/2014/main" id="{C41F4E8F-26AA-10B6-B761-F943A4F22CE6}"/>
                </a:ext>
              </a:extLst>
            </p:cNvPr>
            <p:cNvPicPr>
              <a:picLocks noChangeAspect="1"/>
            </p:cNvPicPr>
            <p:nvPr/>
          </p:nvPicPr>
          <p:blipFill rotWithShape="1">
            <a:blip r:embed="rId4"/>
            <a:srcRect l="38599" t="10224" r="51325" b="78454"/>
            <a:stretch/>
          </p:blipFill>
          <p:spPr>
            <a:xfrm>
              <a:off x="2768329" y="4003292"/>
              <a:ext cx="540363" cy="344552"/>
            </a:xfrm>
            <a:prstGeom prst="rect">
              <a:avLst/>
            </a:prstGeom>
          </p:spPr>
        </p:pic>
        <p:pic>
          <p:nvPicPr>
            <p:cNvPr id="57" name="Imagen 56">
              <a:extLst>
                <a:ext uri="{FF2B5EF4-FFF2-40B4-BE49-F238E27FC236}">
                  <a16:creationId xmlns:a16="http://schemas.microsoft.com/office/drawing/2014/main" id="{E130C5C3-6740-15E8-353C-4C8A8624D7E6}"/>
                </a:ext>
              </a:extLst>
            </p:cNvPr>
            <p:cNvPicPr>
              <a:picLocks noChangeAspect="1"/>
            </p:cNvPicPr>
            <p:nvPr/>
          </p:nvPicPr>
          <p:blipFill rotWithShape="1">
            <a:blip r:embed="rId4"/>
            <a:srcRect l="38599" t="10224" r="51325" b="78454"/>
            <a:stretch/>
          </p:blipFill>
          <p:spPr>
            <a:xfrm>
              <a:off x="2816790" y="4004595"/>
              <a:ext cx="540363" cy="344552"/>
            </a:xfrm>
            <a:prstGeom prst="rect">
              <a:avLst/>
            </a:prstGeom>
          </p:spPr>
        </p:pic>
        <p:pic>
          <p:nvPicPr>
            <p:cNvPr id="58" name="Imagen 57">
              <a:extLst>
                <a:ext uri="{FF2B5EF4-FFF2-40B4-BE49-F238E27FC236}">
                  <a16:creationId xmlns:a16="http://schemas.microsoft.com/office/drawing/2014/main" id="{16ADBAAD-0C36-CDF8-F5E6-3BBD18B12D0C}"/>
                </a:ext>
              </a:extLst>
            </p:cNvPr>
            <p:cNvPicPr>
              <a:picLocks noChangeAspect="1"/>
            </p:cNvPicPr>
            <p:nvPr/>
          </p:nvPicPr>
          <p:blipFill rotWithShape="1">
            <a:blip r:embed="rId4"/>
            <a:srcRect l="38599" t="10224" r="51325" b="78454"/>
            <a:stretch/>
          </p:blipFill>
          <p:spPr>
            <a:xfrm>
              <a:off x="2865251" y="4004595"/>
              <a:ext cx="540363" cy="344552"/>
            </a:xfrm>
            <a:prstGeom prst="rect">
              <a:avLst/>
            </a:prstGeom>
          </p:spPr>
        </p:pic>
        <p:pic>
          <p:nvPicPr>
            <p:cNvPr id="59" name="Imagen 58">
              <a:extLst>
                <a:ext uri="{FF2B5EF4-FFF2-40B4-BE49-F238E27FC236}">
                  <a16:creationId xmlns:a16="http://schemas.microsoft.com/office/drawing/2014/main" id="{CDDF0112-EFC5-0646-B3E6-82E996C0BE08}"/>
                </a:ext>
              </a:extLst>
            </p:cNvPr>
            <p:cNvPicPr>
              <a:picLocks noChangeAspect="1"/>
            </p:cNvPicPr>
            <p:nvPr/>
          </p:nvPicPr>
          <p:blipFill rotWithShape="1">
            <a:blip r:embed="rId4"/>
            <a:srcRect l="38599" t="10224" r="51325" b="78454"/>
            <a:stretch/>
          </p:blipFill>
          <p:spPr>
            <a:xfrm>
              <a:off x="2913712" y="4004595"/>
              <a:ext cx="540363" cy="344552"/>
            </a:xfrm>
            <a:prstGeom prst="rect">
              <a:avLst/>
            </a:prstGeom>
          </p:spPr>
        </p:pic>
        <p:pic>
          <p:nvPicPr>
            <p:cNvPr id="60" name="Imagen 59">
              <a:extLst>
                <a:ext uri="{FF2B5EF4-FFF2-40B4-BE49-F238E27FC236}">
                  <a16:creationId xmlns:a16="http://schemas.microsoft.com/office/drawing/2014/main" id="{92BA97D6-C449-40F1-DFFA-02CF9378424B}"/>
                </a:ext>
              </a:extLst>
            </p:cNvPr>
            <p:cNvPicPr>
              <a:picLocks noChangeAspect="1"/>
            </p:cNvPicPr>
            <p:nvPr/>
          </p:nvPicPr>
          <p:blipFill rotWithShape="1">
            <a:blip r:embed="rId4"/>
            <a:srcRect l="38599" t="10224" r="51325" b="78454"/>
            <a:stretch/>
          </p:blipFill>
          <p:spPr>
            <a:xfrm>
              <a:off x="2962173" y="4003292"/>
              <a:ext cx="540363" cy="344552"/>
            </a:xfrm>
            <a:prstGeom prst="rect">
              <a:avLst/>
            </a:prstGeom>
          </p:spPr>
        </p:pic>
        <p:pic>
          <p:nvPicPr>
            <p:cNvPr id="61" name="Imagen 60">
              <a:extLst>
                <a:ext uri="{FF2B5EF4-FFF2-40B4-BE49-F238E27FC236}">
                  <a16:creationId xmlns:a16="http://schemas.microsoft.com/office/drawing/2014/main" id="{3F95845D-F7AC-0373-EF2E-6D350C612059}"/>
                </a:ext>
              </a:extLst>
            </p:cNvPr>
            <p:cNvPicPr>
              <a:picLocks noChangeAspect="1"/>
            </p:cNvPicPr>
            <p:nvPr/>
          </p:nvPicPr>
          <p:blipFill rotWithShape="1">
            <a:blip r:embed="rId4"/>
            <a:srcRect l="38599" t="10224" r="51325" b="78454"/>
            <a:stretch/>
          </p:blipFill>
          <p:spPr>
            <a:xfrm>
              <a:off x="3010634" y="4003292"/>
              <a:ext cx="540363" cy="344552"/>
            </a:xfrm>
            <a:prstGeom prst="rect">
              <a:avLst/>
            </a:prstGeom>
          </p:spPr>
        </p:pic>
        <p:pic>
          <p:nvPicPr>
            <p:cNvPr id="62" name="Imagen 61">
              <a:extLst>
                <a:ext uri="{FF2B5EF4-FFF2-40B4-BE49-F238E27FC236}">
                  <a16:creationId xmlns:a16="http://schemas.microsoft.com/office/drawing/2014/main" id="{8C3B455A-FA38-307C-CD8A-321E8861F87D}"/>
                </a:ext>
              </a:extLst>
            </p:cNvPr>
            <p:cNvPicPr>
              <a:picLocks noChangeAspect="1"/>
            </p:cNvPicPr>
            <p:nvPr/>
          </p:nvPicPr>
          <p:blipFill rotWithShape="1">
            <a:blip r:embed="rId4"/>
            <a:srcRect l="38599" t="10224" r="51325" b="78454"/>
            <a:stretch/>
          </p:blipFill>
          <p:spPr>
            <a:xfrm>
              <a:off x="3059095" y="4003292"/>
              <a:ext cx="540363" cy="344552"/>
            </a:xfrm>
            <a:prstGeom prst="rect">
              <a:avLst/>
            </a:prstGeom>
          </p:spPr>
        </p:pic>
        <p:pic>
          <p:nvPicPr>
            <p:cNvPr id="63" name="Imagen 62">
              <a:extLst>
                <a:ext uri="{FF2B5EF4-FFF2-40B4-BE49-F238E27FC236}">
                  <a16:creationId xmlns:a16="http://schemas.microsoft.com/office/drawing/2014/main" id="{0AD5EFDC-FDB3-C495-39BC-9154A39D29A8}"/>
                </a:ext>
              </a:extLst>
            </p:cNvPr>
            <p:cNvPicPr>
              <a:picLocks noChangeAspect="1"/>
            </p:cNvPicPr>
            <p:nvPr/>
          </p:nvPicPr>
          <p:blipFill rotWithShape="1">
            <a:blip r:embed="rId4"/>
            <a:srcRect l="38599" t="10224" r="51325" b="78454"/>
            <a:stretch/>
          </p:blipFill>
          <p:spPr>
            <a:xfrm>
              <a:off x="3107556" y="4004595"/>
              <a:ext cx="540363" cy="344552"/>
            </a:xfrm>
            <a:prstGeom prst="rect">
              <a:avLst/>
            </a:prstGeom>
          </p:spPr>
        </p:pic>
        <p:pic>
          <p:nvPicPr>
            <p:cNvPr id="64" name="Imagen 63">
              <a:extLst>
                <a:ext uri="{FF2B5EF4-FFF2-40B4-BE49-F238E27FC236}">
                  <a16:creationId xmlns:a16="http://schemas.microsoft.com/office/drawing/2014/main" id="{47E7589C-6117-304D-50A7-F00BE0AFFB57}"/>
                </a:ext>
              </a:extLst>
            </p:cNvPr>
            <p:cNvPicPr>
              <a:picLocks noChangeAspect="1"/>
            </p:cNvPicPr>
            <p:nvPr/>
          </p:nvPicPr>
          <p:blipFill rotWithShape="1">
            <a:blip r:embed="rId4"/>
            <a:srcRect l="38599" t="10224" r="51325" b="78454"/>
            <a:stretch/>
          </p:blipFill>
          <p:spPr>
            <a:xfrm>
              <a:off x="3156017" y="4004595"/>
              <a:ext cx="540363" cy="344552"/>
            </a:xfrm>
            <a:prstGeom prst="rect">
              <a:avLst/>
            </a:prstGeom>
          </p:spPr>
        </p:pic>
        <p:pic>
          <p:nvPicPr>
            <p:cNvPr id="65" name="Imagen 64">
              <a:extLst>
                <a:ext uri="{FF2B5EF4-FFF2-40B4-BE49-F238E27FC236}">
                  <a16:creationId xmlns:a16="http://schemas.microsoft.com/office/drawing/2014/main" id="{56617D2F-F88D-9135-4EB3-CBB5CDC16E73}"/>
                </a:ext>
              </a:extLst>
            </p:cNvPr>
            <p:cNvPicPr>
              <a:picLocks noChangeAspect="1"/>
            </p:cNvPicPr>
            <p:nvPr/>
          </p:nvPicPr>
          <p:blipFill rotWithShape="1">
            <a:blip r:embed="rId4"/>
            <a:srcRect l="38599" t="10224" r="51325" b="78454"/>
            <a:stretch/>
          </p:blipFill>
          <p:spPr>
            <a:xfrm>
              <a:off x="3204478" y="4004595"/>
              <a:ext cx="540363" cy="344552"/>
            </a:xfrm>
            <a:prstGeom prst="rect">
              <a:avLst/>
            </a:prstGeom>
          </p:spPr>
        </p:pic>
        <p:pic>
          <p:nvPicPr>
            <p:cNvPr id="66" name="Imagen 65">
              <a:extLst>
                <a:ext uri="{FF2B5EF4-FFF2-40B4-BE49-F238E27FC236}">
                  <a16:creationId xmlns:a16="http://schemas.microsoft.com/office/drawing/2014/main" id="{07030427-566C-4A3F-268B-D935F72FEF28}"/>
                </a:ext>
              </a:extLst>
            </p:cNvPr>
            <p:cNvPicPr>
              <a:picLocks noChangeAspect="1"/>
            </p:cNvPicPr>
            <p:nvPr/>
          </p:nvPicPr>
          <p:blipFill rotWithShape="1">
            <a:blip r:embed="rId4"/>
            <a:srcRect l="38599" t="10224" r="51325" b="78454"/>
            <a:stretch/>
          </p:blipFill>
          <p:spPr>
            <a:xfrm>
              <a:off x="3252939" y="4003292"/>
              <a:ext cx="540363" cy="344552"/>
            </a:xfrm>
            <a:prstGeom prst="rect">
              <a:avLst/>
            </a:prstGeom>
          </p:spPr>
        </p:pic>
        <p:pic>
          <p:nvPicPr>
            <p:cNvPr id="67" name="Imagen 66">
              <a:extLst>
                <a:ext uri="{FF2B5EF4-FFF2-40B4-BE49-F238E27FC236}">
                  <a16:creationId xmlns:a16="http://schemas.microsoft.com/office/drawing/2014/main" id="{88A00C53-5D35-9388-29FC-1C47C1201969}"/>
                </a:ext>
              </a:extLst>
            </p:cNvPr>
            <p:cNvPicPr>
              <a:picLocks noChangeAspect="1"/>
            </p:cNvPicPr>
            <p:nvPr/>
          </p:nvPicPr>
          <p:blipFill rotWithShape="1">
            <a:blip r:embed="rId4"/>
            <a:srcRect l="38599" t="10224" r="51325" b="78454"/>
            <a:stretch/>
          </p:blipFill>
          <p:spPr>
            <a:xfrm>
              <a:off x="3301400" y="4003292"/>
              <a:ext cx="540363" cy="344552"/>
            </a:xfrm>
            <a:prstGeom prst="rect">
              <a:avLst/>
            </a:prstGeom>
          </p:spPr>
        </p:pic>
        <p:pic>
          <p:nvPicPr>
            <p:cNvPr id="68" name="Imagen 67">
              <a:extLst>
                <a:ext uri="{FF2B5EF4-FFF2-40B4-BE49-F238E27FC236}">
                  <a16:creationId xmlns:a16="http://schemas.microsoft.com/office/drawing/2014/main" id="{AFD29AD0-3C79-B146-D35A-89B66128D8BA}"/>
                </a:ext>
              </a:extLst>
            </p:cNvPr>
            <p:cNvPicPr>
              <a:picLocks noChangeAspect="1"/>
            </p:cNvPicPr>
            <p:nvPr/>
          </p:nvPicPr>
          <p:blipFill rotWithShape="1">
            <a:blip r:embed="rId4"/>
            <a:srcRect l="38599" t="10224" r="51325" b="78454"/>
            <a:stretch/>
          </p:blipFill>
          <p:spPr>
            <a:xfrm>
              <a:off x="3349861" y="4003292"/>
              <a:ext cx="540363" cy="344552"/>
            </a:xfrm>
            <a:prstGeom prst="rect">
              <a:avLst/>
            </a:prstGeom>
          </p:spPr>
        </p:pic>
        <p:pic>
          <p:nvPicPr>
            <p:cNvPr id="69" name="Imagen 68">
              <a:extLst>
                <a:ext uri="{FF2B5EF4-FFF2-40B4-BE49-F238E27FC236}">
                  <a16:creationId xmlns:a16="http://schemas.microsoft.com/office/drawing/2014/main" id="{859CEC81-FC38-986F-47F5-90EC7B06BE3D}"/>
                </a:ext>
              </a:extLst>
            </p:cNvPr>
            <p:cNvPicPr>
              <a:picLocks noChangeAspect="1"/>
            </p:cNvPicPr>
            <p:nvPr/>
          </p:nvPicPr>
          <p:blipFill rotWithShape="1">
            <a:blip r:embed="rId4"/>
            <a:srcRect l="38599" t="10224" r="51325" b="78454"/>
            <a:stretch/>
          </p:blipFill>
          <p:spPr>
            <a:xfrm>
              <a:off x="3398322" y="4004595"/>
              <a:ext cx="540363" cy="344552"/>
            </a:xfrm>
            <a:prstGeom prst="rect">
              <a:avLst/>
            </a:prstGeom>
          </p:spPr>
        </p:pic>
        <p:pic>
          <p:nvPicPr>
            <p:cNvPr id="70" name="Imagen 69">
              <a:extLst>
                <a:ext uri="{FF2B5EF4-FFF2-40B4-BE49-F238E27FC236}">
                  <a16:creationId xmlns:a16="http://schemas.microsoft.com/office/drawing/2014/main" id="{F76E0000-66EB-983D-C6AD-73358B2F6D1C}"/>
                </a:ext>
              </a:extLst>
            </p:cNvPr>
            <p:cNvPicPr>
              <a:picLocks noChangeAspect="1"/>
            </p:cNvPicPr>
            <p:nvPr/>
          </p:nvPicPr>
          <p:blipFill rotWithShape="1">
            <a:blip r:embed="rId4"/>
            <a:srcRect l="38599" t="10224" r="51325" b="78454"/>
            <a:stretch/>
          </p:blipFill>
          <p:spPr>
            <a:xfrm>
              <a:off x="3446783" y="4004595"/>
              <a:ext cx="540363" cy="344552"/>
            </a:xfrm>
            <a:prstGeom prst="rect">
              <a:avLst/>
            </a:prstGeom>
          </p:spPr>
        </p:pic>
        <p:pic>
          <p:nvPicPr>
            <p:cNvPr id="71" name="Imagen 70">
              <a:extLst>
                <a:ext uri="{FF2B5EF4-FFF2-40B4-BE49-F238E27FC236}">
                  <a16:creationId xmlns:a16="http://schemas.microsoft.com/office/drawing/2014/main" id="{1B55C3B2-0FED-CE6B-0923-21A348CF6BAC}"/>
                </a:ext>
              </a:extLst>
            </p:cNvPr>
            <p:cNvPicPr>
              <a:picLocks noChangeAspect="1"/>
            </p:cNvPicPr>
            <p:nvPr/>
          </p:nvPicPr>
          <p:blipFill rotWithShape="1">
            <a:blip r:embed="rId4"/>
            <a:srcRect l="38599" t="10224" r="51325" b="78454"/>
            <a:stretch/>
          </p:blipFill>
          <p:spPr>
            <a:xfrm>
              <a:off x="3495244" y="4004595"/>
              <a:ext cx="540363" cy="344552"/>
            </a:xfrm>
            <a:prstGeom prst="rect">
              <a:avLst/>
            </a:prstGeom>
          </p:spPr>
        </p:pic>
        <p:pic>
          <p:nvPicPr>
            <p:cNvPr id="72" name="Imagen 71">
              <a:extLst>
                <a:ext uri="{FF2B5EF4-FFF2-40B4-BE49-F238E27FC236}">
                  <a16:creationId xmlns:a16="http://schemas.microsoft.com/office/drawing/2014/main" id="{265C7241-02AA-683C-9E07-4F08BEAA3744}"/>
                </a:ext>
              </a:extLst>
            </p:cNvPr>
            <p:cNvPicPr>
              <a:picLocks noChangeAspect="1"/>
            </p:cNvPicPr>
            <p:nvPr/>
          </p:nvPicPr>
          <p:blipFill rotWithShape="1">
            <a:blip r:embed="rId4"/>
            <a:srcRect l="38599" t="10224" r="51325" b="78454"/>
            <a:stretch/>
          </p:blipFill>
          <p:spPr>
            <a:xfrm>
              <a:off x="3543705" y="4003292"/>
              <a:ext cx="540363" cy="344552"/>
            </a:xfrm>
            <a:prstGeom prst="rect">
              <a:avLst/>
            </a:prstGeom>
          </p:spPr>
        </p:pic>
        <p:pic>
          <p:nvPicPr>
            <p:cNvPr id="73" name="Imagen 72">
              <a:extLst>
                <a:ext uri="{FF2B5EF4-FFF2-40B4-BE49-F238E27FC236}">
                  <a16:creationId xmlns:a16="http://schemas.microsoft.com/office/drawing/2014/main" id="{AC66C534-4EAC-144E-9E49-E8955FD14192}"/>
                </a:ext>
              </a:extLst>
            </p:cNvPr>
            <p:cNvPicPr>
              <a:picLocks noChangeAspect="1"/>
            </p:cNvPicPr>
            <p:nvPr/>
          </p:nvPicPr>
          <p:blipFill rotWithShape="1">
            <a:blip r:embed="rId4"/>
            <a:srcRect l="38599" t="10224" r="51325" b="78454"/>
            <a:stretch/>
          </p:blipFill>
          <p:spPr>
            <a:xfrm>
              <a:off x="3592166" y="4003292"/>
              <a:ext cx="540363" cy="344552"/>
            </a:xfrm>
            <a:prstGeom prst="rect">
              <a:avLst/>
            </a:prstGeom>
          </p:spPr>
        </p:pic>
        <p:pic>
          <p:nvPicPr>
            <p:cNvPr id="74" name="Imagen 73">
              <a:extLst>
                <a:ext uri="{FF2B5EF4-FFF2-40B4-BE49-F238E27FC236}">
                  <a16:creationId xmlns:a16="http://schemas.microsoft.com/office/drawing/2014/main" id="{843381B0-C019-BC4F-5FEE-0F79BC4471E7}"/>
                </a:ext>
              </a:extLst>
            </p:cNvPr>
            <p:cNvPicPr>
              <a:picLocks noChangeAspect="1"/>
            </p:cNvPicPr>
            <p:nvPr/>
          </p:nvPicPr>
          <p:blipFill rotWithShape="1">
            <a:blip r:embed="rId4"/>
            <a:srcRect l="38599" t="10224" r="51325" b="78454"/>
            <a:stretch/>
          </p:blipFill>
          <p:spPr>
            <a:xfrm>
              <a:off x="3640627" y="4003292"/>
              <a:ext cx="540363" cy="344552"/>
            </a:xfrm>
            <a:prstGeom prst="rect">
              <a:avLst/>
            </a:prstGeom>
          </p:spPr>
        </p:pic>
        <p:pic>
          <p:nvPicPr>
            <p:cNvPr id="75" name="Imagen 74">
              <a:extLst>
                <a:ext uri="{FF2B5EF4-FFF2-40B4-BE49-F238E27FC236}">
                  <a16:creationId xmlns:a16="http://schemas.microsoft.com/office/drawing/2014/main" id="{78D8A958-4B98-A1BE-7039-509C814E1260}"/>
                </a:ext>
              </a:extLst>
            </p:cNvPr>
            <p:cNvPicPr>
              <a:picLocks noChangeAspect="1"/>
            </p:cNvPicPr>
            <p:nvPr/>
          </p:nvPicPr>
          <p:blipFill rotWithShape="1">
            <a:blip r:embed="rId4"/>
            <a:srcRect l="38599" t="10224" r="51325" b="78454"/>
            <a:stretch/>
          </p:blipFill>
          <p:spPr>
            <a:xfrm>
              <a:off x="3689088" y="4004595"/>
              <a:ext cx="540363" cy="344552"/>
            </a:xfrm>
            <a:prstGeom prst="rect">
              <a:avLst/>
            </a:prstGeom>
          </p:spPr>
        </p:pic>
        <p:pic>
          <p:nvPicPr>
            <p:cNvPr id="76" name="Imagen 75">
              <a:extLst>
                <a:ext uri="{FF2B5EF4-FFF2-40B4-BE49-F238E27FC236}">
                  <a16:creationId xmlns:a16="http://schemas.microsoft.com/office/drawing/2014/main" id="{AC6AE405-D682-B6C3-5EDD-1BF5344DCF45}"/>
                </a:ext>
              </a:extLst>
            </p:cNvPr>
            <p:cNvPicPr>
              <a:picLocks noChangeAspect="1"/>
            </p:cNvPicPr>
            <p:nvPr/>
          </p:nvPicPr>
          <p:blipFill rotWithShape="1">
            <a:blip r:embed="rId4"/>
            <a:srcRect l="38599" t="10224" r="51325" b="78454"/>
            <a:stretch/>
          </p:blipFill>
          <p:spPr>
            <a:xfrm>
              <a:off x="3737549" y="4004595"/>
              <a:ext cx="540363" cy="344552"/>
            </a:xfrm>
            <a:prstGeom prst="rect">
              <a:avLst/>
            </a:prstGeom>
          </p:spPr>
        </p:pic>
        <p:pic>
          <p:nvPicPr>
            <p:cNvPr id="77" name="Imagen 76">
              <a:extLst>
                <a:ext uri="{FF2B5EF4-FFF2-40B4-BE49-F238E27FC236}">
                  <a16:creationId xmlns:a16="http://schemas.microsoft.com/office/drawing/2014/main" id="{32E95DF7-EB60-C177-3837-A7491C971757}"/>
                </a:ext>
              </a:extLst>
            </p:cNvPr>
            <p:cNvPicPr>
              <a:picLocks noChangeAspect="1"/>
            </p:cNvPicPr>
            <p:nvPr/>
          </p:nvPicPr>
          <p:blipFill rotWithShape="1">
            <a:blip r:embed="rId4"/>
            <a:srcRect l="38599" t="10224" r="51325" b="78454"/>
            <a:stretch/>
          </p:blipFill>
          <p:spPr>
            <a:xfrm>
              <a:off x="3786010" y="4004595"/>
              <a:ext cx="540363" cy="344552"/>
            </a:xfrm>
            <a:prstGeom prst="rect">
              <a:avLst/>
            </a:prstGeom>
          </p:spPr>
        </p:pic>
        <p:pic>
          <p:nvPicPr>
            <p:cNvPr id="78" name="Imagen 77">
              <a:extLst>
                <a:ext uri="{FF2B5EF4-FFF2-40B4-BE49-F238E27FC236}">
                  <a16:creationId xmlns:a16="http://schemas.microsoft.com/office/drawing/2014/main" id="{0CCC81BA-D9F3-9E94-DD3F-41B62C898106}"/>
                </a:ext>
              </a:extLst>
            </p:cNvPr>
            <p:cNvPicPr>
              <a:picLocks noChangeAspect="1"/>
            </p:cNvPicPr>
            <p:nvPr/>
          </p:nvPicPr>
          <p:blipFill rotWithShape="1">
            <a:blip r:embed="rId4"/>
            <a:srcRect l="38599" t="10224" r="51325" b="78454"/>
            <a:stretch/>
          </p:blipFill>
          <p:spPr>
            <a:xfrm>
              <a:off x="3834471" y="4006987"/>
              <a:ext cx="540363" cy="344552"/>
            </a:xfrm>
            <a:prstGeom prst="rect">
              <a:avLst/>
            </a:prstGeom>
          </p:spPr>
        </p:pic>
        <p:pic>
          <p:nvPicPr>
            <p:cNvPr id="79" name="Imagen 78">
              <a:extLst>
                <a:ext uri="{FF2B5EF4-FFF2-40B4-BE49-F238E27FC236}">
                  <a16:creationId xmlns:a16="http://schemas.microsoft.com/office/drawing/2014/main" id="{FD1D6F23-DCCE-B706-0A7F-4D4CE7FB6359}"/>
                </a:ext>
              </a:extLst>
            </p:cNvPr>
            <p:cNvPicPr>
              <a:picLocks noChangeAspect="1"/>
            </p:cNvPicPr>
            <p:nvPr/>
          </p:nvPicPr>
          <p:blipFill rotWithShape="1">
            <a:blip r:embed="rId4"/>
            <a:srcRect l="38599" t="10224" r="51325" b="78454"/>
            <a:stretch/>
          </p:blipFill>
          <p:spPr>
            <a:xfrm>
              <a:off x="3882932" y="4006987"/>
              <a:ext cx="540363" cy="344552"/>
            </a:xfrm>
            <a:prstGeom prst="rect">
              <a:avLst/>
            </a:prstGeom>
          </p:spPr>
        </p:pic>
        <p:pic>
          <p:nvPicPr>
            <p:cNvPr id="80" name="Imagen 79">
              <a:extLst>
                <a:ext uri="{FF2B5EF4-FFF2-40B4-BE49-F238E27FC236}">
                  <a16:creationId xmlns:a16="http://schemas.microsoft.com/office/drawing/2014/main" id="{6F9BAB63-9B37-417F-4EBB-B6EDADA3D613}"/>
                </a:ext>
              </a:extLst>
            </p:cNvPr>
            <p:cNvPicPr>
              <a:picLocks noChangeAspect="1"/>
            </p:cNvPicPr>
            <p:nvPr/>
          </p:nvPicPr>
          <p:blipFill rotWithShape="1">
            <a:blip r:embed="rId4"/>
            <a:srcRect l="38599" t="10224" r="51325" b="78454"/>
            <a:stretch/>
          </p:blipFill>
          <p:spPr>
            <a:xfrm>
              <a:off x="3931393" y="4006987"/>
              <a:ext cx="540363" cy="344552"/>
            </a:xfrm>
            <a:prstGeom prst="rect">
              <a:avLst/>
            </a:prstGeom>
          </p:spPr>
        </p:pic>
        <p:pic>
          <p:nvPicPr>
            <p:cNvPr id="81" name="Imagen 80">
              <a:extLst>
                <a:ext uri="{FF2B5EF4-FFF2-40B4-BE49-F238E27FC236}">
                  <a16:creationId xmlns:a16="http://schemas.microsoft.com/office/drawing/2014/main" id="{2C91B054-ABDE-AE5A-8CD0-5A15196E0BA9}"/>
                </a:ext>
              </a:extLst>
            </p:cNvPr>
            <p:cNvPicPr>
              <a:picLocks noChangeAspect="1"/>
            </p:cNvPicPr>
            <p:nvPr/>
          </p:nvPicPr>
          <p:blipFill rotWithShape="1">
            <a:blip r:embed="rId4"/>
            <a:srcRect l="38599" t="10224" r="51325" b="78454"/>
            <a:stretch/>
          </p:blipFill>
          <p:spPr>
            <a:xfrm>
              <a:off x="3979854" y="4008291"/>
              <a:ext cx="540363" cy="344552"/>
            </a:xfrm>
            <a:prstGeom prst="rect">
              <a:avLst/>
            </a:prstGeom>
          </p:spPr>
        </p:pic>
        <p:pic>
          <p:nvPicPr>
            <p:cNvPr id="82" name="Imagen 81">
              <a:extLst>
                <a:ext uri="{FF2B5EF4-FFF2-40B4-BE49-F238E27FC236}">
                  <a16:creationId xmlns:a16="http://schemas.microsoft.com/office/drawing/2014/main" id="{C756B01C-E156-977C-E48E-C62B8290342B}"/>
                </a:ext>
              </a:extLst>
            </p:cNvPr>
            <p:cNvPicPr>
              <a:picLocks noChangeAspect="1"/>
            </p:cNvPicPr>
            <p:nvPr/>
          </p:nvPicPr>
          <p:blipFill rotWithShape="1">
            <a:blip r:embed="rId4"/>
            <a:srcRect l="38599" t="10224" r="51325" b="78454"/>
            <a:stretch/>
          </p:blipFill>
          <p:spPr>
            <a:xfrm>
              <a:off x="4028315" y="4008291"/>
              <a:ext cx="540363" cy="344552"/>
            </a:xfrm>
            <a:prstGeom prst="rect">
              <a:avLst/>
            </a:prstGeom>
          </p:spPr>
        </p:pic>
        <p:pic>
          <p:nvPicPr>
            <p:cNvPr id="83" name="Imagen 82">
              <a:extLst>
                <a:ext uri="{FF2B5EF4-FFF2-40B4-BE49-F238E27FC236}">
                  <a16:creationId xmlns:a16="http://schemas.microsoft.com/office/drawing/2014/main" id="{37E9DD9D-BEB9-DC66-02D4-4AB2D7B49824}"/>
                </a:ext>
              </a:extLst>
            </p:cNvPr>
            <p:cNvPicPr>
              <a:picLocks noChangeAspect="1"/>
            </p:cNvPicPr>
            <p:nvPr/>
          </p:nvPicPr>
          <p:blipFill rotWithShape="1">
            <a:blip r:embed="rId4"/>
            <a:srcRect l="38599" t="10224" r="51325" b="78454"/>
            <a:stretch/>
          </p:blipFill>
          <p:spPr>
            <a:xfrm>
              <a:off x="4076776" y="4008291"/>
              <a:ext cx="540363" cy="344552"/>
            </a:xfrm>
            <a:prstGeom prst="rect">
              <a:avLst/>
            </a:prstGeom>
          </p:spPr>
        </p:pic>
        <p:pic>
          <p:nvPicPr>
            <p:cNvPr id="84" name="Imagen 83">
              <a:extLst>
                <a:ext uri="{FF2B5EF4-FFF2-40B4-BE49-F238E27FC236}">
                  <a16:creationId xmlns:a16="http://schemas.microsoft.com/office/drawing/2014/main" id="{4437057D-91C3-9C6E-50AB-580C2D580D9F}"/>
                </a:ext>
              </a:extLst>
            </p:cNvPr>
            <p:cNvPicPr>
              <a:picLocks noChangeAspect="1"/>
            </p:cNvPicPr>
            <p:nvPr/>
          </p:nvPicPr>
          <p:blipFill rotWithShape="1">
            <a:blip r:embed="rId4"/>
            <a:srcRect l="38599" t="10224" r="51325" b="78454"/>
            <a:stretch/>
          </p:blipFill>
          <p:spPr>
            <a:xfrm>
              <a:off x="4125237" y="4006987"/>
              <a:ext cx="540363" cy="344552"/>
            </a:xfrm>
            <a:prstGeom prst="rect">
              <a:avLst/>
            </a:prstGeom>
          </p:spPr>
        </p:pic>
        <p:pic>
          <p:nvPicPr>
            <p:cNvPr id="85" name="Imagen 84">
              <a:extLst>
                <a:ext uri="{FF2B5EF4-FFF2-40B4-BE49-F238E27FC236}">
                  <a16:creationId xmlns:a16="http://schemas.microsoft.com/office/drawing/2014/main" id="{BB252E69-7BAF-2619-C983-4A5A079212FD}"/>
                </a:ext>
              </a:extLst>
            </p:cNvPr>
            <p:cNvPicPr>
              <a:picLocks noChangeAspect="1"/>
            </p:cNvPicPr>
            <p:nvPr/>
          </p:nvPicPr>
          <p:blipFill rotWithShape="1">
            <a:blip r:embed="rId4"/>
            <a:srcRect l="38599" t="10224" r="51325" b="78454"/>
            <a:stretch/>
          </p:blipFill>
          <p:spPr>
            <a:xfrm>
              <a:off x="4173698" y="4006987"/>
              <a:ext cx="540363" cy="344552"/>
            </a:xfrm>
            <a:prstGeom prst="rect">
              <a:avLst/>
            </a:prstGeom>
          </p:spPr>
        </p:pic>
        <p:pic>
          <p:nvPicPr>
            <p:cNvPr id="86" name="Imagen 85">
              <a:extLst>
                <a:ext uri="{FF2B5EF4-FFF2-40B4-BE49-F238E27FC236}">
                  <a16:creationId xmlns:a16="http://schemas.microsoft.com/office/drawing/2014/main" id="{2C6A4983-0D0B-1A8F-F624-7503CCC496AD}"/>
                </a:ext>
              </a:extLst>
            </p:cNvPr>
            <p:cNvPicPr>
              <a:picLocks noChangeAspect="1"/>
            </p:cNvPicPr>
            <p:nvPr/>
          </p:nvPicPr>
          <p:blipFill rotWithShape="1">
            <a:blip r:embed="rId4"/>
            <a:srcRect l="38599" t="10224" r="51325" b="78454"/>
            <a:stretch/>
          </p:blipFill>
          <p:spPr>
            <a:xfrm>
              <a:off x="4222159" y="4006987"/>
              <a:ext cx="540363" cy="344552"/>
            </a:xfrm>
            <a:prstGeom prst="rect">
              <a:avLst/>
            </a:prstGeom>
          </p:spPr>
        </p:pic>
        <p:pic>
          <p:nvPicPr>
            <p:cNvPr id="87" name="Imagen 86">
              <a:extLst>
                <a:ext uri="{FF2B5EF4-FFF2-40B4-BE49-F238E27FC236}">
                  <a16:creationId xmlns:a16="http://schemas.microsoft.com/office/drawing/2014/main" id="{20BEC2FC-9DF4-2A68-9625-8B02EC9C03E3}"/>
                </a:ext>
              </a:extLst>
            </p:cNvPr>
            <p:cNvPicPr>
              <a:picLocks noChangeAspect="1"/>
            </p:cNvPicPr>
            <p:nvPr/>
          </p:nvPicPr>
          <p:blipFill rotWithShape="1">
            <a:blip r:embed="rId4"/>
            <a:srcRect l="38599" t="10224" r="51325" b="78454"/>
            <a:stretch/>
          </p:blipFill>
          <p:spPr>
            <a:xfrm>
              <a:off x="4270620" y="4008291"/>
              <a:ext cx="540363" cy="344552"/>
            </a:xfrm>
            <a:prstGeom prst="rect">
              <a:avLst/>
            </a:prstGeom>
          </p:spPr>
        </p:pic>
        <p:pic>
          <p:nvPicPr>
            <p:cNvPr id="88" name="Imagen 87">
              <a:extLst>
                <a:ext uri="{FF2B5EF4-FFF2-40B4-BE49-F238E27FC236}">
                  <a16:creationId xmlns:a16="http://schemas.microsoft.com/office/drawing/2014/main" id="{ED696514-F174-8EF0-4313-B363A3845237}"/>
                </a:ext>
              </a:extLst>
            </p:cNvPr>
            <p:cNvPicPr>
              <a:picLocks noChangeAspect="1"/>
            </p:cNvPicPr>
            <p:nvPr/>
          </p:nvPicPr>
          <p:blipFill rotWithShape="1">
            <a:blip r:embed="rId4"/>
            <a:srcRect l="38599" t="10224" r="51325" b="78454"/>
            <a:stretch/>
          </p:blipFill>
          <p:spPr>
            <a:xfrm>
              <a:off x="4319081" y="4008291"/>
              <a:ext cx="540363" cy="344552"/>
            </a:xfrm>
            <a:prstGeom prst="rect">
              <a:avLst/>
            </a:prstGeom>
          </p:spPr>
        </p:pic>
        <p:pic>
          <p:nvPicPr>
            <p:cNvPr id="89" name="Imagen 88">
              <a:extLst>
                <a:ext uri="{FF2B5EF4-FFF2-40B4-BE49-F238E27FC236}">
                  <a16:creationId xmlns:a16="http://schemas.microsoft.com/office/drawing/2014/main" id="{A717A8C7-A71F-D1C9-4CD8-F5115EEE9869}"/>
                </a:ext>
              </a:extLst>
            </p:cNvPr>
            <p:cNvPicPr>
              <a:picLocks noChangeAspect="1"/>
            </p:cNvPicPr>
            <p:nvPr/>
          </p:nvPicPr>
          <p:blipFill rotWithShape="1">
            <a:blip r:embed="rId4"/>
            <a:srcRect l="38599" t="10224" r="51325" b="78454"/>
            <a:stretch/>
          </p:blipFill>
          <p:spPr>
            <a:xfrm>
              <a:off x="4367542" y="4008291"/>
              <a:ext cx="540363" cy="344552"/>
            </a:xfrm>
            <a:prstGeom prst="rect">
              <a:avLst/>
            </a:prstGeom>
          </p:spPr>
        </p:pic>
        <p:pic>
          <p:nvPicPr>
            <p:cNvPr id="90" name="Imagen 89">
              <a:extLst>
                <a:ext uri="{FF2B5EF4-FFF2-40B4-BE49-F238E27FC236}">
                  <a16:creationId xmlns:a16="http://schemas.microsoft.com/office/drawing/2014/main" id="{E39ADC69-3272-8D68-1DB5-C17AA82B9460}"/>
                </a:ext>
              </a:extLst>
            </p:cNvPr>
            <p:cNvPicPr>
              <a:picLocks noChangeAspect="1"/>
            </p:cNvPicPr>
            <p:nvPr/>
          </p:nvPicPr>
          <p:blipFill rotWithShape="1">
            <a:blip r:embed="rId4"/>
            <a:srcRect l="38599" t="10224" r="51325" b="78454"/>
            <a:stretch/>
          </p:blipFill>
          <p:spPr>
            <a:xfrm>
              <a:off x="4416003" y="4008291"/>
              <a:ext cx="540363" cy="344552"/>
            </a:xfrm>
            <a:prstGeom prst="rect">
              <a:avLst/>
            </a:prstGeom>
          </p:spPr>
        </p:pic>
        <p:pic>
          <p:nvPicPr>
            <p:cNvPr id="91" name="Imagen 90">
              <a:extLst>
                <a:ext uri="{FF2B5EF4-FFF2-40B4-BE49-F238E27FC236}">
                  <a16:creationId xmlns:a16="http://schemas.microsoft.com/office/drawing/2014/main" id="{8C8DB431-BD86-A393-AFE6-6F72026C7DF7}"/>
                </a:ext>
              </a:extLst>
            </p:cNvPr>
            <p:cNvPicPr>
              <a:picLocks noChangeAspect="1"/>
            </p:cNvPicPr>
            <p:nvPr/>
          </p:nvPicPr>
          <p:blipFill rotWithShape="1">
            <a:blip r:embed="rId4"/>
            <a:srcRect l="38599" t="10224" r="51325" b="78454"/>
            <a:stretch/>
          </p:blipFill>
          <p:spPr>
            <a:xfrm>
              <a:off x="4464464" y="4008291"/>
              <a:ext cx="540363" cy="344552"/>
            </a:xfrm>
            <a:prstGeom prst="rect">
              <a:avLst/>
            </a:prstGeom>
          </p:spPr>
        </p:pic>
        <p:pic>
          <p:nvPicPr>
            <p:cNvPr id="92" name="Imagen 91">
              <a:extLst>
                <a:ext uri="{FF2B5EF4-FFF2-40B4-BE49-F238E27FC236}">
                  <a16:creationId xmlns:a16="http://schemas.microsoft.com/office/drawing/2014/main" id="{457BA141-E6D7-6DAC-35CD-3C1C1494CCBE}"/>
                </a:ext>
              </a:extLst>
            </p:cNvPr>
            <p:cNvPicPr>
              <a:picLocks noChangeAspect="1"/>
            </p:cNvPicPr>
            <p:nvPr/>
          </p:nvPicPr>
          <p:blipFill rotWithShape="1">
            <a:blip r:embed="rId4"/>
            <a:srcRect l="38599" t="10224" r="51325" b="78454"/>
            <a:stretch/>
          </p:blipFill>
          <p:spPr>
            <a:xfrm>
              <a:off x="4512925" y="4008291"/>
              <a:ext cx="540363" cy="344552"/>
            </a:xfrm>
            <a:prstGeom prst="rect">
              <a:avLst/>
            </a:prstGeom>
          </p:spPr>
        </p:pic>
        <p:pic>
          <p:nvPicPr>
            <p:cNvPr id="93" name="Imagen 92">
              <a:extLst>
                <a:ext uri="{FF2B5EF4-FFF2-40B4-BE49-F238E27FC236}">
                  <a16:creationId xmlns:a16="http://schemas.microsoft.com/office/drawing/2014/main" id="{E37786C5-5190-5B15-D3B5-922909CEC56E}"/>
                </a:ext>
              </a:extLst>
            </p:cNvPr>
            <p:cNvPicPr>
              <a:picLocks noChangeAspect="1"/>
            </p:cNvPicPr>
            <p:nvPr/>
          </p:nvPicPr>
          <p:blipFill rotWithShape="1">
            <a:blip r:embed="rId4"/>
            <a:srcRect l="38599" t="10224" r="51325" b="78454"/>
            <a:stretch/>
          </p:blipFill>
          <p:spPr>
            <a:xfrm>
              <a:off x="4561386" y="4009594"/>
              <a:ext cx="540363" cy="344552"/>
            </a:xfrm>
            <a:prstGeom prst="rect">
              <a:avLst/>
            </a:prstGeom>
          </p:spPr>
        </p:pic>
        <p:pic>
          <p:nvPicPr>
            <p:cNvPr id="94" name="Imagen 93">
              <a:extLst>
                <a:ext uri="{FF2B5EF4-FFF2-40B4-BE49-F238E27FC236}">
                  <a16:creationId xmlns:a16="http://schemas.microsoft.com/office/drawing/2014/main" id="{402F3C54-2A59-31C3-2F57-C575E8E55E5B}"/>
                </a:ext>
              </a:extLst>
            </p:cNvPr>
            <p:cNvPicPr>
              <a:picLocks noChangeAspect="1"/>
            </p:cNvPicPr>
            <p:nvPr/>
          </p:nvPicPr>
          <p:blipFill rotWithShape="1">
            <a:blip r:embed="rId4"/>
            <a:srcRect l="38599" t="10224" r="51325" b="78454"/>
            <a:stretch/>
          </p:blipFill>
          <p:spPr>
            <a:xfrm>
              <a:off x="4609847" y="4007295"/>
              <a:ext cx="540363" cy="344552"/>
            </a:xfrm>
            <a:prstGeom prst="rect">
              <a:avLst/>
            </a:prstGeom>
          </p:spPr>
        </p:pic>
        <p:pic>
          <p:nvPicPr>
            <p:cNvPr id="95" name="Imagen 94">
              <a:extLst>
                <a:ext uri="{FF2B5EF4-FFF2-40B4-BE49-F238E27FC236}">
                  <a16:creationId xmlns:a16="http://schemas.microsoft.com/office/drawing/2014/main" id="{9FC29636-1724-C494-521D-9708372E1C77}"/>
                </a:ext>
              </a:extLst>
            </p:cNvPr>
            <p:cNvPicPr>
              <a:picLocks noChangeAspect="1"/>
            </p:cNvPicPr>
            <p:nvPr/>
          </p:nvPicPr>
          <p:blipFill rotWithShape="1">
            <a:blip r:embed="rId4"/>
            <a:srcRect l="38599" t="10224" r="51325" b="78454"/>
            <a:stretch/>
          </p:blipFill>
          <p:spPr>
            <a:xfrm>
              <a:off x="4658308" y="4008942"/>
              <a:ext cx="540363" cy="344552"/>
            </a:xfrm>
            <a:prstGeom prst="rect">
              <a:avLst/>
            </a:prstGeom>
          </p:spPr>
        </p:pic>
        <p:pic>
          <p:nvPicPr>
            <p:cNvPr id="96" name="Imagen 95">
              <a:extLst>
                <a:ext uri="{FF2B5EF4-FFF2-40B4-BE49-F238E27FC236}">
                  <a16:creationId xmlns:a16="http://schemas.microsoft.com/office/drawing/2014/main" id="{1FC2B03E-6D7B-CFB8-53C6-88ABDBDFFA20}"/>
                </a:ext>
              </a:extLst>
            </p:cNvPr>
            <p:cNvPicPr>
              <a:picLocks noChangeAspect="1"/>
            </p:cNvPicPr>
            <p:nvPr/>
          </p:nvPicPr>
          <p:blipFill rotWithShape="1">
            <a:blip r:embed="rId4"/>
            <a:srcRect l="38599" t="10224" r="51325" b="78454"/>
            <a:stretch/>
          </p:blipFill>
          <p:spPr>
            <a:xfrm>
              <a:off x="4706760" y="4010694"/>
              <a:ext cx="540363" cy="344552"/>
            </a:xfrm>
            <a:prstGeom prst="rect">
              <a:avLst/>
            </a:prstGeom>
          </p:spPr>
        </p:pic>
        <p:pic>
          <p:nvPicPr>
            <p:cNvPr id="97" name="Imagen 96">
              <a:extLst>
                <a:ext uri="{FF2B5EF4-FFF2-40B4-BE49-F238E27FC236}">
                  <a16:creationId xmlns:a16="http://schemas.microsoft.com/office/drawing/2014/main" id="{965EA216-011A-B652-B21F-40363968532C}"/>
                </a:ext>
              </a:extLst>
            </p:cNvPr>
            <p:cNvPicPr>
              <a:picLocks noChangeAspect="1"/>
            </p:cNvPicPr>
            <p:nvPr/>
          </p:nvPicPr>
          <p:blipFill rotWithShape="1">
            <a:blip r:embed="rId4"/>
            <a:srcRect l="38599" t="10224" r="51325" b="78454"/>
            <a:stretch/>
          </p:blipFill>
          <p:spPr>
            <a:xfrm>
              <a:off x="4756346" y="4005684"/>
              <a:ext cx="540363" cy="344552"/>
            </a:xfrm>
            <a:prstGeom prst="rect">
              <a:avLst/>
            </a:prstGeom>
          </p:spPr>
        </p:pic>
        <p:pic>
          <p:nvPicPr>
            <p:cNvPr id="98" name="Imagen 97">
              <a:extLst>
                <a:ext uri="{FF2B5EF4-FFF2-40B4-BE49-F238E27FC236}">
                  <a16:creationId xmlns:a16="http://schemas.microsoft.com/office/drawing/2014/main" id="{3B74FC76-5BC8-F57D-9838-95C2A82DEDB7}"/>
                </a:ext>
              </a:extLst>
            </p:cNvPr>
            <p:cNvPicPr>
              <a:picLocks noChangeAspect="1"/>
            </p:cNvPicPr>
            <p:nvPr/>
          </p:nvPicPr>
          <p:blipFill rotWithShape="1">
            <a:blip r:embed="rId4"/>
            <a:srcRect l="38599" t="10224" r="51325" b="78454"/>
            <a:stretch/>
          </p:blipFill>
          <p:spPr>
            <a:xfrm>
              <a:off x="341434" y="4151017"/>
              <a:ext cx="540363" cy="344552"/>
            </a:xfrm>
            <a:prstGeom prst="rect">
              <a:avLst/>
            </a:prstGeom>
          </p:spPr>
        </p:pic>
        <p:pic>
          <p:nvPicPr>
            <p:cNvPr id="99" name="Imagen 98">
              <a:extLst>
                <a:ext uri="{FF2B5EF4-FFF2-40B4-BE49-F238E27FC236}">
                  <a16:creationId xmlns:a16="http://schemas.microsoft.com/office/drawing/2014/main" id="{1CB3B837-829D-51F7-9C10-175B53819CEA}"/>
                </a:ext>
              </a:extLst>
            </p:cNvPr>
            <p:cNvPicPr>
              <a:picLocks noChangeAspect="1"/>
            </p:cNvPicPr>
            <p:nvPr/>
          </p:nvPicPr>
          <p:blipFill rotWithShape="1">
            <a:blip r:embed="rId4"/>
            <a:srcRect l="38599" t="10224" r="51325" b="78454"/>
            <a:stretch/>
          </p:blipFill>
          <p:spPr>
            <a:xfrm>
              <a:off x="389835" y="4151017"/>
              <a:ext cx="540363" cy="344552"/>
            </a:xfrm>
            <a:prstGeom prst="rect">
              <a:avLst/>
            </a:prstGeom>
          </p:spPr>
        </p:pic>
        <p:pic>
          <p:nvPicPr>
            <p:cNvPr id="100" name="Imagen 99">
              <a:extLst>
                <a:ext uri="{FF2B5EF4-FFF2-40B4-BE49-F238E27FC236}">
                  <a16:creationId xmlns:a16="http://schemas.microsoft.com/office/drawing/2014/main" id="{348A4EDD-DCE8-3472-32AE-91B41FD75940}"/>
                </a:ext>
              </a:extLst>
            </p:cNvPr>
            <p:cNvPicPr>
              <a:picLocks noChangeAspect="1"/>
            </p:cNvPicPr>
            <p:nvPr/>
          </p:nvPicPr>
          <p:blipFill rotWithShape="1">
            <a:blip r:embed="rId4"/>
            <a:srcRect l="38599" t="10224" r="51325" b="78454"/>
            <a:stretch/>
          </p:blipFill>
          <p:spPr>
            <a:xfrm>
              <a:off x="438236" y="4151017"/>
              <a:ext cx="540363" cy="344552"/>
            </a:xfrm>
            <a:prstGeom prst="rect">
              <a:avLst/>
            </a:prstGeom>
          </p:spPr>
        </p:pic>
        <p:pic>
          <p:nvPicPr>
            <p:cNvPr id="101" name="Imagen 100">
              <a:extLst>
                <a:ext uri="{FF2B5EF4-FFF2-40B4-BE49-F238E27FC236}">
                  <a16:creationId xmlns:a16="http://schemas.microsoft.com/office/drawing/2014/main" id="{46B80566-BE60-82DC-CB77-99544B9A4A07}"/>
                </a:ext>
              </a:extLst>
            </p:cNvPr>
            <p:cNvPicPr>
              <a:picLocks noChangeAspect="1"/>
            </p:cNvPicPr>
            <p:nvPr/>
          </p:nvPicPr>
          <p:blipFill rotWithShape="1">
            <a:blip r:embed="rId4"/>
            <a:srcRect l="38599" t="10224" r="51325" b="78454"/>
            <a:stretch/>
          </p:blipFill>
          <p:spPr>
            <a:xfrm>
              <a:off x="486637" y="4151017"/>
              <a:ext cx="540363" cy="344552"/>
            </a:xfrm>
            <a:prstGeom prst="rect">
              <a:avLst/>
            </a:prstGeom>
          </p:spPr>
        </p:pic>
        <p:pic>
          <p:nvPicPr>
            <p:cNvPr id="102" name="Imagen 101">
              <a:extLst>
                <a:ext uri="{FF2B5EF4-FFF2-40B4-BE49-F238E27FC236}">
                  <a16:creationId xmlns:a16="http://schemas.microsoft.com/office/drawing/2014/main" id="{5E5F200B-29A2-DBCD-1F9B-0B3F3255A546}"/>
                </a:ext>
              </a:extLst>
            </p:cNvPr>
            <p:cNvPicPr>
              <a:picLocks noChangeAspect="1"/>
            </p:cNvPicPr>
            <p:nvPr/>
          </p:nvPicPr>
          <p:blipFill rotWithShape="1">
            <a:blip r:embed="rId4"/>
            <a:srcRect l="38599" t="10224" r="51325" b="78454"/>
            <a:stretch/>
          </p:blipFill>
          <p:spPr>
            <a:xfrm>
              <a:off x="535038" y="4151017"/>
              <a:ext cx="540363" cy="344552"/>
            </a:xfrm>
            <a:prstGeom prst="rect">
              <a:avLst/>
            </a:prstGeom>
          </p:spPr>
        </p:pic>
        <p:pic>
          <p:nvPicPr>
            <p:cNvPr id="103" name="Imagen 102">
              <a:extLst>
                <a:ext uri="{FF2B5EF4-FFF2-40B4-BE49-F238E27FC236}">
                  <a16:creationId xmlns:a16="http://schemas.microsoft.com/office/drawing/2014/main" id="{A2462103-8628-D588-ED3B-0E5F7D2E6509}"/>
                </a:ext>
              </a:extLst>
            </p:cNvPr>
            <p:cNvPicPr>
              <a:picLocks noChangeAspect="1"/>
            </p:cNvPicPr>
            <p:nvPr/>
          </p:nvPicPr>
          <p:blipFill rotWithShape="1">
            <a:blip r:embed="rId4"/>
            <a:srcRect l="38599" t="10224" r="51325" b="78454"/>
            <a:stretch/>
          </p:blipFill>
          <p:spPr>
            <a:xfrm>
              <a:off x="583439" y="4151017"/>
              <a:ext cx="540363" cy="344552"/>
            </a:xfrm>
            <a:prstGeom prst="rect">
              <a:avLst/>
            </a:prstGeom>
          </p:spPr>
        </p:pic>
        <p:pic>
          <p:nvPicPr>
            <p:cNvPr id="104" name="Imagen 103">
              <a:extLst>
                <a:ext uri="{FF2B5EF4-FFF2-40B4-BE49-F238E27FC236}">
                  <a16:creationId xmlns:a16="http://schemas.microsoft.com/office/drawing/2014/main" id="{49637FEA-AB94-770E-B9FF-2EEC39552790}"/>
                </a:ext>
              </a:extLst>
            </p:cNvPr>
            <p:cNvPicPr>
              <a:picLocks noChangeAspect="1"/>
            </p:cNvPicPr>
            <p:nvPr/>
          </p:nvPicPr>
          <p:blipFill rotWithShape="1">
            <a:blip r:embed="rId4"/>
            <a:srcRect l="38599" t="10224" r="51325" b="78454"/>
            <a:stretch/>
          </p:blipFill>
          <p:spPr>
            <a:xfrm>
              <a:off x="631840" y="4151017"/>
              <a:ext cx="540363" cy="344552"/>
            </a:xfrm>
            <a:prstGeom prst="rect">
              <a:avLst/>
            </a:prstGeom>
          </p:spPr>
        </p:pic>
        <p:pic>
          <p:nvPicPr>
            <p:cNvPr id="105" name="Imagen 104">
              <a:extLst>
                <a:ext uri="{FF2B5EF4-FFF2-40B4-BE49-F238E27FC236}">
                  <a16:creationId xmlns:a16="http://schemas.microsoft.com/office/drawing/2014/main" id="{D2945D41-3A1E-20A2-6CB6-557A7BDCCAC3}"/>
                </a:ext>
              </a:extLst>
            </p:cNvPr>
            <p:cNvPicPr>
              <a:picLocks noChangeAspect="1"/>
            </p:cNvPicPr>
            <p:nvPr/>
          </p:nvPicPr>
          <p:blipFill rotWithShape="1">
            <a:blip r:embed="rId4"/>
            <a:srcRect l="38599" t="10224" r="51325" b="78454"/>
            <a:stretch/>
          </p:blipFill>
          <p:spPr>
            <a:xfrm>
              <a:off x="680241" y="4151017"/>
              <a:ext cx="540363" cy="344552"/>
            </a:xfrm>
            <a:prstGeom prst="rect">
              <a:avLst/>
            </a:prstGeom>
          </p:spPr>
        </p:pic>
        <p:pic>
          <p:nvPicPr>
            <p:cNvPr id="106" name="Imagen 105">
              <a:extLst>
                <a:ext uri="{FF2B5EF4-FFF2-40B4-BE49-F238E27FC236}">
                  <a16:creationId xmlns:a16="http://schemas.microsoft.com/office/drawing/2014/main" id="{77BE0929-9C78-D4F2-8A5A-B250B3A4AB4E}"/>
                </a:ext>
              </a:extLst>
            </p:cNvPr>
            <p:cNvPicPr>
              <a:picLocks noChangeAspect="1"/>
            </p:cNvPicPr>
            <p:nvPr/>
          </p:nvPicPr>
          <p:blipFill rotWithShape="1">
            <a:blip r:embed="rId4"/>
            <a:srcRect l="38599" t="10224" r="51325" b="78454"/>
            <a:stretch/>
          </p:blipFill>
          <p:spPr>
            <a:xfrm>
              <a:off x="728642" y="4151017"/>
              <a:ext cx="540363" cy="344552"/>
            </a:xfrm>
            <a:prstGeom prst="rect">
              <a:avLst/>
            </a:prstGeom>
          </p:spPr>
        </p:pic>
        <p:pic>
          <p:nvPicPr>
            <p:cNvPr id="107" name="Imagen 106">
              <a:extLst>
                <a:ext uri="{FF2B5EF4-FFF2-40B4-BE49-F238E27FC236}">
                  <a16:creationId xmlns:a16="http://schemas.microsoft.com/office/drawing/2014/main" id="{D80B9597-1BCD-2427-16E3-8F4BD7E0E5AE}"/>
                </a:ext>
              </a:extLst>
            </p:cNvPr>
            <p:cNvPicPr>
              <a:picLocks noChangeAspect="1"/>
            </p:cNvPicPr>
            <p:nvPr/>
          </p:nvPicPr>
          <p:blipFill rotWithShape="1">
            <a:blip r:embed="rId4"/>
            <a:srcRect l="38599" t="10224" r="51325" b="78454"/>
            <a:stretch/>
          </p:blipFill>
          <p:spPr>
            <a:xfrm>
              <a:off x="777043" y="4151017"/>
              <a:ext cx="540363" cy="344552"/>
            </a:xfrm>
            <a:prstGeom prst="rect">
              <a:avLst/>
            </a:prstGeom>
          </p:spPr>
        </p:pic>
        <p:pic>
          <p:nvPicPr>
            <p:cNvPr id="108" name="Imagen 107">
              <a:extLst>
                <a:ext uri="{FF2B5EF4-FFF2-40B4-BE49-F238E27FC236}">
                  <a16:creationId xmlns:a16="http://schemas.microsoft.com/office/drawing/2014/main" id="{C9168667-D564-F01A-9A49-F33E04A1AF66}"/>
                </a:ext>
              </a:extLst>
            </p:cNvPr>
            <p:cNvPicPr>
              <a:picLocks noChangeAspect="1"/>
            </p:cNvPicPr>
            <p:nvPr/>
          </p:nvPicPr>
          <p:blipFill rotWithShape="1">
            <a:blip r:embed="rId4"/>
            <a:srcRect l="38599" t="10224" r="51325" b="78454"/>
            <a:stretch/>
          </p:blipFill>
          <p:spPr>
            <a:xfrm>
              <a:off x="825444" y="4151017"/>
              <a:ext cx="540363" cy="344552"/>
            </a:xfrm>
            <a:prstGeom prst="rect">
              <a:avLst/>
            </a:prstGeom>
          </p:spPr>
        </p:pic>
        <p:pic>
          <p:nvPicPr>
            <p:cNvPr id="109" name="Imagen 108">
              <a:extLst>
                <a:ext uri="{FF2B5EF4-FFF2-40B4-BE49-F238E27FC236}">
                  <a16:creationId xmlns:a16="http://schemas.microsoft.com/office/drawing/2014/main" id="{4BD1F078-51B9-07E7-0771-E91A25E0BEBA}"/>
                </a:ext>
              </a:extLst>
            </p:cNvPr>
            <p:cNvPicPr>
              <a:picLocks noChangeAspect="1"/>
            </p:cNvPicPr>
            <p:nvPr/>
          </p:nvPicPr>
          <p:blipFill rotWithShape="1">
            <a:blip r:embed="rId4"/>
            <a:srcRect l="38599" t="10224" r="51325" b="78454"/>
            <a:stretch/>
          </p:blipFill>
          <p:spPr>
            <a:xfrm>
              <a:off x="873845" y="4151017"/>
              <a:ext cx="540363" cy="344552"/>
            </a:xfrm>
            <a:prstGeom prst="rect">
              <a:avLst/>
            </a:prstGeom>
          </p:spPr>
        </p:pic>
        <p:pic>
          <p:nvPicPr>
            <p:cNvPr id="110" name="Imagen 109">
              <a:extLst>
                <a:ext uri="{FF2B5EF4-FFF2-40B4-BE49-F238E27FC236}">
                  <a16:creationId xmlns:a16="http://schemas.microsoft.com/office/drawing/2014/main" id="{C7428176-B20B-B49C-3F73-F8AEAFA8510E}"/>
                </a:ext>
              </a:extLst>
            </p:cNvPr>
            <p:cNvPicPr>
              <a:picLocks noChangeAspect="1"/>
            </p:cNvPicPr>
            <p:nvPr/>
          </p:nvPicPr>
          <p:blipFill rotWithShape="1">
            <a:blip r:embed="rId4"/>
            <a:srcRect l="38599" t="10224" r="51325" b="78454"/>
            <a:stretch/>
          </p:blipFill>
          <p:spPr>
            <a:xfrm>
              <a:off x="922246" y="4151017"/>
              <a:ext cx="540363" cy="344552"/>
            </a:xfrm>
            <a:prstGeom prst="rect">
              <a:avLst/>
            </a:prstGeom>
          </p:spPr>
        </p:pic>
        <p:pic>
          <p:nvPicPr>
            <p:cNvPr id="111" name="Imagen 110">
              <a:extLst>
                <a:ext uri="{FF2B5EF4-FFF2-40B4-BE49-F238E27FC236}">
                  <a16:creationId xmlns:a16="http://schemas.microsoft.com/office/drawing/2014/main" id="{5060CA79-F6A8-D9E6-8EEB-AFFBBAC2F70D}"/>
                </a:ext>
              </a:extLst>
            </p:cNvPr>
            <p:cNvPicPr>
              <a:picLocks noChangeAspect="1"/>
            </p:cNvPicPr>
            <p:nvPr/>
          </p:nvPicPr>
          <p:blipFill rotWithShape="1">
            <a:blip r:embed="rId4"/>
            <a:srcRect l="38599" t="10224" r="51325" b="78454"/>
            <a:stretch/>
          </p:blipFill>
          <p:spPr>
            <a:xfrm>
              <a:off x="970647" y="4151017"/>
              <a:ext cx="540363" cy="344552"/>
            </a:xfrm>
            <a:prstGeom prst="rect">
              <a:avLst/>
            </a:prstGeom>
          </p:spPr>
        </p:pic>
        <p:pic>
          <p:nvPicPr>
            <p:cNvPr id="112" name="Imagen 111">
              <a:extLst>
                <a:ext uri="{FF2B5EF4-FFF2-40B4-BE49-F238E27FC236}">
                  <a16:creationId xmlns:a16="http://schemas.microsoft.com/office/drawing/2014/main" id="{11CE3765-4740-14F9-571C-0249C3F1B60C}"/>
                </a:ext>
              </a:extLst>
            </p:cNvPr>
            <p:cNvPicPr>
              <a:picLocks noChangeAspect="1"/>
            </p:cNvPicPr>
            <p:nvPr/>
          </p:nvPicPr>
          <p:blipFill rotWithShape="1">
            <a:blip r:embed="rId4"/>
            <a:srcRect l="38599" t="10224" r="51325" b="78454"/>
            <a:stretch/>
          </p:blipFill>
          <p:spPr>
            <a:xfrm>
              <a:off x="1019048" y="4151017"/>
              <a:ext cx="540363" cy="344552"/>
            </a:xfrm>
            <a:prstGeom prst="rect">
              <a:avLst/>
            </a:prstGeom>
          </p:spPr>
        </p:pic>
        <p:pic>
          <p:nvPicPr>
            <p:cNvPr id="113" name="Imagen 112">
              <a:extLst>
                <a:ext uri="{FF2B5EF4-FFF2-40B4-BE49-F238E27FC236}">
                  <a16:creationId xmlns:a16="http://schemas.microsoft.com/office/drawing/2014/main" id="{FD062B30-E9A1-6C5E-39E7-0539E5369331}"/>
                </a:ext>
              </a:extLst>
            </p:cNvPr>
            <p:cNvPicPr>
              <a:picLocks noChangeAspect="1"/>
            </p:cNvPicPr>
            <p:nvPr/>
          </p:nvPicPr>
          <p:blipFill rotWithShape="1">
            <a:blip r:embed="rId4"/>
            <a:srcRect l="38599" t="10224" r="51325" b="78454"/>
            <a:stretch/>
          </p:blipFill>
          <p:spPr>
            <a:xfrm>
              <a:off x="1067449" y="4151017"/>
              <a:ext cx="540363" cy="344552"/>
            </a:xfrm>
            <a:prstGeom prst="rect">
              <a:avLst/>
            </a:prstGeom>
          </p:spPr>
        </p:pic>
        <p:pic>
          <p:nvPicPr>
            <p:cNvPr id="114" name="Imagen 113">
              <a:extLst>
                <a:ext uri="{FF2B5EF4-FFF2-40B4-BE49-F238E27FC236}">
                  <a16:creationId xmlns:a16="http://schemas.microsoft.com/office/drawing/2014/main" id="{5EFDE3F1-DB09-5FA7-0028-C57FF8DA2425}"/>
                </a:ext>
              </a:extLst>
            </p:cNvPr>
            <p:cNvPicPr>
              <a:picLocks noChangeAspect="1"/>
            </p:cNvPicPr>
            <p:nvPr/>
          </p:nvPicPr>
          <p:blipFill rotWithShape="1">
            <a:blip r:embed="rId4"/>
            <a:srcRect l="38599" t="10224" r="51325" b="78454"/>
            <a:stretch/>
          </p:blipFill>
          <p:spPr>
            <a:xfrm>
              <a:off x="1115850" y="4151017"/>
              <a:ext cx="540363" cy="344552"/>
            </a:xfrm>
            <a:prstGeom prst="rect">
              <a:avLst/>
            </a:prstGeom>
          </p:spPr>
        </p:pic>
        <p:pic>
          <p:nvPicPr>
            <p:cNvPr id="115" name="Imagen 114">
              <a:extLst>
                <a:ext uri="{FF2B5EF4-FFF2-40B4-BE49-F238E27FC236}">
                  <a16:creationId xmlns:a16="http://schemas.microsoft.com/office/drawing/2014/main" id="{0F681C2D-EAF0-EB5A-07DD-1237F70E8F9D}"/>
                </a:ext>
              </a:extLst>
            </p:cNvPr>
            <p:cNvPicPr>
              <a:picLocks noChangeAspect="1"/>
            </p:cNvPicPr>
            <p:nvPr/>
          </p:nvPicPr>
          <p:blipFill rotWithShape="1">
            <a:blip r:embed="rId4"/>
            <a:srcRect l="38599" t="10224" r="51325" b="78454"/>
            <a:stretch/>
          </p:blipFill>
          <p:spPr>
            <a:xfrm>
              <a:off x="1164251" y="4151017"/>
              <a:ext cx="540363" cy="344552"/>
            </a:xfrm>
            <a:prstGeom prst="rect">
              <a:avLst/>
            </a:prstGeom>
          </p:spPr>
        </p:pic>
        <p:pic>
          <p:nvPicPr>
            <p:cNvPr id="116" name="Imagen 115">
              <a:extLst>
                <a:ext uri="{FF2B5EF4-FFF2-40B4-BE49-F238E27FC236}">
                  <a16:creationId xmlns:a16="http://schemas.microsoft.com/office/drawing/2014/main" id="{B0C63076-90A7-42C4-4F52-1E1416E369BF}"/>
                </a:ext>
              </a:extLst>
            </p:cNvPr>
            <p:cNvPicPr>
              <a:picLocks noChangeAspect="1"/>
            </p:cNvPicPr>
            <p:nvPr/>
          </p:nvPicPr>
          <p:blipFill rotWithShape="1">
            <a:blip r:embed="rId4"/>
            <a:srcRect l="38599" t="10224" r="51325" b="78454"/>
            <a:stretch/>
          </p:blipFill>
          <p:spPr>
            <a:xfrm>
              <a:off x="1212652" y="4151017"/>
              <a:ext cx="540363" cy="344552"/>
            </a:xfrm>
            <a:prstGeom prst="rect">
              <a:avLst/>
            </a:prstGeom>
          </p:spPr>
        </p:pic>
        <p:pic>
          <p:nvPicPr>
            <p:cNvPr id="117" name="Imagen 116">
              <a:extLst>
                <a:ext uri="{FF2B5EF4-FFF2-40B4-BE49-F238E27FC236}">
                  <a16:creationId xmlns:a16="http://schemas.microsoft.com/office/drawing/2014/main" id="{7902E01E-529B-45C1-1FF0-D1C401AA15DA}"/>
                </a:ext>
              </a:extLst>
            </p:cNvPr>
            <p:cNvPicPr>
              <a:picLocks noChangeAspect="1"/>
            </p:cNvPicPr>
            <p:nvPr/>
          </p:nvPicPr>
          <p:blipFill rotWithShape="1">
            <a:blip r:embed="rId4"/>
            <a:srcRect l="38599" t="10224" r="51325" b="78454"/>
            <a:stretch/>
          </p:blipFill>
          <p:spPr>
            <a:xfrm>
              <a:off x="1261053" y="4151017"/>
              <a:ext cx="540363" cy="344552"/>
            </a:xfrm>
            <a:prstGeom prst="rect">
              <a:avLst/>
            </a:prstGeom>
          </p:spPr>
        </p:pic>
        <p:pic>
          <p:nvPicPr>
            <p:cNvPr id="118" name="Imagen 117">
              <a:extLst>
                <a:ext uri="{FF2B5EF4-FFF2-40B4-BE49-F238E27FC236}">
                  <a16:creationId xmlns:a16="http://schemas.microsoft.com/office/drawing/2014/main" id="{D42BC353-E71D-6E96-13A7-056B04C58288}"/>
                </a:ext>
              </a:extLst>
            </p:cNvPr>
            <p:cNvPicPr>
              <a:picLocks noChangeAspect="1"/>
            </p:cNvPicPr>
            <p:nvPr/>
          </p:nvPicPr>
          <p:blipFill rotWithShape="1">
            <a:blip r:embed="rId4"/>
            <a:srcRect l="38599" t="10224" r="51325" b="78454"/>
            <a:stretch/>
          </p:blipFill>
          <p:spPr>
            <a:xfrm>
              <a:off x="1309454" y="4151017"/>
              <a:ext cx="540363" cy="344552"/>
            </a:xfrm>
            <a:prstGeom prst="rect">
              <a:avLst/>
            </a:prstGeom>
          </p:spPr>
        </p:pic>
        <p:pic>
          <p:nvPicPr>
            <p:cNvPr id="119" name="Imagen 118">
              <a:extLst>
                <a:ext uri="{FF2B5EF4-FFF2-40B4-BE49-F238E27FC236}">
                  <a16:creationId xmlns:a16="http://schemas.microsoft.com/office/drawing/2014/main" id="{3EAC6210-0E4D-A279-07A1-A7B34D4C6674}"/>
                </a:ext>
              </a:extLst>
            </p:cNvPr>
            <p:cNvPicPr>
              <a:picLocks noChangeAspect="1"/>
            </p:cNvPicPr>
            <p:nvPr/>
          </p:nvPicPr>
          <p:blipFill rotWithShape="1">
            <a:blip r:embed="rId4"/>
            <a:srcRect l="38599" t="10224" r="51325" b="78454"/>
            <a:stretch/>
          </p:blipFill>
          <p:spPr>
            <a:xfrm>
              <a:off x="1357855" y="4151017"/>
              <a:ext cx="540363" cy="344552"/>
            </a:xfrm>
            <a:prstGeom prst="rect">
              <a:avLst/>
            </a:prstGeom>
          </p:spPr>
        </p:pic>
        <p:pic>
          <p:nvPicPr>
            <p:cNvPr id="120" name="Imagen 119">
              <a:extLst>
                <a:ext uri="{FF2B5EF4-FFF2-40B4-BE49-F238E27FC236}">
                  <a16:creationId xmlns:a16="http://schemas.microsoft.com/office/drawing/2014/main" id="{04504849-901F-B6E0-9314-B34ECC6A7A11}"/>
                </a:ext>
              </a:extLst>
            </p:cNvPr>
            <p:cNvPicPr>
              <a:picLocks noChangeAspect="1"/>
            </p:cNvPicPr>
            <p:nvPr/>
          </p:nvPicPr>
          <p:blipFill rotWithShape="1">
            <a:blip r:embed="rId4"/>
            <a:srcRect l="38599" t="10224" r="51325" b="78454"/>
            <a:stretch/>
          </p:blipFill>
          <p:spPr>
            <a:xfrm>
              <a:off x="1406256" y="4151017"/>
              <a:ext cx="540363" cy="344552"/>
            </a:xfrm>
            <a:prstGeom prst="rect">
              <a:avLst/>
            </a:prstGeom>
          </p:spPr>
        </p:pic>
        <p:pic>
          <p:nvPicPr>
            <p:cNvPr id="121" name="Imagen 120">
              <a:extLst>
                <a:ext uri="{FF2B5EF4-FFF2-40B4-BE49-F238E27FC236}">
                  <a16:creationId xmlns:a16="http://schemas.microsoft.com/office/drawing/2014/main" id="{8502C28B-35FD-33CD-F837-C6611C631133}"/>
                </a:ext>
              </a:extLst>
            </p:cNvPr>
            <p:cNvPicPr>
              <a:picLocks noChangeAspect="1"/>
            </p:cNvPicPr>
            <p:nvPr/>
          </p:nvPicPr>
          <p:blipFill rotWithShape="1">
            <a:blip r:embed="rId4"/>
            <a:srcRect l="38599" t="10224" r="51325" b="78454"/>
            <a:stretch/>
          </p:blipFill>
          <p:spPr>
            <a:xfrm>
              <a:off x="1454657" y="4151017"/>
              <a:ext cx="540363" cy="344552"/>
            </a:xfrm>
            <a:prstGeom prst="rect">
              <a:avLst/>
            </a:prstGeom>
          </p:spPr>
        </p:pic>
        <p:pic>
          <p:nvPicPr>
            <p:cNvPr id="122" name="Imagen 121">
              <a:extLst>
                <a:ext uri="{FF2B5EF4-FFF2-40B4-BE49-F238E27FC236}">
                  <a16:creationId xmlns:a16="http://schemas.microsoft.com/office/drawing/2014/main" id="{2F71992D-3D4F-AF5F-5EB9-47BCE6DB3C96}"/>
                </a:ext>
              </a:extLst>
            </p:cNvPr>
            <p:cNvPicPr>
              <a:picLocks noChangeAspect="1"/>
            </p:cNvPicPr>
            <p:nvPr/>
          </p:nvPicPr>
          <p:blipFill rotWithShape="1">
            <a:blip r:embed="rId4"/>
            <a:srcRect l="38599" t="10224" r="51325" b="78454"/>
            <a:stretch/>
          </p:blipFill>
          <p:spPr>
            <a:xfrm>
              <a:off x="1503058" y="4151017"/>
              <a:ext cx="540363" cy="344552"/>
            </a:xfrm>
            <a:prstGeom prst="rect">
              <a:avLst/>
            </a:prstGeom>
          </p:spPr>
        </p:pic>
        <p:pic>
          <p:nvPicPr>
            <p:cNvPr id="123" name="Imagen 122">
              <a:extLst>
                <a:ext uri="{FF2B5EF4-FFF2-40B4-BE49-F238E27FC236}">
                  <a16:creationId xmlns:a16="http://schemas.microsoft.com/office/drawing/2014/main" id="{CB289325-2D60-D2FF-D306-1E300C3226A6}"/>
                </a:ext>
              </a:extLst>
            </p:cNvPr>
            <p:cNvPicPr>
              <a:picLocks noChangeAspect="1"/>
            </p:cNvPicPr>
            <p:nvPr/>
          </p:nvPicPr>
          <p:blipFill rotWithShape="1">
            <a:blip r:embed="rId4"/>
            <a:srcRect l="38599" t="10224" r="51325" b="78454"/>
            <a:stretch/>
          </p:blipFill>
          <p:spPr>
            <a:xfrm>
              <a:off x="1551459" y="4151017"/>
              <a:ext cx="540363" cy="344552"/>
            </a:xfrm>
            <a:prstGeom prst="rect">
              <a:avLst/>
            </a:prstGeom>
          </p:spPr>
        </p:pic>
        <p:pic>
          <p:nvPicPr>
            <p:cNvPr id="124" name="Imagen 123">
              <a:extLst>
                <a:ext uri="{FF2B5EF4-FFF2-40B4-BE49-F238E27FC236}">
                  <a16:creationId xmlns:a16="http://schemas.microsoft.com/office/drawing/2014/main" id="{2DDE13D4-8B6C-8266-2CE5-CA76D771E51F}"/>
                </a:ext>
              </a:extLst>
            </p:cNvPr>
            <p:cNvPicPr>
              <a:picLocks noChangeAspect="1"/>
            </p:cNvPicPr>
            <p:nvPr/>
          </p:nvPicPr>
          <p:blipFill rotWithShape="1">
            <a:blip r:embed="rId4"/>
            <a:srcRect l="38599" t="10224" r="51325" b="78454"/>
            <a:stretch/>
          </p:blipFill>
          <p:spPr>
            <a:xfrm>
              <a:off x="1599860" y="4151017"/>
              <a:ext cx="540363" cy="344552"/>
            </a:xfrm>
            <a:prstGeom prst="rect">
              <a:avLst/>
            </a:prstGeom>
          </p:spPr>
        </p:pic>
        <p:pic>
          <p:nvPicPr>
            <p:cNvPr id="125" name="Imagen 124">
              <a:extLst>
                <a:ext uri="{FF2B5EF4-FFF2-40B4-BE49-F238E27FC236}">
                  <a16:creationId xmlns:a16="http://schemas.microsoft.com/office/drawing/2014/main" id="{336F7C6B-7672-7CD6-A02B-82D7CD31F80F}"/>
                </a:ext>
              </a:extLst>
            </p:cNvPr>
            <p:cNvPicPr>
              <a:picLocks noChangeAspect="1"/>
            </p:cNvPicPr>
            <p:nvPr/>
          </p:nvPicPr>
          <p:blipFill rotWithShape="1">
            <a:blip r:embed="rId4"/>
            <a:srcRect l="38599" t="10224" r="51325" b="78454"/>
            <a:stretch/>
          </p:blipFill>
          <p:spPr>
            <a:xfrm>
              <a:off x="1648261" y="4151017"/>
              <a:ext cx="540363" cy="344552"/>
            </a:xfrm>
            <a:prstGeom prst="rect">
              <a:avLst/>
            </a:prstGeom>
          </p:spPr>
        </p:pic>
        <p:pic>
          <p:nvPicPr>
            <p:cNvPr id="126" name="Imagen 125">
              <a:extLst>
                <a:ext uri="{FF2B5EF4-FFF2-40B4-BE49-F238E27FC236}">
                  <a16:creationId xmlns:a16="http://schemas.microsoft.com/office/drawing/2014/main" id="{ECD634EF-BCE1-01F7-18A7-915C5D5716EB}"/>
                </a:ext>
              </a:extLst>
            </p:cNvPr>
            <p:cNvPicPr>
              <a:picLocks noChangeAspect="1"/>
            </p:cNvPicPr>
            <p:nvPr/>
          </p:nvPicPr>
          <p:blipFill rotWithShape="1">
            <a:blip r:embed="rId4"/>
            <a:srcRect l="38599" t="10224" r="51325" b="78454"/>
            <a:stretch/>
          </p:blipFill>
          <p:spPr>
            <a:xfrm>
              <a:off x="1696662" y="4151017"/>
              <a:ext cx="540363" cy="344552"/>
            </a:xfrm>
            <a:prstGeom prst="rect">
              <a:avLst/>
            </a:prstGeom>
          </p:spPr>
        </p:pic>
        <p:pic>
          <p:nvPicPr>
            <p:cNvPr id="127" name="Imagen 126">
              <a:extLst>
                <a:ext uri="{FF2B5EF4-FFF2-40B4-BE49-F238E27FC236}">
                  <a16:creationId xmlns:a16="http://schemas.microsoft.com/office/drawing/2014/main" id="{4893D816-14AF-62FD-2E4A-549C2EAB99F1}"/>
                </a:ext>
              </a:extLst>
            </p:cNvPr>
            <p:cNvPicPr>
              <a:picLocks noChangeAspect="1"/>
            </p:cNvPicPr>
            <p:nvPr/>
          </p:nvPicPr>
          <p:blipFill rotWithShape="1">
            <a:blip r:embed="rId4"/>
            <a:srcRect l="38599" t="10224" r="51325" b="78454"/>
            <a:stretch/>
          </p:blipFill>
          <p:spPr>
            <a:xfrm>
              <a:off x="1745063" y="4151017"/>
              <a:ext cx="540363" cy="344552"/>
            </a:xfrm>
            <a:prstGeom prst="rect">
              <a:avLst/>
            </a:prstGeom>
          </p:spPr>
        </p:pic>
        <p:pic>
          <p:nvPicPr>
            <p:cNvPr id="128" name="Imagen 127">
              <a:extLst>
                <a:ext uri="{FF2B5EF4-FFF2-40B4-BE49-F238E27FC236}">
                  <a16:creationId xmlns:a16="http://schemas.microsoft.com/office/drawing/2014/main" id="{621A6478-EEC3-1A29-FF85-7AC65288AA4F}"/>
                </a:ext>
              </a:extLst>
            </p:cNvPr>
            <p:cNvPicPr>
              <a:picLocks noChangeAspect="1"/>
            </p:cNvPicPr>
            <p:nvPr/>
          </p:nvPicPr>
          <p:blipFill rotWithShape="1">
            <a:blip r:embed="rId4"/>
            <a:srcRect l="38599" t="10224" r="51325" b="78454"/>
            <a:stretch/>
          </p:blipFill>
          <p:spPr>
            <a:xfrm>
              <a:off x="1793464" y="4151017"/>
              <a:ext cx="540363" cy="344552"/>
            </a:xfrm>
            <a:prstGeom prst="rect">
              <a:avLst/>
            </a:prstGeom>
          </p:spPr>
        </p:pic>
        <p:pic>
          <p:nvPicPr>
            <p:cNvPr id="129" name="Imagen 128">
              <a:extLst>
                <a:ext uri="{FF2B5EF4-FFF2-40B4-BE49-F238E27FC236}">
                  <a16:creationId xmlns:a16="http://schemas.microsoft.com/office/drawing/2014/main" id="{F8240EB6-377D-7A4A-A1B2-7AB2E2EFC7B8}"/>
                </a:ext>
              </a:extLst>
            </p:cNvPr>
            <p:cNvPicPr>
              <a:picLocks noChangeAspect="1"/>
            </p:cNvPicPr>
            <p:nvPr/>
          </p:nvPicPr>
          <p:blipFill rotWithShape="1">
            <a:blip r:embed="rId4"/>
            <a:srcRect l="38599" t="10224" r="51325" b="78454"/>
            <a:stretch/>
          </p:blipFill>
          <p:spPr>
            <a:xfrm>
              <a:off x="1841865" y="4151017"/>
              <a:ext cx="540363" cy="344552"/>
            </a:xfrm>
            <a:prstGeom prst="rect">
              <a:avLst/>
            </a:prstGeom>
          </p:spPr>
        </p:pic>
        <p:pic>
          <p:nvPicPr>
            <p:cNvPr id="130" name="Imagen 129">
              <a:extLst>
                <a:ext uri="{FF2B5EF4-FFF2-40B4-BE49-F238E27FC236}">
                  <a16:creationId xmlns:a16="http://schemas.microsoft.com/office/drawing/2014/main" id="{C63CC82B-8638-7585-F6F2-49AE65290182}"/>
                </a:ext>
              </a:extLst>
            </p:cNvPr>
            <p:cNvPicPr>
              <a:picLocks noChangeAspect="1"/>
            </p:cNvPicPr>
            <p:nvPr/>
          </p:nvPicPr>
          <p:blipFill rotWithShape="1">
            <a:blip r:embed="rId4"/>
            <a:srcRect l="38599" t="10224" r="51325" b="78454"/>
            <a:stretch/>
          </p:blipFill>
          <p:spPr>
            <a:xfrm>
              <a:off x="1890266" y="4151017"/>
              <a:ext cx="540363" cy="344552"/>
            </a:xfrm>
            <a:prstGeom prst="rect">
              <a:avLst/>
            </a:prstGeom>
          </p:spPr>
        </p:pic>
        <p:pic>
          <p:nvPicPr>
            <p:cNvPr id="131" name="Imagen 130">
              <a:extLst>
                <a:ext uri="{FF2B5EF4-FFF2-40B4-BE49-F238E27FC236}">
                  <a16:creationId xmlns:a16="http://schemas.microsoft.com/office/drawing/2014/main" id="{11E6613E-6E0F-4C77-EE1B-C046F079E968}"/>
                </a:ext>
              </a:extLst>
            </p:cNvPr>
            <p:cNvPicPr>
              <a:picLocks noChangeAspect="1"/>
            </p:cNvPicPr>
            <p:nvPr/>
          </p:nvPicPr>
          <p:blipFill rotWithShape="1">
            <a:blip r:embed="rId4"/>
            <a:srcRect l="38599" t="10224" r="51325" b="78454"/>
            <a:stretch/>
          </p:blipFill>
          <p:spPr>
            <a:xfrm>
              <a:off x="1938667" y="4151017"/>
              <a:ext cx="540363" cy="344552"/>
            </a:xfrm>
            <a:prstGeom prst="rect">
              <a:avLst/>
            </a:prstGeom>
          </p:spPr>
        </p:pic>
        <p:pic>
          <p:nvPicPr>
            <p:cNvPr id="132" name="Imagen 131">
              <a:extLst>
                <a:ext uri="{FF2B5EF4-FFF2-40B4-BE49-F238E27FC236}">
                  <a16:creationId xmlns:a16="http://schemas.microsoft.com/office/drawing/2014/main" id="{748E9FBC-54C4-B290-315C-F46FD24F1A0E}"/>
                </a:ext>
              </a:extLst>
            </p:cNvPr>
            <p:cNvPicPr>
              <a:picLocks noChangeAspect="1"/>
            </p:cNvPicPr>
            <p:nvPr/>
          </p:nvPicPr>
          <p:blipFill rotWithShape="1">
            <a:blip r:embed="rId4"/>
            <a:srcRect l="38599" t="10224" r="51325" b="78454"/>
            <a:stretch/>
          </p:blipFill>
          <p:spPr>
            <a:xfrm>
              <a:off x="1987068" y="4151017"/>
              <a:ext cx="540363" cy="344552"/>
            </a:xfrm>
            <a:prstGeom prst="rect">
              <a:avLst/>
            </a:prstGeom>
          </p:spPr>
        </p:pic>
        <p:pic>
          <p:nvPicPr>
            <p:cNvPr id="133" name="Imagen 132">
              <a:extLst>
                <a:ext uri="{FF2B5EF4-FFF2-40B4-BE49-F238E27FC236}">
                  <a16:creationId xmlns:a16="http://schemas.microsoft.com/office/drawing/2014/main" id="{F7160CB1-5877-7D69-697E-E82DBEF16C76}"/>
                </a:ext>
              </a:extLst>
            </p:cNvPr>
            <p:cNvPicPr>
              <a:picLocks noChangeAspect="1"/>
            </p:cNvPicPr>
            <p:nvPr/>
          </p:nvPicPr>
          <p:blipFill rotWithShape="1">
            <a:blip r:embed="rId4"/>
            <a:srcRect l="38599" t="10224" r="51325" b="78454"/>
            <a:stretch/>
          </p:blipFill>
          <p:spPr>
            <a:xfrm>
              <a:off x="2035469" y="4151017"/>
              <a:ext cx="540363" cy="344552"/>
            </a:xfrm>
            <a:prstGeom prst="rect">
              <a:avLst/>
            </a:prstGeom>
          </p:spPr>
        </p:pic>
        <p:pic>
          <p:nvPicPr>
            <p:cNvPr id="134" name="Imagen 133">
              <a:extLst>
                <a:ext uri="{FF2B5EF4-FFF2-40B4-BE49-F238E27FC236}">
                  <a16:creationId xmlns:a16="http://schemas.microsoft.com/office/drawing/2014/main" id="{B4CB4846-3474-E255-B0E1-B9C1F3326A93}"/>
                </a:ext>
              </a:extLst>
            </p:cNvPr>
            <p:cNvPicPr>
              <a:picLocks noChangeAspect="1"/>
            </p:cNvPicPr>
            <p:nvPr/>
          </p:nvPicPr>
          <p:blipFill rotWithShape="1">
            <a:blip r:embed="rId4"/>
            <a:srcRect l="38599" t="10224" r="51325" b="78454"/>
            <a:stretch/>
          </p:blipFill>
          <p:spPr>
            <a:xfrm>
              <a:off x="2083870" y="4151017"/>
              <a:ext cx="540363" cy="344552"/>
            </a:xfrm>
            <a:prstGeom prst="rect">
              <a:avLst/>
            </a:prstGeom>
          </p:spPr>
        </p:pic>
        <p:pic>
          <p:nvPicPr>
            <p:cNvPr id="135" name="Imagen 134">
              <a:extLst>
                <a:ext uri="{FF2B5EF4-FFF2-40B4-BE49-F238E27FC236}">
                  <a16:creationId xmlns:a16="http://schemas.microsoft.com/office/drawing/2014/main" id="{07683690-F30A-C1B6-446C-211008137220}"/>
                </a:ext>
              </a:extLst>
            </p:cNvPr>
            <p:cNvPicPr>
              <a:picLocks noChangeAspect="1"/>
            </p:cNvPicPr>
            <p:nvPr/>
          </p:nvPicPr>
          <p:blipFill rotWithShape="1">
            <a:blip r:embed="rId4"/>
            <a:srcRect l="38599" t="10224" r="51325" b="78454"/>
            <a:stretch/>
          </p:blipFill>
          <p:spPr>
            <a:xfrm>
              <a:off x="2132271" y="4151017"/>
              <a:ext cx="540363" cy="344552"/>
            </a:xfrm>
            <a:prstGeom prst="rect">
              <a:avLst/>
            </a:prstGeom>
          </p:spPr>
        </p:pic>
        <p:pic>
          <p:nvPicPr>
            <p:cNvPr id="136" name="Imagen 135">
              <a:extLst>
                <a:ext uri="{FF2B5EF4-FFF2-40B4-BE49-F238E27FC236}">
                  <a16:creationId xmlns:a16="http://schemas.microsoft.com/office/drawing/2014/main" id="{39946C14-983C-02C5-1531-3B1EBF10C349}"/>
                </a:ext>
              </a:extLst>
            </p:cNvPr>
            <p:cNvPicPr>
              <a:picLocks noChangeAspect="1"/>
            </p:cNvPicPr>
            <p:nvPr/>
          </p:nvPicPr>
          <p:blipFill rotWithShape="1">
            <a:blip r:embed="rId4"/>
            <a:srcRect l="38599" t="10224" r="51325" b="78454"/>
            <a:stretch/>
          </p:blipFill>
          <p:spPr>
            <a:xfrm>
              <a:off x="2180672" y="4151017"/>
              <a:ext cx="540363" cy="344552"/>
            </a:xfrm>
            <a:prstGeom prst="rect">
              <a:avLst/>
            </a:prstGeom>
          </p:spPr>
        </p:pic>
        <p:pic>
          <p:nvPicPr>
            <p:cNvPr id="137" name="Imagen 136">
              <a:extLst>
                <a:ext uri="{FF2B5EF4-FFF2-40B4-BE49-F238E27FC236}">
                  <a16:creationId xmlns:a16="http://schemas.microsoft.com/office/drawing/2014/main" id="{A9BC47BD-991B-6ACB-5929-8C6741AFEBC0}"/>
                </a:ext>
              </a:extLst>
            </p:cNvPr>
            <p:cNvPicPr>
              <a:picLocks noChangeAspect="1"/>
            </p:cNvPicPr>
            <p:nvPr/>
          </p:nvPicPr>
          <p:blipFill rotWithShape="1">
            <a:blip r:embed="rId4"/>
            <a:srcRect l="38599" t="10224" r="51325" b="78454"/>
            <a:stretch/>
          </p:blipFill>
          <p:spPr>
            <a:xfrm>
              <a:off x="2229073" y="4151017"/>
              <a:ext cx="540363" cy="344552"/>
            </a:xfrm>
            <a:prstGeom prst="rect">
              <a:avLst/>
            </a:prstGeom>
          </p:spPr>
        </p:pic>
        <p:pic>
          <p:nvPicPr>
            <p:cNvPr id="138" name="Imagen 137">
              <a:extLst>
                <a:ext uri="{FF2B5EF4-FFF2-40B4-BE49-F238E27FC236}">
                  <a16:creationId xmlns:a16="http://schemas.microsoft.com/office/drawing/2014/main" id="{BEFAC96B-9278-79EB-DFA7-2855E27C0AD7}"/>
                </a:ext>
              </a:extLst>
            </p:cNvPr>
            <p:cNvPicPr>
              <a:picLocks noChangeAspect="1"/>
            </p:cNvPicPr>
            <p:nvPr/>
          </p:nvPicPr>
          <p:blipFill rotWithShape="1">
            <a:blip r:embed="rId4"/>
            <a:srcRect l="38599" t="10224" r="51325" b="78454"/>
            <a:stretch/>
          </p:blipFill>
          <p:spPr>
            <a:xfrm>
              <a:off x="2277474" y="4151017"/>
              <a:ext cx="540363" cy="344552"/>
            </a:xfrm>
            <a:prstGeom prst="rect">
              <a:avLst/>
            </a:prstGeom>
          </p:spPr>
        </p:pic>
        <p:pic>
          <p:nvPicPr>
            <p:cNvPr id="139" name="Imagen 138">
              <a:extLst>
                <a:ext uri="{FF2B5EF4-FFF2-40B4-BE49-F238E27FC236}">
                  <a16:creationId xmlns:a16="http://schemas.microsoft.com/office/drawing/2014/main" id="{B5106A97-AF2D-2750-47EB-B5E5461B0843}"/>
                </a:ext>
              </a:extLst>
            </p:cNvPr>
            <p:cNvPicPr>
              <a:picLocks noChangeAspect="1"/>
            </p:cNvPicPr>
            <p:nvPr/>
          </p:nvPicPr>
          <p:blipFill rotWithShape="1">
            <a:blip r:embed="rId4"/>
            <a:srcRect l="38599" t="10224" r="51325" b="78454"/>
            <a:stretch/>
          </p:blipFill>
          <p:spPr>
            <a:xfrm>
              <a:off x="2325875" y="4151017"/>
              <a:ext cx="540363" cy="344552"/>
            </a:xfrm>
            <a:prstGeom prst="rect">
              <a:avLst/>
            </a:prstGeom>
          </p:spPr>
        </p:pic>
        <p:pic>
          <p:nvPicPr>
            <p:cNvPr id="140" name="Imagen 139">
              <a:extLst>
                <a:ext uri="{FF2B5EF4-FFF2-40B4-BE49-F238E27FC236}">
                  <a16:creationId xmlns:a16="http://schemas.microsoft.com/office/drawing/2014/main" id="{06ACB893-BC09-104C-E71E-42EB21FF4D28}"/>
                </a:ext>
              </a:extLst>
            </p:cNvPr>
            <p:cNvPicPr>
              <a:picLocks noChangeAspect="1"/>
            </p:cNvPicPr>
            <p:nvPr/>
          </p:nvPicPr>
          <p:blipFill rotWithShape="1">
            <a:blip r:embed="rId4"/>
            <a:srcRect l="38599" t="10224" r="51325" b="78454"/>
            <a:stretch/>
          </p:blipFill>
          <p:spPr>
            <a:xfrm>
              <a:off x="2374276" y="4151017"/>
              <a:ext cx="540363" cy="344552"/>
            </a:xfrm>
            <a:prstGeom prst="rect">
              <a:avLst/>
            </a:prstGeom>
          </p:spPr>
        </p:pic>
        <p:pic>
          <p:nvPicPr>
            <p:cNvPr id="141" name="Imagen 140">
              <a:extLst>
                <a:ext uri="{FF2B5EF4-FFF2-40B4-BE49-F238E27FC236}">
                  <a16:creationId xmlns:a16="http://schemas.microsoft.com/office/drawing/2014/main" id="{A0E3C457-0DD6-E742-91B3-8671B2F12FFE}"/>
                </a:ext>
              </a:extLst>
            </p:cNvPr>
            <p:cNvPicPr>
              <a:picLocks noChangeAspect="1"/>
            </p:cNvPicPr>
            <p:nvPr/>
          </p:nvPicPr>
          <p:blipFill rotWithShape="1">
            <a:blip r:embed="rId4"/>
            <a:srcRect l="38599" t="10224" r="51325" b="78454"/>
            <a:stretch/>
          </p:blipFill>
          <p:spPr>
            <a:xfrm>
              <a:off x="2422677" y="4151017"/>
              <a:ext cx="540363" cy="344552"/>
            </a:xfrm>
            <a:prstGeom prst="rect">
              <a:avLst/>
            </a:prstGeom>
          </p:spPr>
        </p:pic>
        <p:pic>
          <p:nvPicPr>
            <p:cNvPr id="142" name="Imagen 141">
              <a:extLst>
                <a:ext uri="{FF2B5EF4-FFF2-40B4-BE49-F238E27FC236}">
                  <a16:creationId xmlns:a16="http://schemas.microsoft.com/office/drawing/2014/main" id="{F761C959-678A-B73F-F0FE-EFEAD898C28D}"/>
                </a:ext>
              </a:extLst>
            </p:cNvPr>
            <p:cNvPicPr>
              <a:picLocks noChangeAspect="1"/>
            </p:cNvPicPr>
            <p:nvPr/>
          </p:nvPicPr>
          <p:blipFill rotWithShape="1">
            <a:blip r:embed="rId4"/>
            <a:srcRect l="38599" t="10224" r="51325" b="78454"/>
            <a:stretch/>
          </p:blipFill>
          <p:spPr>
            <a:xfrm>
              <a:off x="2471078" y="4151017"/>
              <a:ext cx="540363" cy="344552"/>
            </a:xfrm>
            <a:prstGeom prst="rect">
              <a:avLst/>
            </a:prstGeom>
          </p:spPr>
        </p:pic>
        <p:pic>
          <p:nvPicPr>
            <p:cNvPr id="143" name="Imagen 142">
              <a:extLst>
                <a:ext uri="{FF2B5EF4-FFF2-40B4-BE49-F238E27FC236}">
                  <a16:creationId xmlns:a16="http://schemas.microsoft.com/office/drawing/2014/main" id="{3B75025A-C61D-9559-840D-668081CF4E79}"/>
                </a:ext>
              </a:extLst>
            </p:cNvPr>
            <p:cNvPicPr>
              <a:picLocks noChangeAspect="1"/>
            </p:cNvPicPr>
            <p:nvPr/>
          </p:nvPicPr>
          <p:blipFill rotWithShape="1">
            <a:blip r:embed="rId4"/>
            <a:srcRect l="38599" t="10224" r="51325" b="78454"/>
            <a:stretch/>
          </p:blipFill>
          <p:spPr>
            <a:xfrm>
              <a:off x="2519479" y="4151017"/>
              <a:ext cx="540363" cy="344552"/>
            </a:xfrm>
            <a:prstGeom prst="rect">
              <a:avLst/>
            </a:prstGeom>
          </p:spPr>
        </p:pic>
        <p:pic>
          <p:nvPicPr>
            <p:cNvPr id="144" name="Imagen 143">
              <a:extLst>
                <a:ext uri="{FF2B5EF4-FFF2-40B4-BE49-F238E27FC236}">
                  <a16:creationId xmlns:a16="http://schemas.microsoft.com/office/drawing/2014/main" id="{5CA74C9E-1A8B-1DFA-7927-BD59A5F48EC7}"/>
                </a:ext>
              </a:extLst>
            </p:cNvPr>
            <p:cNvPicPr>
              <a:picLocks noChangeAspect="1"/>
            </p:cNvPicPr>
            <p:nvPr/>
          </p:nvPicPr>
          <p:blipFill rotWithShape="1">
            <a:blip r:embed="rId4"/>
            <a:srcRect l="38599" t="10224" r="51325" b="78454"/>
            <a:stretch/>
          </p:blipFill>
          <p:spPr>
            <a:xfrm>
              <a:off x="2567880" y="4151017"/>
              <a:ext cx="540363" cy="344552"/>
            </a:xfrm>
            <a:prstGeom prst="rect">
              <a:avLst/>
            </a:prstGeom>
          </p:spPr>
        </p:pic>
        <p:pic>
          <p:nvPicPr>
            <p:cNvPr id="145" name="Imagen 144">
              <a:extLst>
                <a:ext uri="{FF2B5EF4-FFF2-40B4-BE49-F238E27FC236}">
                  <a16:creationId xmlns:a16="http://schemas.microsoft.com/office/drawing/2014/main" id="{29744561-F3CB-014D-C7C9-47B4264029A2}"/>
                </a:ext>
              </a:extLst>
            </p:cNvPr>
            <p:cNvPicPr>
              <a:picLocks noChangeAspect="1"/>
            </p:cNvPicPr>
            <p:nvPr/>
          </p:nvPicPr>
          <p:blipFill rotWithShape="1">
            <a:blip r:embed="rId4"/>
            <a:srcRect l="38599" t="10224" r="51325" b="78454"/>
            <a:stretch/>
          </p:blipFill>
          <p:spPr>
            <a:xfrm>
              <a:off x="2616281" y="4151017"/>
              <a:ext cx="540363" cy="344552"/>
            </a:xfrm>
            <a:prstGeom prst="rect">
              <a:avLst/>
            </a:prstGeom>
          </p:spPr>
        </p:pic>
        <p:pic>
          <p:nvPicPr>
            <p:cNvPr id="146" name="Imagen 145">
              <a:extLst>
                <a:ext uri="{FF2B5EF4-FFF2-40B4-BE49-F238E27FC236}">
                  <a16:creationId xmlns:a16="http://schemas.microsoft.com/office/drawing/2014/main" id="{86FD378D-BEC2-B5F6-F1B4-69549ED7C5D6}"/>
                </a:ext>
              </a:extLst>
            </p:cNvPr>
            <p:cNvPicPr>
              <a:picLocks noChangeAspect="1"/>
            </p:cNvPicPr>
            <p:nvPr/>
          </p:nvPicPr>
          <p:blipFill rotWithShape="1">
            <a:blip r:embed="rId4"/>
            <a:srcRect l="38599" t="10224" r="51325" b="78454"/>
            <a:stretch/>
          </p:blipFill>
          <p:spPr>
            <a:xfrm>
              <a:off x="2664682" y="4151017"/>
              <a:ext cx="540363" cy="344552"/>
            </a:xfrm>
            <a:prstGeom prst="rect">
              <a:avLst/>
            </a:prstGeom>
          </p:spPr>
        </p:pic>
        <p:pic>
          <p:nvPicPr>
            <p:cNvPr id="147" name="Imagen 146">
              <a:extLst>
                <a:ext uri="{FF2B5EF4-FFF2-40B4-BE49-F238E27FC236}">
                  <a16:creationId xmlns:a16="http://schemas.microsoft.com/office/drawing/2014/main" id="{9EC246B9-D697-02C6-6668-0A6D6D5A6DE0}"/>
                </a:ext>
              </a:extLst>
            </p:cNvPr>
            <p:cNvPicPr>
              <a:picLocks noChangeAspect="1"/>
            </p:cNvPicPr>
            <p:nvPr/>
          </p:nvPicPr>
          <p:blipFill rotWithShape="1">
            <a:blip r:embed="rId4"/>
            <a:srcRect l="38599" t="10224" r="51325" b="78454"/>
            <a:stretch/>
          </p:blipFill>
          <p:spPr>
            <a:xfrm>
              <a:off x="2713083" y="4151017"/>
              <a:ext cx="540363" cy="344552"/>
            </a:xfrm>
            <a:prstGeom prst="rect">
              <a:avLst/>
            </a:prstGeom>
          </p:spPr>
        </p:pic>
        <p:pic>
          <p:nvPicPr>
            <p:cNvPr id="148" name="Imagen 147">
              <a:extLst>
                <a:ext uri="{FF2B5EF4-FFF2-40B4-BE49-F238E27FC236}">
                  <a16:creationId xmlns:a16="http://schemas.microsoft.com/office/drawing/2014/main" id="{54DF1AA5-445D-4A93-A422-62BAA0350F0E}"/>
                </a:ext>
              </a:extLst>
            </p:cNvPr>
            <p:cNvPicPr>
              <a:picLocks noChangeAspect="1"/>
            </p:cNvPicPr>
            <p:nvPr/>
          </p:nvPicPr>
          <p:blipFill rotWithShape="1">
            <a:blip r:embed="rId4"/>
            <a:srcRect l="38599" t="10224" r="51325" b="78454"/>
            <a:stretch/>
          </p:blipFill>
          <p:spPr>
            <a:xfrm>
              <a:off x="2761484" y="4151017"/>
              <a:ext cx="540363" cy="344552"/>
            </a:xfrm>
            <a:prstGeom prst="rect">
              <a:avLst/>
            </a:prstGeom>
          </p:spPr>
        </p:pic>
        <p:pic>
          <p:nvPicPr>
            <p:cNvPr id="149" name="Imagen 148">
              <a:extLst>
                <a:ext uri="{FF2B5EF4-FFF2-40B4-BE49-F238E27FC236}">
                  <a16:creationId xmlns:a16="http://schemas.microsoft.com/office/drawing/2014/main" id="{7A3E4D12-CD54-3937-F438-831FA86AB5F3}"/>
                </a:ext>
              </a:extLst>
            </p:cNvPr>
            <p:cNvPicPr>
              <a:picLocks noChangeAspect="1"/>
            </p:cNvPicPr>
            <p:nvPr/>
          </p:nvPicPr>
          <p:blipFill rotWithShape="1">
            <a:blip r:embed="rId4"/>
            <a:srcRect l="38599" t="10224" r="51325" b="78454"/>
            <a:stretch/>
          </p:blipFill>
          <p:spPr>
            <a:xfrm>
              <a:off x="2809885" y="4151017"/>
              <a:ext cx="540363" cy="344552"/>
            </a:xfrm>
            <a:prstGeom prst="rect">
              <a:avLst/>
            </a:prstGeom>
          </p:spPr>
        </p:pic>
        <p:pic>
          <p:nvPicPr>
            <p:cNvPr id="150" name="Imagen 149">
              <a:extLst>
                <a:ext uri="{FF2B5EF4-FFF2-40B4-BE49-F238E27FC236}">
                  <a16:creationId xmlns:a16="http://schemas.microsoft.com/office/drawing/2014/main" id="{33896B90-CFCB-3CB9-3CC7-A8309E9BD35D}"/>
                </a:ext>
              </a:extLst>
            </p:cNvPr>
            <p:cNvPicPr>
              <a:picLocks noChangeAspect="1"/>
            </p:cNvPicPr>
            <p:nvPr/>
          </p:nvPicPr>
          <p:blipFill rotWithShape="1">
            <a:blip r:embed="rId4"/>
            <a:srcRect l="38599" t="10224" r="51325" b="78454"/>
            <a:stretch/>
          </p:blipFill>
          <p:spPr>
            <a:xfrm>
              <a:off x="2858286" y="4151017"/>
              <a:ext cx="540363" cy="344552"/>
            </a:xfrm>
            <a:prstGeom prst="rect">
              <a:avLst/>
            </a:prstGeom>
          </p:spPr>
        </p:pic>
        <p:pic>
          <p:nvPicPr>
            <p:cNvPr id="151" name="Imagen 150">
              <a:extLst>
                <a:ext uri="{FF2B5EF4-FFF2-40B4-BE49-F238E27FC236}">
                  <a16:creationId xmlns:a16="http://schemas.microsoft.com/office/drawing/2014/main" id="{0DF76B74-072E-B5C4-76BC-8E84D59427EC}"/>
                </a:ext>
              </a:extLst>
            </p:cNvPr>
            <p:cNvPicPr>
              <a:picLocks noChangeAspect="1"/>
            </p:cNvPicPr>
            <p:nvPr/>
          </p:nvPicPr>
          <p:blipFill rotWithShape="1">
            <a:blip r:embed="rId4"/>
            <a:srcRect l="38599" t="10224" r="51325" b="78454"/>
            <a:stretch/>
          </p:blipFill>
          <p:spPr>
            <a:xfrm>
              <a:off x="2906687" y="4151017"/>
              <a:ext cx="540363" cy="344552"/>
            </a:xfrm>
            <a:prstGeom prst="rect">
              <a:avLst/>
            </a:prstGeom>
          </p:spPr>
        </p:pic>
        <p:pic>
          <p:nvPicPr>
            <p:cNvPr id="152" name="Imagen 151">
              <a:extLst>
                <a:ext uri="{FF2B5EF4-FFF2-40B4-BE49-F238E27FC236}">
                  <a16:creationId xmlns:a16="http://schemas.microsoft.com/office/drawing/2014/main" id="{7ADEB23D-195D-AF64-2696-79393AFE7116}"/>
                </a:ext>
              </a:extLst>
            </p:cNvPr>
            <p:cNvPicPr>
              <a:picLocks noChangeAspect="1"/>
            </p:cNvPicPr>
            <p:nvPr/>
          </p:nvPicPr>
          <p:blipFill rotWithShape="1">
            <a:blip r:embed="rId4"/>
            <a:srcRect l="38599" t="10224" r="51325" b="78454"/>
            <a:stretch/>
          </p:blipFill>
          <p:spPr>
            <a:xfrm>
              <a:off x="2955088" y="4151017"/>
              <a:ext cx="540363" cy="344552"/>
            </a:xfrm>
            <a:prstGeom prst="rect">
              <a:avLst/>
            </a:prstGeom>
          </p:spPr>
        </p:pic>
        <p:pic>
          <p:nvPicPr>
            <p:cNvPr id="153" name="Imagen 152">
              <a:extLst>
                <a:ext uri="{FF2B5EF4-FFF2-40B4-BE49-F238E27FC236}">
                  <a16:creationId xmlns:a16="http://schemas.microsoft.com/office/drawing/2014/main" id="{1415AD8D-1812-1B46-F765-EF8C9D43401A}"/>
                </a:ext>
              </a:extLst>
            </p:cNvPr>
            <p:cNvPicPr>
              <a:picLocks noChangeAspect="1"/>
            </p:cNvPicPr>
            <p:nvPr/>
          </p:nvPicPr>
          <p:blipFill rotWithShape="1">
            <a:blip r:embed="rId4"/>
            <a:srcRect l="38599" t="10224" r="51325" b="78454"/>
            <a:stretch/>
          </p:blipFill>
          <p:spPr>
            <a:xfrm>
              <a:off x="3003489" y="4151017"/>
              <a:ext cx="540363" cy="344552"/>
            </a:xfrm>
            <a:prstGeom prst="rect">
              <a:avLst/>
            </a:prstGeom>
          </p:spPr>
        </p:pic>
        <p:pic>
          <p:nvPicPr>
            <p:cNvPr id="154" name="Imagen 153">
              <a:extLst>
                <a:ext uri="{FF2B5EF4-FFF2-40B4-BE49-F238E27FC236}">
                  <a16:creationId xmlns:a16="http://schemas.microsoft.com/office/drawing/2014/main" id="{390F9250-26C2-B19A-EC5C-CF52AAB086B6}"/>
                </a:ext>
              </a:extLst>
            </p:cNvPr>
            <p:cNvPicPr>
              <a:picLocks noChangeAspect="1"/>
            </p:cNvPicPr>
            <p:nvPr/>
          </p:nvPicPr>
          <p:blipFill rotWithShape="1">
            <a:blip r:embed="rId4"/>
            <a:srcRect l="38599" t="10224" r="51325" b="78454"/>
            <a:stretch/>
          </p:blipFill>
          <p:spPr>
            <a:xfrm>
              <a:off x="3051890" y="4151017"/>
              <a:ext cx="540363" cy="344552"/>
            </a:xfrm>
            <a:prstGeom prst="rect">
              <a:avLst/>
            </a:prstGeom>
          </p:spPr>
        </p:pic>
        <p:pic>
          <p:nvPicPr>
            <p:cNvPr id="155" name="Imagen 154">
              <a:extLst>
                <a:ext uri="{FF2B5EF4-FFF2-40B4-BE49-F238E27FC236}">
                  <a16:creationId xmlns:a16="http://schemas.microsoft.com/office/drawing/2014/main" id="{DB57063B-B688-3779-96CD-3355CD52AF50}"/>
                </a:ext>
              </a:extLst>
            </p:cNvPr>
            <p:cNvPicPr>
              <a:picLocks noChangeAspect="1"/>
            </p:cNvPicPr>
            <p:nvPr/>
          </p:nvPicPr>
          <p:blipFill rotWithShape="1">
            <a:blip r:embed="rId4"/>
            <a:srcRect l="38599" t="10224" r="51325" b="78454"/>
            <a:stretch/>
          </p:blipFill>
          <p:spPr>
            <a:xfrm>
              <a:off x="3100291" y="4151017"/>
              <a:ext cx="540363" cy="344552"/>
            </a:xfrm>
            <a:prstGeom prst="rect">
              <a:avLst/>
            </a:prstGeom>
          </p:spPr>
        </p:pic>
        <p:pic>
          <p:nvPicPr>
            <p:cNvPr id="156" name="Imagen 155">
              <a:extLst>
                <a:ext uri="{FF2B5EF4-FFF2-40B4-BE49-F238E27FC236}">
                  <a16:creationId xmlns:a16="http://schemas.microsoft.com/office/drawing/2014/main" id="{CCED8591-CD5E-3141-3CC3-09EAD82E73EC}"/>
                </a:ext>
              </a:extLst>
            </p:cNvPr>
            <p:cNvPicPr>
              <a:picLocks noChangeAspect="1"/>
            </p:cNvPicPr>
            <p:nvPr/>
          </p:nvPicPr>
          <p:blipFill rotWithShape="1">
            <a:blip r:embed="rId4"/>
            <a:srcRect l="38599" t="10224" r="51325" b="78454"/>
            <a:stretch/>
          </p:blipFill>
          <p:spPr>
            <a:xfrm>
              <a:off x="3148692" y="4151017"/>
              <a:ext cx="540363" cy="344552"/>
            </a:xfrm>
            <a:prstGeom prst="rect">
              <a:avLst/>
            </a:prstGeom>
          </p:spPr>
        </p:pic>
        <p:pic>
          <p:nvPicPr>
            <p:cNvPr id="157" name="Imagen 156">
              <a:extLst>
                <a:ext uri="{FF2B5EF4-FFF2-40B4-BE49-F238E27FC236}">
                  <a16:creationId xmlns:a16="http://schemas.microsoft.com/office/drawing/2014/main" id="{74E39CC3-45D1-B0FD-A759-170BD984593F}"/>
                </a:ext>
              </a:extLst>
            </p:cNvPr>
            <p:cNvPicPr>
              <a:picLocks noChangeAspect="1"/>
            </p:cNvPicPr>
            <p:nvPr/>
          </p:nvPicPr>
          <p:blipFill rotWithShape="1">
            <a:blip r:embed="rId4"/>
            <a:srcRect l="38599" t="10224" r="51325" b="78454"/>
            <a:stretch/>
          </p:blipFill>
          <p:spPr>
            <a:xfrm>
              <a:off x="3197093" y="4151017"/>
              <a:ext cx="540363" cy="344552"/>
            </a:xfrm>
            <a:prstGeom prst="rect">
              <a:avLst/>
            </a:prstGeom>
          </p:spPr>
        </p:pic>
        <p:pic>
          <p:nvPicPr>
            <p:cNvPr id="158" name="Imagen 157">
              <a:extLst>
                <a:ext uri="{FF2B5EF4-FFF2-40B4-BE49-F238E27FC236}">
                  <a16:creationId xmlns:a16="http://schemas.microsoft.com/office/drawing/2014/main" id="{2DE9EA42-46D9-22A3-96C8-D851E3C1DA5F}"/>
                </a:ext>
              </a:extLst>
            </p:cNvPr>
            <p:cNvPicPr>
              <a:picLocks noChangeAspect="1"/>
            </p:cNvPicPr>
            <p:nvPr/>
          </p:nvPicPr>
          <p:blipFill rotWithShape="1">
            <a:blip r:embed="rId4"/>
            <a:srcRect l="38599" t="10224" r="51325" b="78454"/>
            <a:stretch/>
          </p:blipFill>
          <p:spPr>
            <a:xfrm>
              <a:off x="3245494" y="4151017"/>
              <a:ext cx="540363" cy="344552"/>
            </a:xfrm>
            <a:prstGeom prst="rect">
              <a:avLst/>
            </a:prstGeom>
          </p:spPr>
        </p:pic>
        <p:pic>
          <p:nvPicPr>
            <p:cNvPr id="159" name="Imagen 158">
              <a:extLst>
                <a:ext uri="{FF2B5EF4-FFF2-40B4-BE49-F238E27FC236}">
                  <a16:creationId xmlns:a16="http://schemas.microsoft.com/office/drawing/2014/main" id="{73CE2196-D1D2-C3C2-9B9C-ECF79A3BCBF7}"/>
                </a:ext>
              </a:extLst>
            </p:cNvPr>
            <p:cNvPicPr>
              <a:picLocks noChangeAspect="1"/>
            </p:cNvPicPr>
            <p:nvPr/>
          </p:nvPicPr>
          <p:blipFill rotWithShape="1">
            <a:blip r:embed="rId4"/>
            <a:srcRect l="38599" t="10224" r="51325" b="78454"/>
            <a:stretch/>
          </p:blipFill>
          <p:spPr>
            <a:xfrm>
              <a:off x="3293895" y="4151017"/>
              <a:ext cx="540363" cy="344552"/>
            </a:xfrm>
            <a:prstGeom prst="rect">
              <a:avLst/>
            </a:prstGeom>
          </p:spPr>
        </p:pic>
        <p:pic>
          <p:nvPicPr>
            <p:cNvPr id="160" name="Imagen 159">
              <a:extLst>
                <a:ext uri="{FF2B5EF4-FFF2-40B4-BE49-F238E27FC236}">
                  <a16:creationId xmlns:a16="http://schemas.microsoft.com/office/drawing/2014/main" id="{31E1A26A-90E3-1A78-96E1-801A61A8642A}"/>
                </a:ext>
              </a:extLst>
            </p:cNvPr>
            <p:cNvPicPr>
              <a:picLocks noChangeAspect="1"/>
            </p:cNvPicPr>
            <p:nvPr/>
          </p:nvPicPr>
          <p:blipFill rotWithShape="1">
            <a:blip r:embed="rId4"/>
            <a:srcRect l="38599" t="10224" r="51325" b="78454"/>
            <a:stretch/>
          </p:blipFill>
          <p:spPr>
            <a:xfrm>
              <a:off x="3342296" y="4151017"/>
              <a:ext cx="540363" cy="344552"/>
            </a:xfrm>
            <a:prstGeom prst="rect">
              <a:avLst/>
            </a:prstGeom>
          </p:spPr>
        </p:pic>
        <p:pic>
          <p:nvPicPr>
            <p:cNvPr id="161" name="Imagen 160">
              <a:extLst>
                <a:ext uri="{FF2B5EF4-FFF2-40B4-BE49-F238E27FC236}">
                  <a16:creationId xmlns:a16="http://schemas.microsoft.com/office/drawing/2014/main" id="{856A99E7-F4B7-BE9D-D7EA-44041175C387}"/>
                </a:ext>
              </a:extLst>
            </p:cNvPr>
            <p:cNvPicPr>
              <a:picLocks noChangeAspect="1"/>
            </p:cNvPicPr>
            <p:nvPr/>
          </p:nvPicPr>
          <p:blipFill rotWithShape="1">
            <a:blip r:embed="rId4"/>
            <a:srcRect l="38599" t="10224" r="51325" b="78454"/>
            <a:stretch/>
          </p:blipFill>
          <p:spPr>
            <a:xfrm>
              <a:off x="3390697" y="4151017"/>
              <a:ext cx="540363" cy="344552"/>
            </a:xfrm>
            <a:prstGeom prst="rect">
              <a:avLst/>
            </a:prstGeom>
          </p:spPr>
        </p:pic>
        <p:pic>
          <p:nvPicPr>
            <p:cNvPr id="162" name="Imagen 161">
              <a:extLst>
                <a:ext uri="{FF2B5EF4-FFF2-40B4-BE49-F238E27FC236}">
                  <a16:creationId xmlns:a16="http://schemas.microsoft.com/office/drawing/2014/main" id="{548825FE-6068-A4A2-C38E-C7C7B90B2B5F}"/>
                </a:ext>
              </a:extLst>
            </p:cNvPr>
            <p:cNvPicPr>
              <a:picLocks noChangeAspect="1"/>
            </p:cNvPicPr>
            <p:nvPr/>
          </p:nvPicPr>
          <p:blipFill rotWithShape="1">
            <a:blip r:embed="rId4"/>
            <a:srcRect l="38599" t="10224" r="51325" b="78454"/>
            <a:stretch/>
          </p:blipFill>
          <p:spPr>
            <a:xfrm>
              <a:off x="3439098" y="4151017"/>
              <a:ext cx="540363" cy="344552"/>
            </a:xfrm>
            <a:prstGeom prst="rect">
              <a:avLst/>
            </a:prstGeom>
          </p:spPr>
        </p:pic>
        <p:pic>
          <p:nvPicPr>
            <p:cNvPr id="163" name="Imagen 162">
              <a:extLst>
                <a:ext uri="{FF2B5EF4-FFF2-40B4-BE49-F238E27FC236}">
                  <a16:creationId xmlns:a16="http://schemas.microsoft.com/office/drawing/2014/main" id="{BCF60D2E-1D7D-912D-0B6A-974B74D76782}"/>
                </a:ext>
              </a:extLst>
            </p:cNvPr>
            <p:cNvPicPr>
              <a:picLocks noChangeAspect="1"/>
            </p:cNvPicPr>
            <p:nvPr/>
          </p:nvPicPr>
          <p:blipFill rotWithShape="1">
            <a:blip r:embed="rId4"/>
            <a:srcRect l="38599" t="10224" r="51325" b="78454"/>
            <a:stretch/>
          </p:blipFill>
          <p:spPr>
            <a:xfrm>
              <a:off x="3487499" y="4151017"/>
              <a:ext cx="540363" cy="344552"/>
            </a:xfrm>
            <a:prstGeom prst="rect">
              <a:avLst/>
            </a:prstGeom>
          </p:spPr>
        </p:pic>
        <p:pic>
          <p:nvPicPr>
            <p:cNvPr id="164" name="Imagen 163">
              <a:extLst>
                <a:ext uri="{FF2B5EF4-FFF2-40B4-BE49-F238E27FC236}">
                  <a16:creationId xmlns:a16="http://schemas.microsoft.com/office/drawing/2014/main" id="{09D37F53-15C0-4249-19DE-6E1A0E480FBB}"/>
                </a:ext>
              </a:extLst>
            </p:cNvPr>
            <p:cNvPicPr>
              <a:picLocks noChangeAspect="1"/>
            </p:cNvPicPr>
            <p:nvPr/>
          </p:nvPicPr>
          <p:blipFill rotWithShape="1">
            <a:blip r:embed="rId4"/>
            <a:srcRect l="38599" t="10224" r="51325" b="78454"/>
            <a:stretch/>
          </p:blipFill>
          <p:spPr>
            <a:xfrm>
              <a:off x="3535900" y="4151017"/>
              <a:ext cx="540363" cy="344552"/>
            </a:xfrm>
            <a:prstGeom prst="rect">
              <a:avLst/>
            </a:prstGeom>
          </p:spPr>
        </p:pic>
        <p:pic>
          <p:nvPicPr>
            <p:cNvPr id="165" name="Imagen 164">
              <a:extLst>
                <a:ext uri="{FF2B5EF4-FFF2-40B4-BE49-F238E27FC236}">
                  <a16:creationId xmlns:a16="http://schemas.microsoft.com/office/drawing/2014/main" id="{41578B8C-FCE4-259C-1DED-6C6463F53D79}"/>
                </a:ext>
              </a:extLst>
            </p:cNvPr>
            <p:cNvPicPr>
              <a:picLocks noChangeAspect="1"/>
            </p:cNvPicPr>
            <p:nvPr/>
          </p:nvPicPr>
          <p:blipFill rotWithShape="1">
            <a:blip r:embed="rId4"/>
            <a:srcRect l="38599" t="10224" r="51325" b="78454"/>
            <a:stretch/>
          </p:blipFill>
          <p:spPr>
            <a:xfrm>
              <a:off x="3584301" y="4151017"/>
              <a:ext cx="540363" cy="344552"/>
            </a:xfrm>
            <a:prstGeom prst="rect">
              <a:avLst/>
            </a:prstGeom>
          </p:spPr>
        </p:pic>
        <p:pic>
          <p:nvPicPr>
            <p:cNvPr id="166" name="Imagen 165">
              <a:extLst>
                <a:ext uri="{FF2B5EF4-FFF2-40B4-BE49-F238E27FC236}">
                  <a16:creationId xmlns:a16="http://schemas.microsoft.com/office/drawing/2014/main" id="{FFD83A04-0533-B719-A8D4-654484BD86F6}"/>
                </a:ext>
              </a:extLst>
            </p:cNvPr>
            <p:cNvPicPr>
              <a:picLocks noChangeAspect="1"/>
            </p:cNvPicPr>
            <p:nvPr/>
          </p:nvPicPr>
          <p:blipFill rotWithShape="1">
            <a:blip r:embed="rId4"/>
            <a:srcRect l="38599" t="10224" r="51325" b="78454"/>
            <a:stretch/>
          </p:blipFill>
          <p:spPr>
            <a:xfrm>
              <a:off x="3632702" y="4151017"/>
              <a:ext cx="540363" cy="344552"/>
            </a:xfrm>
            <a:prstGeom prst="rect">
              <a:avLst/>
            </a:prstGeom>
          </p:spPr>
        </p:pic>
        <p:pic>
          <p:nvPicPr>
            <p:cNvPr id="167" name="Imagen 166">
              <a:extLst>
                <a:ext uri="{FF2B5EF4-FFF2-40B4-BE49-F238E27FC236}">
                  <a16:creationId xmlns:a16="http://schemas.microsoft.com/office/drawing/2014/main" id="{63AA9061-FBD7-0BF2-36FE-6A6F528B89E7}"/>
                </a:ext>
              </a:extLst>
            </p:cNvPr>
            <p:cNvPicPr>
              <a:picLocks noChangeAspect="1"/>
            </p:cNvPicPr>
            <p:nvPr/>
          </p:nvPicPr>
          <p:blipFill rotWithShape="1">
            <a:blip r:embed="rId4"/>
            <a:srcRect l="38599" t="10224" r="51325" b="78454"/>
            <a:stretch/>
          </p:blipFill>
          <p:spPr>
            <a:xfrm>
              <a:off x="3681103" y="4151017"/>
              <a:ext cx="540363" cy="344552"/>
            </a:xfrm>
            <a:prstGeom prst="rect">
              <a:avLst/>
            </a:prstGeom>
          </p:spPr>
        </p:pic>
        <p:pic>
          <p:nvPicPr>
            <p:cNvPr id="168" name="Imagen 167">
              <a:extLst>
                <a:ext uri="{FF2B5EF4-FFF2-40B4-BE49-F238E27FC236}">
                  <a16:creationId xmlns:a16="http://schemas.microsoft.com/office/drawing/2014/main" id="{97E6909F-FA5A-997D-2782-4A953C3684A9}"/>
                </a:ext>
              </a:extLst>
            </p:cNvPr>
            <p:cNvPicPr>
              <a:picLocks noChangeAspect="1"/>
            </p:cNvPicPr>
            <p:nvPr/>
          </p:nvPicPr>
          <p:blipFill rotWithShape="1">
            <a:blip r:embed="rId4"/>
            <a:srcRect l="38599" t="10224" r="51325" b="78454"/>
            <a:stretch/>
          </p:blipFill>
          <p:spPr>
            <a:xfrm>
              <a:off x="3729504" y="4151017"/>
              <a:ext cx="540363" cy="344552"/>
            </a:xfrm>
            <a:prstGeom prst="rect">
              <a:avLst/>
            </a:prstGeom>
          </p:spPr>
        </p:pic>
        <p:pic>
          <p:nvPicPr>
            <p:cNvPr id="169" name="Imagen 168">
              <a:extLst>
                <a:ext uri="{FF2B5EF4-FFF2-40B4-BE49-F238E27FC236}">
                  <a16:creationId xmlns:a16="http://schemas.microsoft.com/office/drawing/2014/main" id="{FF700189-7797-70E3-632F-517743A329DE}"/>
                </a:ext>
              </a:extLst>
            </p:cNvPr>
            <p:cNvPicPr>
              <a:picLocks noChangeAspect="1"/>
            </p:cNvPicPr>
            <p:nvPr/>
          </p:nvPicPr>
          <p:blipFill rotWithShape="1">
            <a:blip r:embed="rId4"/>
            <a:srcRect l="38599" t="10224" r="51325" b="78454"/>
            <a:stretch/>
          </p:blipFill>
          <p:spPr>
            <a:xfrm>
              <a:off x="3777905" y="4151017"/>
              <a:ext cx="540363" cy="344552"/>
            </a:xfrm>
            <a:prstGeom prst="rect">
              <a:avLst/>
            </a:prstGeom>
          </p:spPr>
        </p:pic>
        <p:pic>
          <p:nvPicPr>
            <p:cNvPr id="170" name="Imagen 169">
              <a:extLst>
                <a:ext uri="{FF2B5EF4-FFF2-40B4-BE49-F238E27FC236}">
                  <a16:creationId xmlns:a16="http://schemas.microsoft.com/office/drawing/2014/main" id="{EA737AAE-7A09-1C52-C06C-C5A7F2567E39}"/>
                </a:ext>
              </a:extLst>
            </p:cNvPr>
            <p:cNvPicPr>
              <a:picLocks noChangeAspect="1"/>
            </p:cNvPicPr>
            <p:nvPr/>
          </p:nvPicPr>
          <p:blipFill rotWithShape="1">
            <a:blip r:embed="rId4"/>
            <a:srcRect l="38599" t="10224" r="51325" b="78454"/>
            <a:stretch/>
          </p:blipFill>
          <p:spPr>
            <a:xfrm>
              <a:off x="3826306" y="4151017"/>
              <a:ext cx="540363" cy="344552"/>
            </a:xfrm>
            <a:prstGeom prst="rect">
              <a:avLst/>
            </a:prstGeom>
          </p:spPr>
        </p:pic>
        <p:pic>
          <p:nvPicPr>
            <p:cNvPr id="171" name="Imagen 170">
              <a:extLst>
                <a:ext uri="{FF2B5EF4-FFF2-40B4-BE49-F238E27FC236}">
                  <a16:creationId xmlns:a16="http://schemas.microsoft.com/office/drawing/2014/main" id="{10B477E8-4C2E-35E4-350C-F498E028F38F}"/>
                </a:ext>
              </a:extLst>
            </p:cNvPr>
            <p:cNvPicPr>
              <a:picLocks noChangeAspect="1"/>
            </p:cNvPicPr>
            <p:nvPr/>
          </p:nvPicPr>
          <p:blipFill rotWithShape="1">
            <a:blip r:embed="rId4"/>
            <a:srcRect l="38599" t="10224" r="51325" b="78454"/>
            <a:stretch/>
          </p:blipFill>
          <p:spPr>
            <a:xfrm>
              <a:off x="3874707" y="4151017"/>
              <a:ext cx="540363" cy="344552"/>
            </a:xfrm>
            <a:prstGeom prst="rect">
              <a:avLst/>
            </a:prstGeom>
          </p:spPr>
        </p:pic>
        <p:pic>
          <p:nvPicPr>
            <p:cNvPr id="172" name="Imagen 171">
              <a:extLst>
                <a:ext uri="{FF2B5EF4-FFF2-40B4-BE49-F238E27FC236}">
                  <a16:creationId xmlns:a16="http://schemas.microsoft.com/office/drawing/2014/main" id="{43822EBF-64C1-4F44-6CFD-46E189D89CC1}"/>
                </a:ext>
              </a:extLst>
            </p:cNvPr>
            <p:cNvPicPr>
              <a:picLocks noChangeAspect="1"/>
            </p:cNvPicPr>
            <p:nvPr/>
          </p:nvPicPr>
          <p:blipFill rotWithShape="1">
            <a:blip r:embed="rId4"/>
            <a:srcRect l="38599" t="10224" r="51325" b="78454"/>
            <a:stretch/>
          </p:blipFill>
          <p:spPr>
            <a:xfrm>
              <a:off x="3923108" y="4151017"/>
              <a:ext cx="540363" cy="344552"/>
            </a:xfrm>
            <a:prstGeom prst="rect">
              <a:avLst/>
            </a:prstGeom>
          </p:spPr>
        </p:pic>
        <p:pic>
          <p:nvPicPr>
            <p:cNvPr id="173" name="Imagen 172">
              <a:extLst>
                <a:ext uri="{FF2B5EF4-FFF2-40B4-BE49-F238E27FC236}">
                  <a16:creationId xmlns:a16="http://schemas.microsoft.com/office/drawing/2014/main" id="{52369B44-C4FB-2AC8-FDC0-B020B0AE8BCF}"/>
                </a:ext>
              </a:extLst>
            </p:cNvPr>
            <p:cNvPicPr>
              <a:picLocks noChangeAspect="1"/>
            </p:cNvPicPr>
            <p:nvPr/>
          </p:nvPicPr>
          <p:blipFill rotWithShape="1">
            <a:blip r:embed="rId4"/>
            <a:srcRect l="38599" t="10224" r="51325" b="78454"/>
            <a:stretch/>
          </p:blipFill>
          <p:spPr>
            <a:xfrm>
              <a:off x="3971509" y="4151017"/>
              <a:ext cx="540363" cy="344552"/>
            </a:xfrm>
            <a:prstGeom prst="rect">
              <a:avLst/>
            </a:prstGeom>
          </p:spPr>
        </p:pic>
        <p:pic>
          <p:nvPicPr>
            <p:cNvPr id="174" name="Imagen 173">
              <a:extLst>
                <a:ext uri="{FF2B5EF4-FFF2-40B4-BE49-F238E27FC236}">
                  <a16:creationId xmlns:a16="http://schemas.microsoft.com/office/drawing/2014/main" id="{C828217C-73C3-B1E4-887B-FED7F50399DA}"/>
                </a:ext>
              </a:extLst>
            </p:cNvPr>
            <p:cNvPicPr>
              <a:picLocks noChangeAspect="1"/>
            </p:cNvPicPr>
            <p:nvPr/>
          </p:nvPicPr>
          <p:blipFill rotWithShape="1">
            <a:blip r:embed="rId4"/>
            <a:srcRect l="38599" t="10224" r="51325" b="78454"/>
            <a:stretch/>
          </p:blipFill>
          <p:spPr>
            <a:xfrm>
              <a:off x="4019910" y="4151017"/>
              <a:ext cx="540363" cy="344552"/>
            </a:xfrm>
            <a:prstGeom prst="rect">
              <a:avLst/>
            </a:prstGeom>
          </p:spPr>
        </p:pic>
        <p:pic>
          <p:nvPicPr>
            <p:cNvPr id="175" name="Imagen 174">
              <a:extLst>
                <a:ext uri="{FF2B5EF4-FFF2-40B4-BE49-F238E27FC236}">
                  <a16:creationId xmlns:a16="http://schemas.microsoft.com/office/drawing/2014/main" id="{29D7B742-9192-26C5-1639-55BA724A9E3C}"/>
                </a:ext>
              </a:extLst>
            </p:cNvPr>
            <p:cNvPicPr>
              <a:picLocks noChangeAspect="1"/>
            </p:cNvPicPr>
            <p:nvPr/>
          </p:nvPicPr>
          <p:blipFill rotWithShape="1">
            <a:blip r:embed="rId4"/>
            <a:srcRect l="38599" t="10224" r="51325" b="78454"/>
            <a:stretch/>
          </p:blipFill>
          <p:spPr>
            <a:xfrm>
              <a:off x="4068311" y="4151017"/>
              <a:ext cx="540363" cy="344552"/>
            </a:xfrm>
            <a:prstGeom prst="rect">
              <a:avLst/>
            </a:prstGeom>
          </p:spPr>
        </p:pic>
        <p:pic>
          <p:nvPicPr>
            <p:cNvPr id="176" name="Imagen 175">
              <a:extLst>
                <a:ext uri="{FF2B5EF4-FFF2-40B4-BE49-F238E27FC236}">
                  <a16:creationId xmlns:a16="http://schemas.microsoft.com/office/drawing/2014/main" id="{AEA9CCB3-8624-A5F4-1832-7014A7837135}"/>
                </a:ext>
              </a:extLst>
            </p:cNvPr>
            <p:cNvPicPr>
              <a:picLocks noChangeAspect="1"/>
            </p:cNvPicPr>
            <p:nvPr/>
          </p:nvPicPr>
          <p:blipFill rotWithShape="1">
            <a:blip r:embed="rId4"/>
            <a:srcRect l="38599" t="10224" r="51325" b="78454"/>
            <a:stretch/>
          </p:blipFill>
          <p:spPr>
            <a:xfrm>
              <a:off x="4116712" y="4151017"/>
              <a:ext cx="540363" cy="344552"/>
            </a:xfrm>
            <a:prstGeom prst="rect">
              <a:avLst/>
            </a:prstGeom>
          </p:spPr>
        </p:pic>
        <p:pic>
          <p:nvPicPr>
            <p:cNvPr id="177" name="Imagen 176">
              <a:extLst>
                <a:ext uri="{FF2B5EF4-FFF2-40B4-BE49-F238E27FC236}">
                  <a16:creationId xmlns:a16="http://schemas.microsoft.com/office/drawing/2014/main" id="{84875948-06CF-D7A0-3EE3-0BA0C3DA9CA4}"/>
                </a:ext>
              </a:extLst>
            </p:cNvPr>
            <p:cNvPicPr>
              <a:picLocks noChangeAspect="1"/>
            </p:cNvPicPr>
            <p:nvPr/>
          </p:nvPicPr>
          <p:blipFill rotWithShape="1">
            <a:blip r:embed="rId4"/>
            <a:srcRect l="38599" t="10224" r="51325" b="78454"/>
            <a:stretch/>
          </p:blipFill>
          <p:spPr>
            <a:xfrm>
              <a:off x="4165113" y="4151017"/>
              <a:ext cx="540363" cy="344552"/>
            </a:xfrm>
            <a:prstGeom prst="rect">
              <a:avLst/>
            </a:prstGeom>
          </p:spPr>
        </p:pic>
        <p:pic>
          <p:nvPicPr>
            <p:cNvPr id="178" name="Imagen 177">
              <a:extLst>
                <a:ext uri="{FF2B5EF4-FFF2-40B4-BE49-F238E27FC236}">
                  <a16:creationId xmlns:a16="http://schemas.microsoft.com/office/drawing/2014/main" id="{D82A20A2-CEED-9121-F40E-EA5A3E795EC2}"/>
                </a:ext>
              </a:extLst>
            </p:cNvPr>
            <p:cNvPicPr>
              <a:picLocks noChangeAspect="1"/>
            </p:cNvPicPr>
            <p:nvPr/>
          </p:nvPicPr>
          <p:blipFill rotWithShape="1">
            <a:blip r:embed="rId4"/>
            <a:srcRect l="38599" t="10224" r="51325" b="78454"/>
            <a:stretch/>
          </p:blipFill>
          <p:spPr>
            <a:xfrm>
              <a:off x="4213514" y="4151017"/>
              <a:ext cx="540363" cy="344552"/>
            </a:xfrm>
            <a:prstGeom prst="rect">
              <a:avLst/>
            </a:prstGeom>
          </p:spPr>
        </p:pic>
        <p:pic>
          <p:nvPicPr>
            <p:cNvPr id="179" name="Imagen 178">
              <a:extLst>
                <a:ext uri="{FF2B5EF4-FFF2-40B4-BE49-F238E27FC236}">
                  <a16:creationId xmlns:a16="http://schemas.microsoft.com/office/drawing/2014/main" id="{61661883-7B4E-E7E1-DF5E-38733CD0F318}"/>
                </a:ext>
              </a:extLst>
            </p:cNvPr>
            <p:cNvPicPr>
              <a:picLocks noChangeAspect="1"/>
            </p:cNvPicPr>
            <p:nvPr/>
          </p:nvPicPr>
          <p:blipFill rotWithShape="1">
            <a:blip r:embed="rId4"/>
            <a:srcRect l="38599" t="10224" r="51325" b="78454"/>
            <a:stretch/>
          </p:blipFill>
          <p:spPr>
            <a:xfrm>
              <a:off x="4261915" y="4151017"/>
              <a:ext cx="540363" cy="344552"/>
            </a:xfrm>
            <a:prstGeom prst="rect">
              <a:avLst/>
            </a:prstGeom>
          </p:spPr>
        </p:pic>
        <p:pic>
          <p:nvPicPr>
            <p:cNvPr id="180" name="Imagen 179">
              <a:extLst>
                <a:ext uri="{FF2B5EF4-FFF2-40B4-BE49-F238E27FC236}">
                  <a16:creationId xmlns:a16="http://schemas.microsoft.com/office/drawing/2014/main" id="{F6D5C26F-F376-DE5D-15E7-080D9A9253CA}"/>
                </a:ext>
              </a:extLst>
            </p:cNvPr>
            <p:cNvPicPr>
              <a:picLocks noChangeAspect="1"/>
            </p:cNvPicPr>
            <p:nvPr/>
          </p:nvPicPr>
          <p:blipFill rotWithShape="1">
            <a:blip r:embed="rId4"/>
            <a:srcRect l="38599" t="10224" r="51325" b="78454"/>
            <a:stretch/>
          </p:blipFill>
          <p:spPr>
            <a:xfrm>
              <a:off x="4310316" y="4151017"/>
              <a:ext cx="540363" cy="344552"/>
            </a:xfrm>
            <a:prstGeom prst="rect">
              <a:avLst/>
            </a:prstGeom>
          </p:spPr>
        </p:pic>
        <p:pic>
          <p:nvPicPr>
            <p:cNvPr id="181" name="Imagen 180">
              <a:extLst>
                <a:ext uri="{FF2B5EF4-FFF2-40B4-BE49-F238E27FC236}">
                  <a16:creationId xmlns:a16="http://schemas.microsoft.com/office/drawing/2014/main" id="{ECFB9BF3-43B0-C8BE-40D5-2ADDFA5DD0B5}"/>
                </a:ext>
              </a:extLst>
            </p:cNvPr>
            <p:cNvPicPr>
              <a:picLocks noChangeAspect="1"/>
            </p:cNvPicPr>
            <p:nvPr/>
          </p:nvPicPr>
          <p:blipFill rotWithShape="1">
            <a:blip r:embed="rId4"/>
            <a:srcRect l="38599" t="10224" r="51325" b="78454"/>
            <a:stretch/>
          </p:blipFill>
          <p:spPr>
            <a:xfrm>
              <a:off x="4358717" y="4151017"/>
              <a:ext cx="540363" cy="344552"/>
            </a:xfrm>
            <a:prstGeom prst="rect">
              <a:avLst/>
            </a:prstGeom>
          </p:spPr>
        </p:pic>
        <p:pic>
          <p:nvPicPr>
            <p:cNvPr id="182" name="Imagen 181">
              <a:extLst>
                <a:ext uri="{FF2B5EF4-FFF2-40B4-BE49-F238E27FC236}">
                  <a16:creationId xmlns:a16="http://schemas.microsoft.com/office/drawing/2014/main" id="{646FF655-2A25-F4C4-A52E-FBA2DDCE984D}"/>
                </a:ext>
              </a:extLst>
            </p:cNvPr>
            <p:cNvPicPr>
              <a:picLocks noChangeAspect="1"/>
            </p:cNvPicPr>
            <p:nvPr/>
          </p:nvPicPr>
          <p:blipFill rotWithShape="1">
            <a:blip r:embed="rId4"/>
            <a:srcRect l="38599" t="10224" r="51325" b="78454"/>
            <a:stretch/>
          </p:blipFill>
          <p:spPr>
            <a:xfrm>
              <a:off x="4407118" y="4151017"/>
              <a:ext cx="540363" cy="344552"/>
            </a:xfrm>
            <a:prstGeom prst="rect">
              <a:avLst/>
            </a:prstGeom>
          </p:spPr>
        </p:pic>
        <p:pic>
          <p:nvPicPr>
            <p:cNvPr id="183" name="Imagen 182">
              <a:extLst>
                <a:ext uri="{FF2B5EF4-FFF2-40B4-BE49-F238E27FC236}">
                  <a16:creationId xmlns:a16="http://schemas.microsoft.com/office/drawing/2014/main" id="{1E8F3CE7-107C-CD9F-BA56-E04D6810BBA7}"/>
                </a:ext>
              </a:extLst>
            </p:cNvPr>
            <p:cNvPicPr>
              <a:picLocks noChangeAspect="1"/>
            </p:cNvPicPr>
            <p:nvPr/>
          </p:nvPicPr>
          <p:blipFill rotWithShape="1">
            <a:blip r:embed="rId4"/>
            <a:srcRect l="38599" t="10224" r="51325" b="78454"/>
            <a:stretch/>
          </p:blipFill>
          <p:spPr>
            <a:xfrm>
              <a:off x="4455519" y="4151017"/>
              <a:ext cx="540363" cy="344552"/>
            </a:xfrm>
            <a:prstGeom prst="rect">
              <a:avLst/>
            </a:prstGeom>
          </p:spPr>
        </p:pic>
        <p:pic>
          <p:nvPicPr>
            <p:cNvPr id="184" name="Imagen 183">
              <a:extLst>
                <a:ext uri="{FF2B5EF4-FFF2-40B4-BE49-F238E27FC236}">
                  <a16:creationId xmlns:a16="http://schemas.microsoft.com/office/drawing/2014/main" id="{8D349819-A455-E0F2-6994-FF928A77E456}"/>
                </a:ext>
              </a:extLst>
            </p:cNvPr>
            <p:cNvPicPr>
              <a:picLocks noChangeAspect="1"/>
            </p:cNvPicPr>
            <p:nvPr/>
          </p:nvPicPr>
          <p:blipFill rotWithShape="1">
            <a:blip r:embed="rId4"/>
            <a:srcRect l="38599" t="10224" r="51325" b="78454"/>
            <a:stretch/>
          </p:blipFill>
          <p:spPr>
            <a:xfrm>
              <a:off x="4503920" y="4151017"/>
              <a:ext cx="540363" cy="344552"/>
            </a:xfrm>
            <a:prstGeom prst="rect">
              <a:avLst/>
            </a:prstGeom>
          </p:spPr>
        </p:pic>
        <p:pic>
          <p:nvPicPr>
            <p:cNvPr id="185" name="Imagen 184">
              <a:extLst>
                <a:ext uri="{FF2B5EF4-FFF2-40B4-BE49-F238E27FC236}">
                  <a16:creationId xmlns:a16="http://schemas.microsoft.com/office/drawing/2014/main" id="{E751FCB8-E195-553A-CB71-54BBEBDF1465}"/>
                </a:ext>
              </a:extLst>
            </p:cNvPr>
            <p:cNvPicPr>
              <a:picLocks noChangeAspect="1"/>
            </p:cNvPicPr>
            <p:nvPr/>
          </p:nvPicPr>
          <p:blipFill rotWithShape="1">
            <a:blip r:embed="rId4"/>
            <a:srcRect l="38599" t="10224" r="51325" b="78454"/>
            <a:stretch/>
          </p:blipFill>
          <p:spPr>
            <a:xfrm>
              <a:off x="4552321" y="4151017"/>
              <a:ext cx="540363" cy="344552"/>
            </a:xfrm>
            <a:prstGeom prst="rect">
              <a:avLst/>
            </a:prstGeom>
          </p:spPr>
        </p:pic>
        <p:pic>
          <p:nvPicPr>
            <p:cNvPr id="186" name="Imagen 185">
              <a:extLst>
                <a:ext uri="{FF2B5EF4-FFF2-40B4-BE49-F238E27FC236}">
                  <a16:creationId xmlns:a16="http://schemas.microsoft.com/office/drawing/2014/main" id="{464840FB-4A26-F080-7DF9-921DB7A85554}"/>
                </a:ext>
              </a:extLst>
            </p:cNvPr>
            <p:cNvPicPr>
              <a:picLocks noChangeAspect="1"/>
            </p:cNvPicPr>
            <p:nvPr/>
          </p:nvPicPr>
          <p:blipFill rotWithShape="1">
            <a:blip r:embed="rId4"/>
            <a:srcRect l="38599" t="10224" r="51325" b="78454"/>
            <a:stretch/>
          </p:blipFill>
          <p:spPr>
            <a:xfrm>
              <a:off x="4600722" y="4151017"/>
              <a:ext cx="540363" cy="344552"/>
            </a:xfrm>
            <a:prstGeom prst="rect">
              <a:avLst/>
            </a:prstGeom>
          </p:spPr>
        </p:pic>
        <p:pic>
          <p:nvPicPr>
            <p:cNvPr id="187" name="Imagen 186">
              <a:extLst>
                <a:ext uri="{FF2B5EF4-FFF2-40B4-BE49-F238E27FC236}">
                  <a16:creationId xmlns:a16="http://schemas.microsoft.com/office/drawing/2014/main" id="{9918D464-E23B-B471-09CF-B777A807BFD2}"/>
                </a:ext>
              </a:extLst>
            </p:cNvPr>
            <p:cNvPicPr>
              <a:picLocks noChangeAspect="1"/>
            </p:cNvPicPr>
            <p:nvPr/>
          </p:nvPicPr>
          <p:blipFill rotWithShape="1">
            <a:blip r:embed="rId4"/>
            <a:srcRect l="38599" t="10224" r="51325" b="78454"/>
            <a:stretch/>
          </p:blipFill>
          <p:spPr>
            <a:xfrm>
              <a:off x="4649123" y="4151017"/>
              <a:ext cx="540363" cy="344552"/>
            </a:xfrm>
            <a:prstGeom prst="rect">
              <a:avLst/>
            </a:prstGeom>
          </p:spPr>
        </p:pic>
        <p:pic>
          <p:nvPicPr>
            <p:cNvPr id="188" name="Imagen 187">
              <a:extLst>
                <a:ext uri="{FF2B5EF4-FFF2-40B4-BE49-F238E27FC236}">
                  <a16:creationId xmlns:a16="http://schemas.microsoft.com/office/drawing/2014/main" id="{4F6F881C-8FDB-6849-5622-1ACBE08EA991}"/>
                </a:ext>
              </a:extLst>
            </p:cNvPr>
            <p:cNvPicPr>
              <a:picLocks noChangeAspect="1"/>
            </p:cNvPicPr>
            <p:nvPr/>
          </p:nvPicPr>
          <p:blipFill rotWithShape="1">
            <a:blip r:embed="rId4"/>
            <a:srcRect l="38599" t="10224" r="51325" b="78454"/>
            <a:stretch/>
          </p:blipFill>
          <p:spPr>
            <a:xfrm>
              <a:off x="4697524" y="4151017"/>
              <a:ext cx="540363" cy="344552"/>
            </a:xfrm>
            <a:prstGeom prst="rect">
              <a:avLst/>
            </a:prstGeom>
          </p:spPr>
        </p:pic>
        <p:pic>
          <p:nvPicPr>
            <p:cNvPr id="189" name="Imagen 188">
              <a:extLst>
                <a:ext uri="{FF2B5EF4-FFF2-40B4-BE49-F238E27FC236}">
                  <a16:creationId xmlns:a16="http://schemas.microsoft.com/office/drawing/2014/main" id="{F4CF2D2A-0F2B-4110-95D2-F96E5A5C0B2F}"/>
                </a:ext>
              </a:extLst>
            </p:cNvPr>
            <p:cNvPicPr>
              <a:picLocks noChangeAspect="1"/>
            </p:cNvPicPr>
            <p:nvPr/>
          </p:nvPicPr>
          <p:blipFill rotWithShape="1">
            <a:blip r:embed="rId4"/>
            <a:srcRect l="38599" t="10224" r="51325" b="78454"/>
            <a:stretch/>
          </p:blipFill>
          <p:spPr>
            <a:xfrm>
              <a:off x="4745925" y="4151017"/>
              <a:ext cx="540363" cy="344552"/>
            </a:xfrm>
            <a:prstGeom prst="rect">
              <a:avLst/>
            </a:prstGeom>
          </p:spPr>
        </p:pic>
        <p:pic>
          <p:nvPicPr>
            <p:cNvPr id="190" name="Imagen 189">
              <a:extLst>
                <a:ext uri="{FF2B5EF4-FFF2-40B4-BE49-F238E27FC236}">
                  <a16:creationId xmlns:a16="http://schemas.microsoft.com/office/drawing/2014/main" id="{35AA6DDD-DC8D-7504-5DB4-067A9F6AC2C5}"/>
                </a:ext>
              </a:extLst>
            </p:cNvPr>
            <p:cNvPicPr>
              <a:picLocks noChangeAspect="1"/>
            </p:cNvPicPr>
            <p:nvPr/>
          </p:nvPicPr>
          <p:blipFill rotWithShape="1">
            <a:blip r:embed="rId4"/>
            <a:srcRect l="38599" t="10224" r="51325" b="78454"/>
            <a:stretch/>
          </p:blipFill>
          <p:spPr>
            <a:xfrm>
              <a:off x="590272" y="3637612"/>
              <a:ext cx="540363" cy="344552"/>
            </a:xfrm>
            <a:prstGeom prst="rect">
              <a:avLst/>
            </a:prstGeom>
          </p:spPr>
        </p:pic>
        <p:pic>
          <p:nvPicPr>
            <p:cNvPr id="191" name="Imagen 190">
              <a:extLst>
                <a:ext uri="{FF2B5EF4-FFF2-40B4-BE49-F238E27FC236}">
                  <a16:creationId xmlns:a16="http://schemas.microsoft.com/office/drawing/2014/main" id="{4B81F0B5-F0C5-D498-63E0-EC160D29A4D2}"/>
                </a:ext>
              </a:extLst>
            </p:cNvPr>
            <p:cNvPicPr>
              <a:picLocks noChangeAspect="1"/>
            </p:cNvPicPr>
            <p:nvPr/>
          </p:nvPicPr>
          <p:blipFill rotWithShape="1">
            <a:blip r:embed="rId4"/>
            <a:srcRect l="38599" t="10224" r="51325" b="78454"/>
            <a:stretch/>
          </p:blipFill>
          <p:spPr>
            <a:xfrm>
              <a:off x="639302" y="3637612"/>
              <a:ext cx="540363" cy="344552"/>
            </a:xfrm>
            <a:prstGeom prst="rect">
              <a:avLst/>
            </a:prstGeom>
          </p:spPr>
        </p:pic>
        <p:pic>
          <p:nvPicPr>
            <p:cNvPr id="192" name="Imagen 191">
              <a:extLst>
                <a:ext uri="{FF2B5EF4-FFF2-40B4-BE49-F238E27FC236}">
                  <a16:creationId xmlns:a16="http://schemas.microsoft.com/office/drawing/2014/main" id="{DB398959-4D13-81D4-A413-963834AEEC48}"/>
                </a:ext>
              </a:extLst>
            </p:cNvPr>
            <p:cNvPicPr>
              <a:picLocks noChangeAspect="1"/>
            </p:cNvPicPr>
            <p:nvPr/>
          </p:nvPicPr>
          <p:blipFill rotWithShape="1">
            <a:blip r:embed="rId4"/>
            <a:srcRect l="38599" t="10224" r="51325" b="78454"/>
            <a:stretch/>
          </p:blipFill>
          <p:spPr>
            <a:xfrm>
              <a:off x="688332" y="3637612"/>
              <a:ext cx="540363" cy="344552"/>
            </a:xfrm>
            <a:prstGeom prst="rect">
              <a:avLst/>
            </a:prstGeom>
          </p:spPr>
        </p:pic>
        <p:pic>
          <p:nvPicPr>
            <p:cNvPr id="193" name="Imagen 192">
              <a:extLst>
                <a:ext uri="{FF2B5EF4-FFF2-40B4-BE49-F238E27FC236}">
                  <a16:creationId xmlns:a16="http://schemas.microsoft.com/office/drawing/2014/main" id="{C98B1438-01DF-5FBF-95BC-B356351A9511}"/>
                </a:ext>
              </a:extLst>
            </p:cNvPr>
            <p:cNvPicPr>
              <a:picLocks noChangeAspect="1"/>
            </p:cNvPicPr>
            <p:nvPr/>
          </p:nvPicPr>
          <p:blipFill rotWithShape="1">
            <a:blip r:embed="rId4"/>
            <a:srcRect l="38599" t="10224" r="51325" b="78454"/>
            <a:stretch/>
          </p:blipFill>
          <p:spPr>
            <a:xfrm>
              <a:off x="737362" y="3637612"/>
              <a:ext cx="540363" cy="344552"/>
            </a:xfrm>
            <a:prstGeom prst="rect">
              <a:avLst/>
            </a:prstGeom>
          </p:spPr>
        </p:pic>
        <p:pic>
          <p:nvPicPr>
            <p:cNvPr id="194" name="Imagen 193">
              <a:extLst>
                <a:ext uri="{FF2B5EF4-FFF2-40B4-BE49-F238E27FC236}">
                  <a16:creationId xmlns:a16="http://schemas.microsoft.com/office/drawing/2014/main" id="{935012FD-9BAD-6ED4-9164-29995CBB384D}"/>
                </a:ext>
              </a:extLst>
            </p:cNvPr>
            <p:cNvPicPr>
              <a:picLocks noChangeAspect="1"/>
            </p:cNvPicPr>
            <p:nvPr/>
          </p:nvPicPr>
          <p:blipFill rotWithShape="1">
            <a:blip r:embed="rId4"/>
            <a:srcRect l="38599" t="10224" r="51325" b="78454"/>
            <a:stretch/>
          </p:blipFill>
          <p:spPr>
            <a:xfrm>
              <a:off x="786392" y="3637612"/>
              <a:ext cx="540363" cy="344552"/>
            </a:xfrm>
            <a:prstGeom prst="rect">
              <a:avLst/>
            </a:prstGeom>
          </p:spPr>
        </p:pic>
        <p:pic>
          <p:nvPicPr>
            <p:cNvPr id="195" name="Imagen 194">
              <a:extLst>
                <a:ext uri="{FF2B5EF4-FFF2-40B4-BE49-F238E27FC236}">
                  <a16:creationId xmlns:a16="http://schemas.microsoft.com/office/drawing/2014/main" id="{A096B4A2-3A96-913F-2254-38FC1DFA27B7}"/>
                </a:ext>
              </a:extLst>
            </p:cNvPr>
            <p:cNvPicPr>
              <a:picLocks noChangeAspect="1"/>
            </p:cNvPicPr>
            <p:nvPr/>
          </p:nvPicPr>
          <p:blipFill rotWithShape="1">
            <a:blip r:embed="rId4"/>
            <a:srcRect l="38599" t="10224" r="51325" b="78454"/>
            <a:stretch/>
          </p:blipFill>
          <p:spPr>
            <a:xfrm>
              <a:off x="835422" y="3637612"/>
              <a:ext cx="540363" cy="344552"/>
            </a:xfrm>
            <a:prstGeom prst="rect">
              <a:avLst/>
            </a:prstGeom>
          </p:spPr>
        </p:pic>
        <p:pic>
          <p:nvPicPr>
            <p:cNvPr id="196" name="Imagen 195">
              <a:extLst>
                <a:ext uri="{FF2B5EF4-FFF2-40B4-BE49-F238E27FC236}">
                  <a16:creationId xmlns:a16="http://schemas.microsoft.com/office/drawing/2014/main" id="{B68F9F84-09D6-CF05-83E3-7FB600BA4D3B}"/>
                </a:ext>
              </a:extLst>
            </p:cNvPr>
            <p:cNvPicPr>
              <a:picLocks noChangeAspect="1"/>
            </p:cNvPicPr>
            <p:nvPr/>
          </p:nvPicPr>
          <p:blipFill rotWithShape="1">
            <a:blip r:embed="rId4"/>
            <a:srcRect l="38599" t="10224" r="51325" b="78454"/>
            <a:stretch/>
          </p:blipFill>
          <p:spPr>
            <a:xfrm>
              <a:off x="884452" y="3637612"/>
              <a:ext cx="540363" cy="344552"/>
            </a:xfrm>
            <a:prstGeom prst="rect">
              <a:avLst/>
            </a:prstGeom>
          </p:spPr>
        </p:pic>
        <p:pic>
          <p:nvPicPr>
            <p:cNvPr id="197" name="Imagen 196">
              <a:extLst>
                <a:ext uri="{FF2B5EF4-FFF2-40B4-BE49-F238E27FC236}">
                  <a16:creationId xmlns:a16="http://schemas.microsoft.com/office/drawing/2014/main" id="{0B15AC46-C764-3574-7011-2838D9A5350B}"/>
                </a:ext>
              </a:extLst>
            </p:cNvPr>
            <p:cNvPicPr>
              <a:picLocks noChangeAspect="1"/>
            </p:cNvPicPr>
            <p:nvPr/>
          </p:nvPicPr>
          <p:blipFill rotWithShape="1">
            <a:blip r:embed="rId4"/>
            <a:srcRect l="38599" t="10224" r="51325" b="78454"/>
            <a:stretch/>
          </p:blipFill>
          <p:spPr>
            <a:xfrm>
              <a:off x="933482" y="3637612"/>
              <a:ext cx="540363" cy="344552"/>
            </a:xfrm>
            <a:prstGeom prst="rect">
              <a:avLst/>
            </a:prstGeom>
          </p:spPr>
        </p:pic>
        <p:pic>
          <p:nvPicPr>
            <p:cNvPr id="198" name="Imagen 197">
              <a:extLst>
                <a:ext uri="{FF2B5EF4-FFF2-40B4-BE49-F238E27FC236}">
                  <a16:creationId xmlns:a16="http://schemas.microsoft.com/office/drawing/2014/main" id="{04005B15-E75C-75F5-D301-8321DF32BEF2}"/>
                </a:ext>
              </a:extLst>
            </p:cNvPr>
            <p:cNvPicPr>
              <a:picLocks noChangeAspect="1"/>
            </p:cNvPicPr>
            <p:nvPr/>
          </p:nvPicPr>
          <p:blipFill rotWithShape="1">
            <a:blip r:embed="rId4"/>
            <a:srcRect l="38599" t="10224" r="51325" b="78454"/>
            <a:stretch/>
          </p:blipFill>
          <p:spPr>
            <a:xfrm>
              <a:off x="982512" y="3637612"/>
              <a:ext cx="540363" cy="344552"/>
            </a:xfrm>
            <a:prstGeom prst="rect">
              <a:avLst/>
            </a:prstGeom>
          </p:spPr>
        </p:pic>
        <p:pic>
          <p:nvPicPr>
            <p:cNvPr id="199" name="Imagen 198">
              <a:extLst>
                <a:ext uri="{FF2B5EF4-FFF2-40B4-BE49-F238E27FC236}">
                  <a16:creationId xmlns:a16="http://schemas.microsoft.com/office/drawing/2014/main" id="{1B621F5D-DBB2-E8EA-B299-925A2AD59ABA}"/>
                </a:ext>
              </a:extLst>
            </p:cNvPr>
            <p:cNvPicPr>
              <a:picLocks noChangeAspect="1"/>
            </p:cNvPicPr>
            <p:nvPr/>
          </p:nvPicPr>
          <p:blipFill rotWithShape="1">
            <a:blip r:embed="rId4"/>
            <a:srcRect l="38599" t="10224" r="51325" b="78454"/>
            <a:stretch/>
          </p:blipFill>
          <p:spPr>
            <a:xfrm>
              <a:off x="1031542" y="3637612"/>
              <a:ext cx="540363" cy="344552"/>
            </a:xfrm>
            <a:prstGeom prst="rect">
              <a:avLst/>
            </a:prstGeom>
          </p:spPr>
        </p:pic>
        <p:pic>
          <p:nvPicPr>
            <p:cNvPr id="200" name="Imagen 199">
              <a:extLst>
                <a:ext uri="{FF2B5EF4-FFF2-40B4-BE49-F238E27FC236}">
                  <a16:creationId xmlns:a16="http://schemas.microsoft.com/office/drawing/2014/main" id="{3899E8D5-848F-186D-F56C-1B59250A5E48}"/>
                </a:ext>
              </a:extLst>
            </p:cNvPr>
            <p:cNvPicPr>
              <a:picLocks noChangeAspect="1"/>
            </p:cNvPicPr>
            <p:nvPr/>
          </p:nvPicPr>
          <p:blipFill rotWithShape="1">
            <a:blip r:embed="rId4"/>
            <a:srcRect l="38599" t="10224" r="51325" b="78454"/>
            <a:stretch/>
          </p:blipFill>
          <p:spPr>
            <a:xfrm>
              <a:off x="1080572" y="3637612"/>
              <a:ext cx="540363" cy="344552"/>
            </a:xfrm>
            <a:prstGeom prst="rect">
              <a:avLst/>
            </a:prstGeom>
          </p:spPr>
        </p:pic>
        <p:pic>
          <p:nvPicPr>
            <p:cNvPr id="201" name="Imagen 200">
              <a:extLst>
                <a:ext uri="{FF2B5EF4-FFF2-40B4-BE49-F238E27FC236}">
                  <a16:creationId xmlns:a16="http://schemas.microsoft.com/office/drawing/2014/main" id="{C21300E1-83FC-FB7E-A994-976130C69042}"/>
                </a:ext>
              </a:extLst>
            </p:cNvPr>
            <p:cNvPicPr>
              <a:picLocks noChangeAspect="1"/>
            </p:cNvPicPr>
            <p:nvPr/>
          </p:nvPicPr>
          <p:blipFill rotWithShape="1">
            <a:blip r:embed="rId4"/>
            <a:srcRect l="38599" t="10224" r="51325" b="78454"/>
            <a:stretch/>
          </p:blipFill>
          <p:spPr>
            <a:xfrm>
              <a:off x="1129602" y="3637612"/>
              <a:ext cx="540363" cy="344552"/>
            </a:xfrm>
            <a:prstGeom prst="rect">
              <a:avLst/>
            </a:prstGeom>
          </p:spPr>
        </p:pic>
        <p:pic>
          <p:nvPicPr>
            <p:cNvPr id="202" name="Imagen 201">
              <a:extLst>
                <a:ext uri="{FF2B5EF4-FFF2-40B4-BE49-F238E27FC236}">
                  <a16:creationId xmlns:a16="http://schemas.microsoft.com/office/drawing/2014/main" id="{B98AA5AB-5A4F-E8EE-3A85-452C5F8BEEAD}"/>
                </a:ext>
              </a:extLst>
            </p:cNvPr>
            <p:cNvPicPr>
              <a:picLocks noChangeAspect="1"/>
            </p:cNvPicPr>
            <p:nvPr/>
          </p:nvPicPr>
          <p:blipFill rotWithShape="1">
            <a:blip r:embed="rId4"/>
            <a:srcRect l="38599" t="10224" r="51325" b="78454"/>
            <a:stretch/>
          </p:blipFill>
          <p:spPr>
            <a:xfrm>
              <a:off x="1178632" y="3637612"/>
              <a:ext cx="540363" cy="344552"/>
            </a:xfrm>
            <a:prstGeom prst="rect">
              <a:avLst/>
            </a:prstGeom>
          </p:spPr>
        </p:pic>
        <p:pic>
          <p:nvPicPr>
            <p:cNvPr id="203" name="Imagen 202">
              <a:extLst>
                <a:ext uri="{FF2B5EF4-FFF2-40B4-BE49-F238E27FC236}">
                  <a16:creationId xmlns:a16="http://schemas.microsoft.com/office/drawing/2014/main" id="{A7B39916-D266-CB71-AE91-BE3CB9E43F1F}"/>
                </a:ext>
              </a:extLst>
            </p:cNvPr>
            <p:cNvPicPr>
              <a:picLocks noChangeAspect="1"/>
            </p:cNvPicPr>
            <p:nvPr/>
          </p:nvPicPr>
          <p:blipFill rotWithShape="1">
            <a:blip r:embed="rId4"/>
            <a:srcRect l="38599" t="10224" r="51325" b="78454"/>
            <a:stretch/>
          </p:blipFill>
          <p:spPr>
            <a:xfrm>
              <a:off x="1227662" y="3637612"/>
              <a:ext cx="540363" cy="344552"/>
            </a:xfrm>
            <a:prstGeom prst="rect">
              <a:avLst/>
            </a:prstGeom>
          </p:spPr>
        </p:pic>
        <p:pic>
          <p:nvPicPr>
            <p:cNvPr id="204" name="Imagen 203">
              <a:extLst>
                <a:ext uri="{FF2B5EF4-FFF2-40B4-BE49-F238E27FC236}">
                  <a16:creationId xmlns:a16="http://schemas.microsoft.com/office/drawing/2014/main" id="{44EE390E-A019-1FC4-C929-7276A3A319E8}"/>
                </a:ext>
              </a:extLst>
            </p:cNvPr>
            <p:cNvPicPr>
              <a:picLocks noChangeAspect="1"/>
            </p:cNvPicPr>
            <p:nvPr/>
          </p:nvPicPr>
          <p:blipFill rotWithShape="1">
            <a:blip r:embed="rId4"/>
            <a:srcRect l="38599" t="10224" r="51325" b="78454"/>
            <a:stretch/>
          </p:blipFill>
          <p:spPr>
            <a:xfrm>
              <a:off x="1276692" y="3637612"/>
              <a:ext cx="540363" cy="344552"/>
            </a:xfrm>
            <a:prstGeom prst="rect">
              <a:avLst/>
            </a:prstGeom>
          </p:spPr>
        </p:pic>
        <p:pic>
          <p:nvPicPr>
            <p:cNvPr id="205" name="Imagen 204">
              <a:extLst>
                <a:ext uri="{FF2B5EF4-FFF2-40B4-BE49-F238E27FC236}">
                  <a16:creationId xmlns:a16="http://schemas.microsoft.com/office/drawing/2014/main" id="{4500F561-0F64-F319-15F3-643E39BA3BF3}"/>
                </a:ext>
              </a:extLst>
            </p:cNvPr>
            <p:cNvPicPr>
              <a:picLocks noChangeAspect="1"/>
            </p:cNvPicPr>
            <p:nvPr/>
          </p:nvPicPr>
          <p:blipFill rotWithShape="1">
            <a:blip r:embed="rId4"/>
            <a:srcRect l="38599" t="10224" r="51325" b="78454"/>
            <a:stretch/>
          </p:blipFill>
          <p:spPr>
            <a:xfrm>
              <a:off x="1325722" y="3637612"/>
              <a:ext cx="540363" cy="344552"/>
            </a:xfrm>
            <a:prstGeom prst="rect">
              <a:avLst/>
            </a:prstGeom>
          </p:spPr>
        </p:pic>
        <p:pic>
          <p:nvPicPr>
            <p:cNvPr id="206" name="Imagen 205">
              <a:extLst>
                <a:ext uri="{FF2B5EF4-FFF2-40B4-BE49-F238E27FC236}">
                  <a16:creationId xmlns:a16="http://schemas.microsoft.com/office/drawing/2014/main" id="{7EC75233-0271-182A-9B91-9CB7F61DD907}"/>
                </a:ext>
              </a:extLst>
            </p:cNvPr>
            <p:cNvPicPr>
              <a:picLocks noChangeAspect="1"/>
            </p:cNvPicPr>
            <p:nvPr/>
          </p:nvPicPr>
          <p:blipFill rotWithShape="1">
            <a:blip r:embed="rId4"/>
            <a:srcRect l="38599" t="10224" r="51325" b="78454"/>
            <a:stretch/>
          </p:blipFill>
          <p:spPr>
            <a:xfrm>
              <a:off x="1374752" y="3637612"/>
              <a:ext cx="540363" cy="344552"/>
            </a:xfrm>
            <a:prstGeom prst="rect">
              <a:avLst/>
            </a:prstGeom>
          </p:spPr>
        </p:pic>
        <p:pic>
          <p:nvPicPr>
            <p:cNvPr id="207" name="Imagen 206">
              <a:extLst>
                <a:ext uri="{FF2B5EF4-FFF2-40B4-BE49-F238E27FC236}">
                  <a16:creationId xmlns:a16="http://schemas.microsoft.com/office/drawing/2014/main" id="{E6CF296C-4E3D-470D-A24F-FF68045CD868}"/>
                </a:ext>
              </a:extLst>
            </p:cNvPr>
            <p:cNvPicPr>
              <a:picLocks noChangeAspect="1"/>
            </p:cNvPicPr>
            <p:nvPr/>
          </p:nvPicPr>
          <p:blipFill rotWithShape="1">
            <a:blip r:embed="rId4"/>
            <a:srcRect l="38599" t="10224" r="51325" b="78454"/>
            <a:stretch/>
          </p:blipFill>
          <p:spPr>
            <a:xfrm>
              <a:off x="1423782" y="3637612"/>
              <a:ext cx="540363" cy="344552"/>
            </a:xfrm>
            <a:prstGeom prst="rect">
              <a:avLst/>
            </a:prstGeom>
          </p:spPr>
        </p:pic>
        <p:pic>
          <p:nvPicPr>
            <p:cNvPr id="208" name="Imagen 207">
              <a:extLst>
                <a:ext uri="{FF2B5EF4-FFF2-40B4-BE49-F238E27FC236}">
                  <a16:creationId xmlns:a16="http://schemas.microsoft.com/office/drawing/2014/main" id="{65DA5858-9D01-F352-8F78-405F57236CCE}"/>
                </a:ext>
              </a:extLst>
            </p:cNvPr>
            <p:cNvPicPr>
              <a:picLocks noChangeAspect="1"/>
            </p:cNvPicPr>
            <p:nvPr/>
          </p:nvPicPr>
          <p:blipFill rotWithShape="1">
            <a:blip r:embed="rId4"/>
            <a:srcRect l="38599" t="10224" r="51325" b="78454"/>
            <a:stretch/>
          </p:blipFill>
          <p:spPr>
            <a:xfrm>
              <a:off x="1472812" y="3637612"/>
              <a:ext cx="540363" cy="344552"/>
            </a:xfrm>
            <a:prstGeom prst="rect">
              <a:avLst/>
            </a:prstGeom>
          </p:spPr>
        </p:pic>
        <p:pic>
          <p:nvPicPr>
            <p:cNvPr id="209" name="Imagen 208">
              <a:extLst>
                <a:ext uri="{FF2B5EF4-FFF2-40B4-BE49-F238E27FC236}">
                  <a16:creationId xmlns:a16="http://schemas.microsoft.com/office/drawing/2014/main" id="{E7861C8C-7871-8462-78F3-FCC7AA391E44}"/>
                </a:ext>
              </a:extLst>
            </p:cNvPr>
            <p:cNvPicPr>
              <a:picLocks noChangeAspect="1"/>
            </p:cNvPicPr>
            <p:nvPr/>
          </p:nvPicPr>
          <p:blipFill rotWithShape="1">
            <a:blip r:embed="rId4"/>
            <a:srcRect l="38599" t="10224" r="51325" b="78454"/>
            <a:stretch/>
          </p:blipFill>
          <p:spPr>
            <a:xfrm>
              <a:off x="1521842" y="3637612"/>
              <a:ext cx="540363" cy="344552"/>
            </a:xfrm>
            <a:prstGeom prst="rect">
              <a:avLst/>
            </a:prstGeom>
          </p:spPr>
        </p:pic>
        <p:pic>
          <p:nvPicPr>
            <p:cNvPr id="210" name="Imagen 209">
              <a:extLst>
                <a:ext uri="{FF2B5EF4-FFF2-40B4-BE49-F238E27FC236}">
                  <a16:creationId xmlns:a16="http://schemas.microsoft.com/office/drawing/2014/main" id="{33BBE85E-E890-4615-C38B-C275AA05A9A7}"/>
                </a:ext>
              </a:extLst>
            </p:cNvPr>
            <p:cNvPicPr>
              <a:picLocks noChangeAspect="1"/>
            </p:cNvPicPr>
            <p:nvPr/>
          </p:nvPicPr>
          <p:blipFill rotWithShape="1">
            <a:blip r:embed="rId4"/>
            <a:srcRect l="38599" t="10224" r="51325" b="78454"/>
            <a:stretch/>
          </p:blipFill>
          <p:spPr>
            <a:xfrm>
              <a:off x="1570872" y="3637612"/>
              <a:ext cx="540363" cy="344552"/>
            </a:xfrm>
            <a:prstGeom prst="rect">
              <a:avLst/>
            </a:prstGeom>
          </p:spPr>
        </p:pic>
        <p:pic>
          <p:nvPicPr>
            <p:cNvPr id="211" name="Imagen 210">
              <a:extLst>
                <a:ext uri="{FF2B5EF4-FFF2-40B4-BE49-F238E27FC236}">
                  <a16:creationId xmlns:a16="http://schemas.microsoft.com/office/drawing/2014/main" id="{739DD179-06C7-45CE-3E51-694E7DD1E359}"/>
                </a:ext>
              </a:extLst>
            </p:cNvPr>
            <p:cNvPicPr>
              <a:picLocks noChangeAspect="1"/>
            </p:cNvPicPr>
            <p:nvPr/>
          </p:nvPicPr>
          <p:blipFill rotWithShape="1">
            <a:blip r:embed="rId4"/>
            <a:srcRect l="38599" t="10224" r="51325" b="78454"/>
            <a:stretch/>
          </p:blipFill>
          <p:spPr>
            <a:xfrm>
              <a:off x="1619902" y="3637612"/>
              <a:ext cx="540363" cy="344552"/>
            </a:xfrm>
            <a:prstGeom prst="rect">
              <a:avLst/>
            </a:prstGeom>
          </p:spPr>
        </p:pic>
        <p:pic>
          <p:nvPicPr>
            <p:cNvPr id="212" name="Imagen 211">
              <a:extLst>
                <a:ext uri="{FF2B5EF4-FFF2-40B4-BE49-F238E27FC236}">
                  <a16:creationId xmlns:a16="http://schemas.microsoft.com/office/drawing/2014/main" id="{711F8B86-05CF-0DB5-C3B4-FB39A5EAED44}"/>
                </a:ext>
              </a:extLst>
            </p:cNvPr>
            <p:cNvPicPr>
              <a:picLocks noChangeAspect="1"/>
            </p:cNvPicPr>
            <p:nvPr/>
          </p:nvPicPr>
          <p:blipFill rotWithShape="1">
            <a:blip r:embed="rId4"/>
            <a:srcRect l="38599" t="10224" r="51325" b="78454"/>
            <a:stretch/>
          </p:blipFill>
          <p:spPr>
            <a:xfrm>
              <a:off x="1668932" y="3637612"/>
              <a:ext cx="540363" cy="344552"/>
            </a:xfrm>
            <a:prstGeom prst="rect">
              <a:avLst/>
            </a:prstGeom>
          </p:spPr>
        </p:pic>
        <p:pic>
          <p:nvPicPr>
            <p:cNvPr id="213" name="Imagen 212">
              <a:extLst>
                <a:ext uri="{FF2B5EF4-FFF2-40B4-BE49-F238E27FC236}">
                  <a16:creationId xmlns:a16="http://schemas.microsoft.com/office/drawing/2014/main" id="{83F72AC2-6A87-E063-9EF0-B240405256FA}"/>
                </a:ext>
              </a:extLst>
            </p:cNvPr>
            <p:cNvPicPr>
              <a:picLocks noChangeAspect="1"/>
            </p:cNvPicPr>
            <p:nvPr/>
          </p:nvPicPr>
          <p:blipFill rotWithShape="1">
            <a:blip r:embed="rId4"/>
            <a:srcRect l="38599" t="10224" r="51325" b="78454"/>
            <a:stretch/>
          </p:blipFill>
          <p:spPr>
            <a:xfrm>
              <a:off x="1717962" y="3637612"/>
              <a:ext cx="540363" cy="344552"/>
            </a:xfrm>
            <a:prstGeom prst="rect">
              <a:avLst/>
            </a:prstGeom>
          </p:spPr>
        </p:pic>
        <p:pic>
          <p:nvPicPr>
            <p:cNvPr id="214" name="Imagen 213">
              <a:extLst>
                <a:ext uri="{FF2B5EF4-FFF2-40B4-BE49-F238E27FC236}">
                  <a16:creationId xmlns:a16="http://schemas.microsoft.com/office/drawing/2014/main" id="{F5DC3FB6-094C-CCAA-741A-DBECAC8550BA}"/>
                </a:ext>
              </a:extLst>
            </p:cNvPr>
            <p:cNvPicPr>
              <a:picLocks noChangeAspect="1"/>
            </p:cNvPicPr>
            <p:nvPr/>
          </p:nvPicPr>
          <p:blipFill rotWithShape="1">
            <a:blip r:embed="rId4"/>
            <a:srcRect l="38599" t="10224" r="51325" b="78454"/>
            <a:stretch/>
          </p:blipFill>
          <p:spPr>
            <a:xfrm>
              <a:off x="1766992" y="3637612"/>
              <a:ext cx="540363" cy="344552"/>
            </a:xfrm>
            <a:prstGeom prst="rect">
              <a:avLst/>
            </a:prstGeom>
          </p:spPr>
        </p:pic>
        <p:pic>
          <p:nvPicPr>
            <p:cNvPr id="215" name="Imagen 214">
              <a:extLst>
                <a:ext uri="{FF2B5EF4-FFF2-40B4-BE49-F238E27FC236}">
                  <a16:creationId xmlns:a16="http://schemas.microsoft.com/office/drawing/2014/main" id="{2F55DDEF-B3D3-B66D-C993-D4E3E8160003}"/>
                </a:ext>
              </a:extLst>
            </p:cNvPr>
            <p:cNvPicPr>
              <a:picLocks noChangeAspect="1"/>
            </p:cNvPicPr>
            <p:nvPr/>
          </p:nvPicPr>
          <p:blipFill rotWithShape="1">
            <a:blip r:embed="rId4"/>
            <a:srcRect l="38599" t="10224" r="51325" b="78454"/>
            <a:stretch/>
          </p:blipFill>
          <p:spPr>
            <a:xfrm>
              <a:off x="1816022" y="3637612"/>
              <a:ext cx="540363" cy="344552"/>
            </a:xfrm>
            <a:prstGeom prst="rect">
              <a:avLst/>
            </a:prstGeom>
          </p:spPr>
        </p:pic>
        <p:pic>
          <p:nvPicPr>
            <p:cNvPr id="216" name="Imagen 215">
              <a:extLst>
                <a:ext uri="{FF2B5EF4-FFF2-40B4-BE49-F238E27FC236}">
                  <a16:creationId xmlns:a16="http://schemas.microsoft.com/office/drawing/2014/main" id="{96669DA3-6F57-258A-A6AC-AB79F7EC11BF}"/>
                </a:ext>
              </a:extLst>
            </p:cNvPr>
            <p:cNvPicPr>
              <a:picLocks noChangeAspect="1"/>
            </p:cNvPicPr>
            <p:nvPr/>
          </p:nvPicPr>
          <p:blipFill rotWithShape="1">
            <a:blip r:embed="rId4"/>
            <a:srcRect l="38599" t="10224" r="51325" b="78454"/>
            <a:stretch/>
          </p:blipFill>
          <p:spPr>
            <a:xfrm>
              <a:off x="1865052" y="3637612"/>
              <a:ext cx="540363" cy="344552"/>
            </a:xfrm>
            <a:prstGeom prst="rect">
              <a:avLst/>
            </a:prstGeom>
          </p:spPr>
        </p:pic>
        <p:pic>
          <p:nvPicPr>
            <p:cNvPr id="217" name="Imagen 216">
              <a:extLst>
                <a:ext uri="{FF2B5EF4-FFF2-40B4-BE49-F238E27FC236}">
                  <a16:creationId xmlns:a16="http://schemas.microsoft.com/office/drawing/2014/main" id="{F4A41DE3-9207-DF21-C02C-C508364FDA91}"/>
                </a:ext>
              </a:extLst>
            </p:cNvPr>
            <p:cNvPicPr>
              <a:picLocks noChangeAspect="1"/>
            </p:cNvPicPr>
            <p:nvPr/>
          </p:nvPicPr>
          <p:blipFill rotWithShape="1">
            <a:blip r:embed="rId4"/>
            <a:srcRect l="38599" t="10224" r="51325" b="78454"/>
            <a:stretch/>
          </p:blipFill>
          <p:spPr>
            <a:xfrm>
              <a:off x="1914082" y="3637612"/>
              <a:ext cx="540363" cy="344552"/>
            </a:xfrm>
            <a:prstGeom prst="rect">
              <a:avLst/>
            </a:prstGeom>
          </p:spPr>
        </p:pic>
        <p:pic>
          <p:nvPicPr>
            <p:cNvPr id="218" name="Imagen 217">
              <a:extLst>
                <a:ext uri="{FF2B5EF4-FFF2-40B4-BE49-F238E27FC236}">
                  <a16:creationId xmlns:a16="http://schemas.microsoft.com/office/drawing/2014/main" id="{F26BAD28-F67D-B385-80E1-FBEC1898D477}"/>
                </a:ext>
              </a:extLst>
            </p:cNvPr>
            <p:cNvPicPr>
              <a:picLocks noChangeAspect="1"/>
            </p:cNvPicPr>
            <p:nvPr/>
          </p:nvPicPr>
          <p:blipFill rotWithShape="1">
            <a:blip r:embed="rId4"/>
            <a:srcRect l="38599" t="10224" r="51325" b="78454"/>
            <a:stretch/>
          </p:blipFill>
          <p:spPr>
            <a:xfrm>
              <a:off x="1963112" y="3637612"/>
              <a:ext cx="540363" cy="344552"/>
            </a:xfrm>
            <a:prstGeom prst="rect">
              <a:avLst/>
            </a:prstGeom>
          </p:spPr>
        </p:pic>
        <p:pic>
          <p:nvPicPr>
            <p:cNvPr id="219" name="Imagen 218">
              <a:extLst>
                <a:ext uri="{FF2B5EF4-FFF2-40B4-BE49-F238E27FC236}">
                  <a16:creationId xmlns:a16="http://schemas.microsoft.com/office/drawing/2014/main" id="{7E295D65-D495-A0F4-9661-9742C72D06CF}"/>
                </a:ext>
              </a:extLst>
            </p:cNvPr>
            <p:cNvPicPr>
              <a:picLocks noChangeAspect="1"/>
            </p:cNvPicPr>
            <p:nvPr/>
          </p:nvPicPr>
          <p:blipFill rotWithShape="1">
            <a:blip r:embed="rId4"/>
            <a:srcRect l="38599" t="10224" r="51325" b="78454"/>
            <a:stretch/>
          </p:blipFill>
          <p:spPr>
            <a:xfrm>
              <a:off x="2012142" y="3637612"/>
              <a:ext cx="540363" cy="344552"/>
            </a:xfrm>
            <a:prstGeom prst="rect">
              <a:avLst/>
            </a:prstGeom>
          </p:spPr>
        </p:pic>
        <p:pic>
          <p:nvPicPr>
            <p:cNvPr id="220" name="Imagen 219">
              <a:extLst>
                <a:ext uri="{FF2B5EF4-FFF2-40B4-BE49-F238E27FC236}">
                  <a16:creationId xmlns:a16="http://schemas.microsoft.com/office/drawing/2014/main" id="{0612A300-AE60-04A5-11C5-647A94F97A96}"/>
                </a:ext>
              </a:extLst>
            </p:cNvPr>
            <p:cNvPicPr>
              <a:picLocks noChangeAspect="1"/>
            </p:cNvPicPr>
            <p:nvPr/>
          </p:nvPicPr>
          <p:blipFill rotWithShape="1">
            <a:blip r:embed="rId4"/>
            <a:srcRect l="38599" t="10224" r="51325" b="78454"/>
            <a:stretch/>
          </p:blipFill>
          <p:spPr>
            <a:xfrm>
              <a:off x="2061172" y="3637612"/>
              <a:ext cx="540363" cy="344552"/>
            </a:xfrm>
            <a:prstGeom prst="rect">
              <a:avLst/>
            </a:prstGeom>
          </p:spPr>
        </p:pic>
        <p:pic>
          <p:nvPicPr>
            <p:cNvPr id="221" name="Imagen 220">
              <a:extLst>
                <a:ext uri="{FF2B5EF4-FFF2-40B4-BE49-F238E27FC236}">
                  <a16:creationId xmlns:a16="http://schemas.microsoft.com/office/drawing/2014/main" id="{5976161E-808E-6CF4-89FF-6D24222F785E}"/>
                </a:ext>
              </a:extLst>
            </p:cNvPr>
            <p:cNvPicPr>
              <a:picLocks noChangeAspect="1"/>
            </p:cNvPicPr>
            <p:nvPr/>
          </p:nvPicPr>
          <p:blipFill rotWithShape="1">
            <a:blip r:embed="rId4"/>
            <a:srcRect l="38599" t="10224" r="51325" b="78454"/>
            <a:stretch/>
          </p:blipFill>
          <p:spPr>
            <a:xfrm>
              <a:off x="2110202" y="3637612"/>
              <a:ext cx="540363" cy="344552"/>
            </a:xfrm>
            <a:prstGeom prst="rect">
              <a:avLst/>
            </a:prstGeom>
          </p:spPr>
        </p:pic>
        <p:pic>
          <p:nvPicPr>
            <p:cNvPr id="222" name="Imagen 221">
              <a:extLst>
                <a:ext uri="{FF2B5EF4-FFF2-40B4-BE49-F238E27FC236}">
                  <a16:creationId xmlns:a16="http://schemas.microsoft.com/office/drawing/2014/main" id="{0C950B1E-32B5-708C-A7A5-E8E17CF8FC7C}"/>
                </a:ext>
              </a:extLst>
            </p:cNvPr>
            <p:cNvPicPr>
              <a:picLocks noChangeAspect="1"/>
            </p:cNvPicPr>
            <p:nvPr/>
          </p:nvPicPr>
          <p:blipFill rotWithShape="1">
            <a:blip r:embed="rId4"/>
            <a:srcRect l="38599" t="10224" r="51325" b="78454"/>
            <a:stretch/>
          </p:blipFill>
          <p:spPr>
            <a:xfrm>
              <a:off x="2159232" y="3637612"/>
              <a:ext cx="540363" cy="344552"/>
            </a:xfrm>
            <a:prstGeom prst="rect">
              <a:avLst/>
            </a:prstGeom>
          </p:spPr>
        </p:pic>
        <p:pic>
          <p:nvPicPr>
            <p:cNvPr id="223" name="Imagen 222">
              <a:extLst>
                <a:ext uri="{FF2B5EF4-FFF2-40B4-BE49-F238E27FC236}">
                  <a16:creationId xmlns:a16="http://schemas.microsoft.com/office/drawing/2014/main" id="{F7CAD059-9C93-E134-25DA-B69D2C52997A}"/>
                </a:ext>
              </a:extLst>
            </p:cNvPr>
            <p:cNvPicPr>
              <a:picLocks noChangeAspect="1"/>
            </p:cNvPicPr>
            <p:nvPr/>
          </p:nvPicPr>
          <p:blipFill rotWithShape="1">
            <a:blip r:embed="rId4"/>
            <a:srcRect l="38599" t="10224" r="51325" b="78454"/>
            <a:stretch/>
          </p:blipFill>
          <p:spPr>
            <a:xfrm>
              <a:off x="2208262" y="3637612"/>
              <a:ext cx="540363" cy="344552"/>
            </a:xfrm>
            <a:prstGeom prst="rect">
              <a:avLst/>
            </a:prstGeom>
          </p:spPr>
        </p:pic>
        <p:pic>
          <p:nvPicPr>
            <p:cNvPr id="224" name="Imagen 223">
              <a:extLst>
                <a:ext uri="{FF2B5EF4-FFF2-40B4-BE49-F238E27FC236}">
                  <a16:creationId xmlns:a16="http://schemas.microsoft.com/office/drawing/2014/main" id="{58A8D390-29B4-D8E9-3E5A-2275156AB21F}"/>
                </a:ext>
              </a:extLst>
            </p:cNvPr>
            <p:cNvPicPr>
              <a:picLocks noChangeAspect="1"/>
            </p:cNvPicPr>
            <p:nvPr/>
          </p:nvPicPr>
          <p:blipFill rotWithShape="1">
            <a:blip r:embed="rId4"/>
            <a:srcRect l="38599" t="10224" r="51325" b="78454"/>
            <a:stretch/>
          </p:blipFill>
          <p:spPr>
            <a:xfrm>
              <a:off x="2257292" y="3637612"/>
              <a:ext cx="540363" cy="344552"/>
            </a:xfrm>
            <a:prstGeom prst="rect">
              <a:avLst/>
            </a:prstGeom>
          </p:spPr>
        </p:pic>
        <p:pic>
          <p:nvPicPr>
            <p:cNvPr id="225" name="Imagen 224">
              <a:extLst>
                <a:ext uri="{FF2B5EF4-FFF2-40B4-BE49-F238E27FC236}">
                  <a16:creationId xmlns:a16="http://schemas.microsoft.com/office/drawing/2014/main" id="{A7D52763-B960-8535-B9DA-9031E538DEBE}"/>
                </a:ext>
              </a:extLst>
            </p:cNvPr>
            <p:cNvPicPr>
              <a:picLocks noChangeAspect="1"/>
            </p:cNvPicPr>
            <p:nvPr/>
          </p:nvPicPr>
          <p:blipFill rotWithShape="1">
            <a:blip r:embed="rId4"/>
            <a:srcRect l="38599" t="10224" r="51325" b="78454"/>
            <a:stretch/>
          </p:blipFill>
          <p:spPr>
            <a:xfrm>
              <a:off x="2306322" y="3637612"/>
              <a:ext cx="540363" cy="344552"/>
            </a:xfrm>
            <a:prstGeom prst="rect">
              <a:avLst/>
            </a:prstGeom>
          </p:spPr>
        </p:pic>
        <p:pic>
          <p:nvPicPr>
            <p:cNvPr id="226" name="Imagen 225">
              <a:extLst>
                <a:ext uri="{FF2B5EF4-FFF2-40B4-BE49-F238E27FC236}">
                  <a16:creationId xmlns:a16="http://schemas.microsoft.com/office/drawing/2014/main" id="{DE388D1F-266B-7360-F422-242C703B0B4D}"/>
                </a:ext>
              </a:extLst>
            </p:cNvPr>
            <p:cNvPicPr>
              <a:picLocks noChangeAspect="1"/>
            </p:cNvPicPr>
            <p:nvPr/>
          </p:nvPicPr>
          <p:blipFill rotWithShape="1">
            <a:blip r:embed="rId4"/>
            <a:srcRect l="38599" t="10224" r="51325" b="78454"/>
            <a:stretch/>
          </p:blipFill>
          <p:spPr>
            <a:xfrm>
              <a:off x="2355352" y="3637612"/>
              <a:ext cx="540363" cy="344552"/>
            </a:xfrm>
            <a:prstGeom prst="rect">
              <a:avLst/>
            </a:prstGeom>
          </p:spPr>
        </p:pic>
        <p:pic>
          <p:nvPicPr>
            <p:cNvPr id="227" name="Imagen 226">
              <a:extLst>
                <a:ext uri="{FF2B5EF4-FFF2-40B4-BE49-F238E27FC236}">
                  <a16:creationId xmlns:a16="http://schemas.microsoft.com/office/drawing/2014/main" id="{72FDA6C8-308D-F35C-B3FE-6E4D2CD57C63}"/>
                </a:ext>
              </a:extLst>
            </p:cNvPr>
            <p:cNvPicPr>
              <a:picLocks noChangeAspect="1"/>
            </p:cNvPicPr>
            <p:nvPr/>
          </p:nvPicPr>
          <p:blipFill rotWithShape="1">
            <a:blip r:embed="rId4"/>
            <a:srcRect l="38599" t="10224" r="51325" b="78454"/>
            <a:stretch/>
          </p:blipFill>
          <p:spPr>
            <a:xfrm>
              <a:off x="2404382" y="3637612"/>
              <a:ext cx="540363" cy="344552"/>
            </a:xfrm>
            <a:prstGeom prst="rect">
              <a:avLst/>
            </a:prstGeom>
          </p:spPr>
        </p:pic>
        <p:pic>
          <p:nvPicPr>
            <p:cNvPr id="228" name="Imagen 227">
              <a:extLst>
                <a:ext uri="{FF2B5EF4-FFF2-40B4-BE49-F238E27FC236}">
                  <a16:creationId xmlns:a16="http://schemas.microsoft.com/office/drawing/2014/main" id="{E5565191-2599-7DDA-9AD6-DC366E6C0E18}"/>
                </a:ext>
              </a:extLst>
            </p:cNvPr>
            <p:cNvPicPr>
              <a:picLocks noChangeAspect="1"/>
            </p:cNvPicPr>
            <p:nvPr/>
          </p:nvPicPr>
          <p:blipFill rotWithShape="1">
            <a:blip r:embed="rId4"/>
            <a:srcRect l="38599" t="10224" r="51325" b="78454"/>
            <a:stretch/>
          </p:blipFill>
          <p:spPr>
            <a:xfrm>
              <a:off x="2453412" y="3637612"/>
              <a:ext cx="540363" cy="344552"/>
            </a:xfrm>
            <a:prstGeom prst="rect">
              <a:avLst/>
            </a:prstGeom>
          </p:spPr>
        </p:pic>
        <p:pic>
          <p:nvPicPr>
            <p:cNvPr id="229" name="Imagen 228">
              <a:extLst>
                <a:ext uri="{FF2B5EF4-FFF2-40B4-BE49-F238E27FC236}">
                  <a16:creationId xmlns:a16="http://schemas.microsoft.com/office/drawing/2014/main" id="{4FBB6F97-DD03-7781-2333-967DBD075C67}"/>
                </a:ext>
              </a:extLst>
            </p:cNvPr>
            <p:cNvPicPr>
              <a:picLocks noChangeAspect="1"/>
            </p:cNvPicPr>
            <p:nvPr/>
          </p:nvPicPr>
          <p:blipFill rotWithShape="1">
            <a:blip r:embed="rId4"/>
            <a:srcRect l="38599" t="10224" r="51325" b="78454"/>
            <a:stretch/>
          </p:blipFill>
          <p:spPr>
            <a:xfrm>
              <a:off x="2502442" y="3637612"/>
              <a:ext cx="540363" cy="344552"/>
            </a:xfrm>
            <a:prstGeom prst="rect">
              <a:avLst/>
            </a:prstGeom>
          </p:spPr>
        </p:pic>
        <p:pic>
          <p:nvPicPr>
            <p:cNvPr id="230" name="Imagen 229">
              <a:extLst>
                <a:ext uri="{FF2B5EF4-FFF2-40B4-BE49-F238E27FC236}">
                  <a16:creationId xmlns:a16="http://schemas.microsoft.com/office/drawing/2014/main" id="{9C77D03D-57A4-FF5B-47EE-807D2BFCF097}"/>
                </a:ext>
              </a:extLst>
            </p:cNvPr>
            <p:cNvPicPr>
              <a:picLocks noChangeAspect="1"/>
            </p:cNvPicPr>
            <p:nvPr/>
          </p:nvPicPr>
          <p:blipFill rotWithShape="1">
            <a:blip r:embed="rId4"/>
            <a:srcRect l="38599" t="10224" r="51325" b="78454"/>
            <a:stretch/>
          </p:blipFill>
          <p:spPr>
            <a:xfrm>
              <a:off x="2551472" y="3637612"/>
              <a:ext cx="540363" cy="344552"/>
            </a:xfrm>
            <a:prstGeom prst="rect">
              <a:avLst/>
            </a:prstGeom>
          </p:spPr>
        </p:pic>
        <p:pic>
          <p:nvPicPr>
            <p:cNvPr id="231" name="Imagen 230">
              <a:extLst>
                <a:ext uri="{FF2B5EF4-FFF2-40B4-BE49-F238E27FC236}">
                  <a16:creationId xmlns:a16="http://schemas.microsoft.com/office/drawing/2014/main" id="{8EEAC80F-2A80-2C4A-0E2C-F75EADDEC75F}"/>
                </a:ext>
              </a:extLst>
            </p:cNvPr>
            <p:cNvPicPr>
              <a:picLocks noChangeAspect="1"/>
            </p:cNvPicPr>
            <p:nvPr/>
          </p:nvPicPr>
          <p:blipFill rotWithShape="1">
            <a:blip r:embed="rId4"/>
            <a:srcRect l="38599" t="10224" r="51325" b="78454"/>
            <a:stretch/>
          </p:blipFill>
          <p:spPr>
            <a:xfrm>
              <a:off x="2600502" y="3637612"/>
              <a:ext cx="540363" cy="344552"/>
            </a:xfrm>
            <a:prstGeom prst="rect">
              <a:avLst/>
            </a:prstGeom>
          </p:spPr>
        </p:pic>
        <p:pic>
          <p:nvPicPr>
            <p:cNvPr id="232" name="Imagen 231">
              <a:extLst>
                <a:ext uri="{FF2B5EF4-FFF2-40B4-BE49-F238E27FC236}">
                  <a16:creationId xmlns:a16="http://schemas.microsoft.com/office/drawing/2014/main" id="{52D9576B-1D38-119D-C603-9A372180DE4B}"/>
                </a:ext>
              </a:extLst>
            </p:cNvPr>
            <p:cNvPicPr>
              <a:picLocks noChangeAspect="1"/>
            </p:cNvPicPr>
            <p:nvPr/>
          </p:nvPicPr>
          <p:blipFill rotWithShape="1">
            <a:blip r:embed="rId4"/>
            <a:srcRect l="38599" t="10224" r="51325" b="78454"/>
            <a:stretch/>
          </p:blipFill>
          <p:spPr>
            <a:xfrm>
              <a:off x="2649532" y="3637612"/>
              <a:ext cx="540363" cy="344552"/>
            </a:xfrm>
            <a:prstGeom prst="rect">
              <a:avLst/>
            </a:prstGeom>
          </p:spPr>
        </p:pic>
        <p:pic>
          <p:nvPicPr>
            <p:cNvPr id="233" name="Imagen 232">
              <a:extLst>
                <a:ext uri="{FF2B5EF4-FFF2-40B4-BE49-F238E27FC236}">
                  <a16:creationId xmlns:a16="http://schemas.microsoft.com/office/drawing/2014/main" id="{9427940F-55EB-A81D-4424-CCBFEA56EF7A}"/>
                </a:ext>
              </a:extLst>
            </p:cNvPr>
            <p:cNvPicPr>
              <a:picLocks noChangeAspect="1"/>
            </p:cNvPicPr>
            <p:nvPr/>
          </p:nvPicPr>
          <p:blipFill rotWithShape="1">
            <a:blip r:embed="rId4"/>
            <a:srcRect l="38599" t="10224" r="51325" b="78454"/>
            <a:stretch/>
          </p:blipFill>
          <p:spPr>
            <a:xfrm>
              <a:off x="2698562" y="3637612"/>
              <a:ext cx="540363" cy="344552"/>
            </a:xfrm>
            <a:prstGeom prst="rect">
              <a:avLst/>
            </a:prstGeom>
          </p:spPr>
        </p:pic>
        <p:pic>
          <p:nvPicPr>
            <p:cNvPr id="234" name="Imagen 233">
              <a:extLst>
                <a:ext uri="{FF2B5EF4-FFF2-40B4-BE49-F238E27FC236}">
                  <a16:creationId xmlns:a16="http://schemas.microsoft.com/office/drawing/2014/main" id="{8A12D3CC-EC12-5291-8EF7-6568EACCF014}"/>
                </a:ext>
              </a:extLst>
            </p:cNvPr>
            <p:cNvPicPr>
              <a:picLocks noChangeAspect="1"/>
            </p:cNvPicPr>
            <p:nvPr/>
          </p:nvPicPr>
          <p:blipFill rotWithShape="1">
            <a:blip r:embed="rId4"/>
            <a:srcRect l="38599" t="10224" r="51325" b="78454"/>
            <a:stretch/>
          </p:blipFill>
          <p:spPr>
            <a:xfrm>
              <a:off x="2747592" y="3637612"/>
              <a:ext cx="540363" cy="344552"/>
            </a:xfrm>
            <a:prstGeom prst="rect">
              <a:avLst/>
            </a:prstGeom>
          </p:spPr>
        </p:pic>
        <p:pic>
          <p:nvPicPr>
            <p:cNvPr id="235" name="Imagen 234">
              <a:extLst>
                <a:ext uri="{FF2B5EF4-FFF2-40B4-BE49-F238E27FC236}">
                  <a16:creationId xmlns:a16="http://schemas.microsoft.com/office/drawing/2014/main" id="{8420F66E-8BA7-2F64-5ED5-2A5ED42AA390}"/>
                </a:ext>
              </a:extLst>
            </p:cNvPr>
            <p:cNvPicPr>
              <a:picLocks noChangeAspect="1"/>
            </p:cNvPicPr>
            <p:nvPr/>
          </p:nvPicPr>
          <p:blipFill rotWithShape="1">
            <a:blip r:embed="rId4"/>
            <a:srcRect l="38599" t="10224" r="51325" b="78454"/>
            <a:stretch/>
          </p:blipFill>
          <p:spPr>
            <a:xfrm>
              <a:off x="2796622" y="3637612"/>
              <a:ext cx="540363" cy="344552"/>
            </a:xfrm>
            <a:prstGeom prst="rect">
              <a:avLst/>
            </a:prstGeom>
          </p:spPr>
        </p:pic>
        <p:pic>
          <p:nvPicPr>
            <p:cNvPr id="236" name="Imagen 235">
              <a:extLst>
                <a:ext uri="{FF2B5EF4-FFF2-40B4-BE49-F238E27FC236}">
                  <a16:creationId xmlns:a16="http://schemas.microsoft.com/office/drawing/2014/main" id="{105F3DB1-455D-31A7-AA31-48EF61CF0E2B}"/>
                </a:ext>
              </a:extLst>
            </p:cNvPr>
            <p:cNvPicPr>
              <a:picLocks noChangeAspect="1"/>
            </p:cNvPicPr>
            <p:nvPr/>
          </p:nvPicPr>
          <p:blipFill rotWithShape="1">
            <a:blip r:embed="rId4"/>
            <a:srcRect l="38599" t="10224" r="51325" b="78454"/>
            <a:stretch/>
          </p:blipFill>
          <p:spPr>
            <a:xfrm>
              <a:off x="2845652" y="3637612"/>
              <a:ext cx="540363" cy="344552"/>
            </a:xfrm>
            <a:prstGeom prst="rect">
              <a:avLst/>
            </a:prstGeom>
          </p:spPr>
        </p:pic>
        <p:pic>
          <p:nvPicPr>
            <p:cNvPr id="237" name="Imagen 236">
              <a:extLst>
                <a:ext uri="{FF2B5EF4-FFF2-40B4-BE49-F238E27FC236}">
                  <a16:creationId xmlns:a16="http://schemas.microsoft.com/office/drawing/2014/main" id="{962B9DC3-5383-439F-974F-4DCA2A87FDBA}"/>
                </a:ext>
              </a:extLst>
            </p:cNvPr>
            <p:cNvPicPr>
              <a:picLocks noChangeAspect="1"/>
            </p:cNvPicPr>
            <p:nvPr/>
          </p:nvPicPr>
          <p:blipFill rotWithShape="1">
            <a:blip r:embed="rId4"/>
            <a:srcRect l="38599" t="10224" r="51325" b="78454"/>
            <a:stretch/>
          </p:blipFill>
          <p:spPr>
            <a:xfrm>
              <a:off x="2894682" y="3637612"/>
              <a:ext cx="540363" cy="344552"/>
            </a:xfrm>
            <a:prstGeom prst="rect">
              <a:avLst/>
            </a:prstGeom>
          </p:spPr>
        </p:pic>
        <p:pic>
          <p:nvPicPr>
            <p:cNvPr id="238" name="Imagen 237">
              <a:extLst>
                <a:ext uri="{FF2B5EF4-FFF2-40B4-BE49-F238E27FC236}">
                  <a16:creationId xmlns:a16="http://schemas.microsoft.com/office/drawing/2014/main" id="{1AA2F1CE-7395-E13C-8D25-A51AC52243FC}"/>
                </a:ext>
              </a:extLst>
            </p:cNvPr>
            <p:cNvPicPr>
              <a:picLocks noChangeAspect="1"/>
            </p:cNvPicPr>
            <p:nvPr/>
          </p:nvPicPr>
          <p:blipFill rotWithShape="1">
            <a:blip r:embed="rId4"/>
            <a:srcRect l="38599" t="10224" r="51325" b="78454"/>
            <a:stretch/>
          </p:blipFill>
          <p:spPr>
            <a:xfrm>
              <a:off x="2943712" y="3637612"/>
              <a:ext cx="540363" cy="344552"/>
            </a:xfrm>
            <a:prstGeom prst="rect">
              <a:avLst/>
            </a:prstGeom>
          </p:spPr>
        </p:pic>
        <p:pic>
          <p:nvPicPr>
            <p:cNvPr id="239" name="Imagen 238">
              <a:extLst>
                <a:ext uri="{FF2B5EF4-FFF2-40B4-BE49-F238E27FC236}">
                  <a16:creationId xmlns:a16="http://schemas.microsoft.com/office/drawing/2014/main" id="{47753D75-5344-5862-BA38-01C4CFA95E6C}"/>
                </a:ext>
              </a:extLst>
            </p:cNvPr>
            <p:cNvPicPr>
              <a:picLocks noChangeAspect="1"/>
            </p:cNvPicPr>
            <p:nvPr/>
          </p:nvPicPr>
          <p:blipFill rotWithShape="1">
            <a:blip r:embed="rId4"/>
            <a:srcRect l="38599" t="10224" r="51325" b="78454"/>
            <a:stretch/>
          </p:blipFill>
          <p:spPr>
            <a:xfrm>
              <a:off x="2992742" y="3637612"/>
              <a:ext cx="540363" cy="344552"/>
            </a:xfrm>
            <a:prstGeom prst="rect">
              <a:avLst/>
            </a:prstGeom>
          </p:spPr>
        </p:pic>
        <p:pic>
          <p:nvPicPr>
            <p:cNvPr id="240" name="Imagen 239">
              <a:extLst>
                <a:ext uri="{FF2B5EF4-FFF2-40B4-BE49-F238E27FC236}">
                  <a16:creationId xmlns:a16="http://schemas.microsoft.com/office/drawing/2014/main" id="{F1C358FD-CFD7-935B-4609-1AC19BDE13FD}"/>
                </a:ext>
              </a:extLst>
            </p:cNvPr>
            <p:cNvPicPr>
              <a:picLocks noChangeAspect="1"/>
            </p:cNvPicPr>
            <p:nvPr/>
          </p:nvPicPr>
          <p:blipFill rotWithShape="1">
            <a:blip r:embed="rId4"/>
            <a:srcRect l="38599" t="10224" r="51325" b="78454"/>
            <a:stretch/>
          </p:blipFill>
          <p:spPr>
            <a:xfrm>
              <a:off x="3041772" y="3637612"/>
              <a:ext cx="540363" cy="344552"/>
            </a:xfrm>
            <a:prstGeom prst="rect">
              <a:avLst/>
            </a:prstGeom>
          </p:spPr>
        </p:pic>
        <p:pic>
          <p:nvPicPr>
            <p:cNvPr id="241" name="Imagen 240">
              <a:extLst>
                <a:ext uri="{FF2B5EF4-FFF2-40B4-BE49-F238E27FC236}">
                  <a16:creationId xmlns:a16="http://schemas.microsoft.com/office/drawing/2014/main" id="{86660A14-F1AF-95B0-28C2-631C00E4F9BD}"/>
                </a:ext>
              </a:extLst>
            </p:cNvPr>
            <p:cNvPicPr>
              <a:picLocks noChangeAspect="1"/>
            </p:cNvPicPr>
            <p:nvPr/>
          </p:nvPicPr>
          <p:blipFill rotWithShape="1">
            <a:blip r:embed="rId4"/>
            <a:srcRect l="38599" t="10224" r="51325" b="78454"/>
            <a:stretch/>
          </p:blipFill>
          <p:spPr>
            <a:xfrm>
              <a:off x="3090802" y="3637612"/>
              <a:ext cx="540363" cy="344552"/>
            </a:xfrm>
            <a:prstGeom prst="rect">
              <a:avLst/>
            </a:prstGeom>
          </p:spPr>
        </p:pic>
        <p:pic>
          <p:nvPicPr>
            <p:cNvPr id="242" name="Imagen 241">
              <a:extLst>
                <a:ext uri="{FF2B5EF4-FFF2-40B4-BE49-F238E27FC236}">
                  <a16:creationId xmlns:a16="http://schemas.microsoft.com/office/drawing/2014/main" id="{A7B2113C-D45C-EF63-0277-72C6C6D8BCFA}"/>
                </a:ext>
              </a:extLst>
            </p:cNvPr>
            <p:cNvPicPr>
              <a:picLocks noChangeAspect="1"/>
            </p:cNvPicPr>
            <p:nvPr/>
          </p:nvPicPr>
          <p:blipFill rotWithShape="1">
            <a:blip r:embed="rId4"/>
            <a:srcRect l="38599" t="10224" r="51325" b="78454"/>
            <a:stretch/>
          </p:blipFill>
          <p:spPr>
            <a:xfrm>
              <a:off x="3139832" y="3637612"/>
              <a:ext cx="540363" cy="344552"/>
            </a:xfrm>
            <a:prstGeom prst="rect">
              <a:avLst/>
            </a:prstGeom>
          </p:spPr>
        </p:pic>
        <p:pic>
          <p:nvPicPr>
            <p:cNvPr id="243" name="Imagen 242">
              <a:extLst>
                <a:ext uri="{FF2B5EF4-FFF2-40B4-BE49-F238E27FC236}">
                  <a16:creationId xmlns:a16="http://schemas.microsoft.com/office/drawing/2014/main" id="{E3D6B3B1-502C-9D4A-2277-E82F90317F6C}"/>
                </a:ext>
              </a:extLst>
            </p:cNvPr>
            <p:cNvPicPr>
              <a:picLocks noChangeAspect="1"/>
            </p:cNvPicPr>
            <p:nvPr/>
          </p:nvPicPr>
          <p:blipFill rotWithShape="1">
            <a:blip r:embed="rId4"/>
            <a:srcRect l="38599" t="10224" r="51325" b="78454"/>
            <a:stretch/>
          </p:blipFill>
          <p:spPr>
            <a:xfrm>
              <a:off x="3188862" y="3637612"/>
              <a:ext cx="540363" cy="344552"/>
            </a:xfrm>
            <a:prstGeom prst="rect">
              <a:avLst/>
            </a:prstGeom>
          </p:spPr>
        </p:pic>
        <p:pic>
          <p:nvPicPr>
            <p:cNvPr id="244" name="Imagen 243">
              <a:extLst>
                <a:ext uri="{FF2B5EF4-FFF2-40B4-BE49-F238E27FC236}">
                  <a16:creationId xmlns:a16="http://schemas.microsoft.com/office/drawing/2014/main" id="{BDF2C65F-621C-0304-A56D-96C05C959E02}"/>
                </a:ext>
              </a:extLst>
            </p:cNvPr>
            <p:cNvPicPr>
              <a:picLocks noChangeAspect="1"/>
            </p:cNvPicPr>
            <p:nvPr/>
          </p:nvPicPr>
          <p:blipFill rotWithShape="1">
            <a:blip r:embed="rId4"/>
            <a:srcRect l="38599" t="10224" r="51325" b="78454"/>
            <a:stretch/>
          </p:blipFill>
          <p:spPr>
            <a:xfrm>
              <a:off x="3237892" y="3637612"/>
              <a:ext cx="540363" cy="344552"/>
            </a:xfrm>
            <a:prstGeom prst="rect">
              <a:avLst/>
            </a:prstGeom>
          </p:spPr>
        </p:pic>
        <p:pic>
          <p:nvPicPr>
            <p:cNvPr id="245" name="Imagen 244">
              <a:extLst>
                <a:ext uri="{FF2B5EF4-FFF2-40B4-BE49-F238E27FC236}">
                  <a16:creationId xmlns:a16="http://schemas.microsoft.com/office/drawing/2014/main" id="{2ACBF127-521F-07EB-E17D-E0C6E679785F}"/>
                </a:ext>
              </a:extLst>
            </p:cNvPr>
            <p:cNvPicPr>
              <a:picLocks noChangeAspect="1"/>
            </p:cNvPicPr>
            <p:nvPr/>
          </p:nvPicPr>
          <p:blipFill rotWithShape="1">
            <a:blip r:embed="rId4"/>
            <a:srcRect l="38599" t="10224" r="51325" b="78454"/>
            <a:stretch/>
          </p:blipFill>
          <p:spPr>
            <a:xfrm>
              <a:off x="3286922" y="3637612"/>
              <a:ext cx="540363" cy="344552"/>
            </a:xfrm>
            <a:prstGeom prst="rect">
              <a:avLst/>
            </a:prstGeom>
          </p:spPr>
        </p:pic>
        <p:pic>
          <p:nvPicPr>
            <p:cNvPr id="246" name="Imagen 245">
              <a:extLst>
                <a:ext uri="{FF2B5EF4-FFF2-40B4-BE49-F238E27FC236}">
                  <a16:creationId xmlns:a16="http://schemas.microsoft.com/office/drawing/2014/main" id="{E47A8C53-9F26-9171-DC43-4F6271C0C6B9}"/>
                </a:ext>
              </a:extLst>
            </p:cNvPr>
            <p:cNvPicPr>
              <a:picLocks noChangeAspect="1"/>
            </p:cNvPicPr>
            <p:nvPr/>
          </p:nvPicPr>
          <p:blipFill rotWithShape="1">
            <a:blip r:embed="rId4"/>
            <a:srcRect l="38599" t="10224" r="51325" b="78454"/>
            <a:stretch/>
          </p:blipFill>
          <p:spPr>
            <a:xfrm>
              <a:off x="3335952" y="3637612"/>
              <a:ext cx="540363" cy="344552"/>
            </a:xfrm>
            <a:prstGeom prst="rect">
              <a:avLst/>
            </a:prstGeom>
          </p:spPr>
        </p:pic>
        <p:pic>
          <p:nvPicPr>
            <p:cNvPr id="247" name="Imagen 246">
              <a:extLst>
                <a:ext uri="{FF2B5EF4-FFF2-40B4-BE49-F238E27FC236}">
                  <a16:creationId xmlns:a16="http://schemas.microsoft.com/office/drawing/2014/main" id="{7A9FE1D1-395E-7FA1-513C-F6508E3F81B1}"/>
                </a:ext>
              </a:extLst>
            </p:cNvPr>
            <p:cNvPicPr>
              <a:picLocks noChangeAspect="1"/>
            </p:cNvPicPr>
            <p:nvPr/>
          </p:nvPicPr>
          <p:blipFill rotWithShape="1">
            <a:blip r:embed="rId4"/>
            <a:srcRect l="38599" t="10224" r="51325" b="78454"/>
            <a:stretch/>
          </p:blipFill>
          <p:spPr>
            <a:xfrm>
              <a:off x="3384982" y="3637612"/>
              <a:ext cx="540363" cy="344552"/>
            </a:xfrm>
            <a:prstGeom prst="rect">
              <a:avLst/>
            </a:prstGeom>
          </p:spPr>
        </p:pic>
        <p:pic>
          <p:nvPicPr>
            <p:cNvPr id="248" name="Imagen 247">
              <a:extLst>
                <a:ext uri="{FF2B5EF4-FFF2-40B4-BE49-F238E27FC236}">
                  <a16:creationId xmlns:a16="http://schemas.microsoft.com/office/drawing/2014/main" id="{E0C203B4-07E9-BE70-346A-87FB527C0BAF}"/>
                </a:ext>
              </a:extLst>
            </p:cNvPr>
            <p:cNvPicPr>
              <a:picLocks noChangeAspect="1"/>
            </p:cNvPicPr>
            <p:nvPr/>
          </p:nvPicPr>
          <p:blipFill rotWithShape="1">
            <a:blip r:embed="rId4"/>
            <a:srcRect l="38599" t="10224" r="51325" b="78454"/>
            <a:stretch/>
          </p:blipFill>
          <p:spPr>
            <a:xfrm>
              <a:off x="3434012" y="3637612"/>
              <a:ext cx="540363" cy="344552"/>
            </a:xfrm>
            <a:prstGeom prst="rect">
              <a:avLst/>
            </a:prstGeom>
          </p:spPr>
        </p:pic>
        <p:pic>
          <p:nvPicPr>
            <p:cNvPr id="249" name="Imagen 248">
              <a:extLst>
                <a:ext uri="{FF2B5EF4-FFF2-40B4-BE49-F238E27FC236}">
                  <a16:creationId xmlns:a16="http://schemas.microsoft.com/office/drawing/2014/main" id="{2E2CCB0E-B05D-959E-DC64-44040920CC08}"/>
                </a:ext>
              </a:extLst>
            </p:cNvPr>
            <p:cNvPicPr>
              <a:picLocks noChangeAspect="1"/>
            </p:cNvPicPr>
            <p:nvPr/>
          </p:nvPicPr>
          <p:blipFill rotWithShape="1">
            <a:blip r:embed="rId4"/>
            <a:srcRect l="38599" t="10224" r="51325" b="78454"/>
            <a:stretch/>
          </p:blipFill>
          <p:spPr>
            <a:xfrm>
              <a:off x="3483042" y="3637612"/>
              <a:ext cx="540363" cy="344552"/>
            </a:xfrm>
            <a:prstGeom prst="rect">
              <a:avLst/>
            </a:prstGeom>
          </p:spPr>
        </p:pic>
        <p:pic>
          <p:nvPicPr>
            <p:cNvPr id="250" name="Imagen 249">
              <a:extLst>
                <a:ext uri="{FF2B5EF4-FFF2-40B4-BE49-F238E27FC236}">
                  <a16:creationId xmlns:a16="http://schemas.microsoft.com/office/drawing/2014/main" id="{23868023-E91E-999A-DCFC-8A3EDD88A2C7}"/>
                </a:ext>
              </a:extLst>
            </p:cNvPr>
            <p:cNvPicPr>
              <a:picLocks noChangeAspect="1"/>
            </p:cNvPicPr>
            <p:nvPr/>
          </p:nvPicPr>
          <p:blipFill rotWithShape="1">
            <a:blip r:embed="rId4"/>
            <a:srcRect l="38599" t="10224" r="51325" b="78454"/>
            <a:stretch/>
          </p:blipFill>
          <p:spPr>
            <a:xfrm>
              <a:off x="3532072" y="3637612"/>
              <a:ext cx="540363" cy="344552"/>
            </a:xfrm>
            <a:prstGeom prst="rect">
              <a:avLst/>
            </a:prstGeom>
          </p:spPr>
        </p:pic>
        <p:pic>
          <p:nvPicPr>
            <p:cNvPr id="251" name="Imagen 250">
              <a:extLst>
                <a:ext uri="{FF2B5EF4-FFF2-40B4-BE49-F238E27FC236}">
                  <a16:creationId xmlns:a16="http://schemas.microsoft.com/office/drawing/2014/main" id="{0A7E1F16-76B4-9DFC-247F-F2AC151B8C5C}"/>
                </a:ext>
              </a:extLst>
            </p:cNvPr>
            <p:cNvPicPr>
              <a:picLocks noChangeAspect="1"/>
            </p:cNvPicPr>
            <p:nvPr/>
          </p:nvPicPr>
          <p:blipFill rotWithShape="1">
            <a:blip r:embed="rId4"/>
            <a:srcRect l="38599" t="10224" r="51325" b="78454"/>
            <a:stretch/>
          </p:blipFill>
          <p:spPr>
            <a:xfrm>
              <a:off x="3581102" y="3637612"/>
              <a:ext cx="540363" cy="344552"/>
            </a:xfrm>
            <a:prstGeom prst="rect">
              <a:avLst/>
            </a:prstGeom>
          </p:spPr>
        </p:pic>
        <p:pic>
          <p:nvPicPr>
            <p:cNvPr id="252" name="Imagen 251">
              <a:extLst>
                <a:ext uri="{FF2B5EF4-FFF2-40B4-BE49-F238E27FC236}">
                  <a16:creationId xmlns:a16="http://schemas.microsoft.com/office/drawing/2014/main" id="{52065FF4-945E-10A2-3B90-4E5AB9148AB8}"/>
                </a:ext>
              </a:extLst>
            </p:cNvPr>
            <p:cNvPicPr>
              <a:picLocks noChangeAspect="1"/>
            </p:cNvPicPr>
            <p:nvPr/>
          </p:nvPicPr>
          <p:blipFill rotWithShape="1">
            <a:blip r:embed="rId4"/>
            <a:srcRect l="38599" t="10224" r="51325" b="78454"/>
            <a:stretch/>
          </p:blipFill>
          <p:spPr>
            <a:xfrm>
              <a:off x="3630132" y="3637612"/>
              <a:ext cx="540363" cy="344552"/>
            </a:xfrm>
            <a:prstGeom prst="rect">
              <a:avLst/>
            </a:prstGeom>
          </p:spPr>
        </p:pic>
        <p:pic>
          <p:nvPicPr>
            <p:cNvPr id="253" name="Imagen 252">
              <a:extLst>
                <a:ext uri="{FF2B5EF4-FFF2-40B4-BE49-F238E27FC236}">
                  <a16:creationId xmlns:a16="http://schemas.microsoft.com/office/drawing/2014/main" id="{0DE09009-CDF3-7FBE-B0F4-A8F9ECA68B86}"/>
                </a:ext>
              </a:extLst>
            </p:cNvPr>
            <p:cNvPicPr>
              <a:picLocks noChangeAspect="1"/>
            </p:cNvPicPr>
            <p:nvPr/>
          </p:nvPicPr>
          <p:blipFill rotWithShape="1">
            <a:blip r:embed="rId4"/>
            <a:srcRect l="38599" t="10224" r="51325" b="78454"/>
            <a:stretch/>
          </p:blipFill>
          <p:spPr>
            <a:xfrm>
              <a:off x="3679162" y="3637612"/>
              <a:ext cx="540363" cy="344552"/>
            </a:xfrm>
            <a:prstGeom prst="rect">
              <a:avLst/>
            </a:prstGeom>
          </p:spPr>
        </p:pic>
        <p:pic>
          <p:nvPicPr>
            <p:cNvPr id="254" name="Imagen 253">
              <a:extLst>
                <a:ext uri="{FF2B5EF4-FFF2-40B4-BE49-F238E27FC236}">
                  <a16:creationId xmlns:a16="http://schemas.microsoft.com/office/drawing/2014/main" id="{61F60952-1E6F-DED2-0A0E-9CB1F175C1D3}"/>
                </a:ext>
              </a:extLst>
            </p:cNvPr>
            <p:cNvPicPr>
              <a:picLocks noChangeAspect="1"/>
            </p:cNvPicPr>
            <p:nvPr/>
          </p:nvPicPr>
          <p:blipFill rotWithShape="1">
            <a:blip r:embed="rId4"/>
            <a:srcRect l="38599" t="10224" r="51325" b="78454"/>
            <a:stretch/>
          </p:blipFill>
          <p:spPr>
            <a:xfrm>
              <a:off x="3728192" y="3637612"/>
              <a:ext cx="540363" cy="344552"/>
            </a:xfrm>
            <a:prstGeom prst="rect">
              <a:avLst/>
            </a:prstGeom>
          </p:spPr>
        </p:pic>
        <p:pic>
          <p:nvPicPr>
            <p:cNvPr id="255" name="Imagen 254">
              <a:extLst>
                <a:ext uri="{FF2B5EF4-FFF2-40B4-BE49-F238E27FC236}">
                  <a16:creationId xmlns:a16="http://schemas.microsoft.com/office/drawing/2014/main" id="{49500345-631A-32E4-6F26-A209A9F68BFA}"/>
                </a:ext>
              </a:extLst>
            </p:cNvPr>
            <p:cNvPicPr>
              <a:picLocks noChangeAspect="1"/>
            </p:cNvPicPr>
            <p:nvPr/>
          </p:nvPicPr>
          <p:blipFill rotWithShape="1">
            <a:blip r:embed="rId4"/>
            <a:srcRect l="38599" t="10224" r="51325" b="78454"/>
            <a:stretch/>
          </p:blipFill>
          <p:spPr>
            <a:xfrm>
              <a:off x="3777222" y="3637612"/>
              <a:ext cx="540363" cy="344552"/>
            </a:xfrm>
            <a:prstGeom prst="rect">
              <a:avLst/>
            </a:prstGeom>
          </p:spPr>
        </p:pic>
        <p:pic>
          <p:nvPicPr>
            <p:cNvPr id="256" name="Imagen 255">
              <a:extLst>
                <a:ext uri="{FF2B5EF4-FFF2-40B4-BE49-F238E27FC236}">
                  <a16:creationId xmlns:a16="http://schemas.microsoft.com/office/drawing/2014/main" id="{1ADD07FA-6956-0836-A5E6-1C717A40A275}"/>
                </a:ext>
              </a:extLst>
            </p:cNvPr>
            <p:cNvPicPr>
              <a:picLocks noChangeAspect="1"/>
            </p:cNvPicPr>
            <p:nvPr/>
          </p:nvPicPr>
          <p:blipFill rotWithShape="1">
            <a:blip r:embed="rId4"/>
            <a:srcRect l="38599" t="10224" r="51325" b="78454"/>
            <a:stretch/>
          </p:blipFill>
          <p:spPr>
            <a:xfrm>
              <a:off x="3826252" y="3637612"/>
              <a:ext cx="540363" cy="344552"/>
            </a:xfrm>
            <a:prstGeom prst="rect">
              <a:avLst/>
            </a:prstGeom>
          </p:spPr>
        </p:pic>
        <p:pic>
          <p:nvPicPr>
            <p:cNvPr id="257" name="Imagen 256">
              <a:extLst>
                <a:ext uri="{FF2B5EF4-FFF2-40B4-BE49-F238E27FC236}">
                  <a16:creationId xmlns:a16="http://schemas.microsoft.com/office/drawing/2014/main" id="{2277E7FB-589B-5C1B-515D-472E1EFB1CA2}"/>
                </a:ext>
              </a:extLst>
            </p:cNvPr>
            <p:cNvPicPr>
              <a:picLocks noChangeAspect="1"/>
            </p:cNvPicPr>
            <p:nvPr/>
          </p:nvPicPr>
          <p:blipFill rotWithShape="1">
            <a:blip r:embed="rId4"/>
            <a:srcRect l="38599" t="10224" r="51325" b="78454"/>
            <a:stretch/>
          </p:blipFill>
          <p:spPr>
            <a:xfrm>
              <a:off x="3875282" y="3637612"/>
              <a:ext cx="540363" cy="344552"/>
            </a:xfrm>
            <a:prstGeom prst="rect">
              <a:avLst/>
            </a:prstGeom>
          </p:spPr>
        </p:pic>
        <p:pic>
          <p:nvPicPr>
            <p:cNvPr id="258" name="Imagen 257">
              <a:extLst>
                <a:ext uri="{FF2B5EF4-FFF2-40B4-BE49-F238E27FC236}">
                  <a16:creationId xmlns:a16="http://schemas.microsoft.com/office/drawing/2014/main" id="{47BADBC0-BC77-25FB-7A6F-A225A63FB668}"/>
                </a:ext>
              </a:extLst>
            </p:cNvPr>
            <p:cNvPicPr>
              <a:picLocks noChangeAspect="1"/>
            </p:cNvPicPr>
            <p:nvPr/>
          </p:nvPicPr>
          <p:blipFill rotWithShape="1">
            <a:blip r:embed="rId4"/>
            <a:srcRect l="38599" t="10224" r="51325" b="78454"/>
            <a:stretch/>
          </p:blipFill>
          <p:spPr>
            <a:xfrm>
              <a:off x="3924312" y="3637612"/>
              <a:ext cx="540363" cy="344552"/>
            </a:xfrm>
            <a:prstGeom prst="rect">
              <a:avLst/>
            </a:prstGeom>
          </p:spPr>
        </p:pic>
        <p:pic>
          <p:nvPicPr>
            <p:cNvPr id="259" name="Imagen 258">
              <a:extLst>
                <a:ext uri="{FF2B5EF4-FFF2-40B4-BE49-F238E27FC236}">
                  <a16:creationId xmlns:a16="http://schemas.microsoft.com/office/drawing/2014/main" id="{CE0683CA-7817-670F-82FA-F1931AA2386B}"/>
                </a:ext>
              </a:extLst>
            </p:cNvPr>
            <p:cNvPicPr>
              <a:picLocks noChangeAspect="1"/>
            </p:cNvPicPr>
            <p:nvPr/>
          </p:nvPicPr>
          <p:blipFill rotWithShape="1">
            <a:blip r:embed="rId4"/>
            <a:srcRect l="38599" t="10224" r="51325" b="78454"/>
            <a:stretch/>
          </p:blipFill>
          <p:spPr>
            <a:xfrm>
              <a:off x="3973342" y="3637612"/>
              <a:ext cx="540363" cy="344552"/>
            </a:xfrm>
            <a:prstGeom prst="rect">
              <a:avLst/>
            </a:prstGeom>
          </p:spPr>
        </p:pic>
        <p:pic>
          <p:nvPicPr>
            <p:cNvPr id="260" name="Imagen 259">
              <a:extLst>
                <a:ext uri="{FF2B5EF4-FFF2-40B4-BE49-F238E27FC236}">
                  <a16:creationId xmlns:a16="http://schemas.microsoft.com/office/drawing/2014/main" id="{FF998C31-177D-BA3E-0335-B567896B01B5}"/>
                </a:ext>
              </a:extLst>
            </p:cNvPr>
            <p:cNvPicPr>
              <a:picLocks noChangeAspect="1"/>
            </p:cNvPicPr>
            <p:nvPr/>
          </p:nvPicPr>
          <p:blipFill rotWithShape="1">
            <a:blip r:embed="rId4"/>
            <a:srcRect l="38599" t="10224" r="51325" b="78454"/>
            <a:stretch/>
          </p:blipFill>
          <p:spPr>
            <a:xfrm>
              <a:off x="4022372" y="3637612"/>
              <a:ext cx="540363" cy="344552"/>
            </a:xfrm>
            <a:prstGeom prst="rect">
              <a:avLst/>
            </a:prstGeom>
          </p:spPr>
        </p:pic>
        <p:pic>
          <p:nvPicPr>
            <p:cNvPr id="261" name="Imagen 260">
              <a:extLst>
                <a:ext uri="{FF2B5EF4-FFF2-40B4-BE49-F238E27FC236}">
                  <a16:creationId xmlns:a16="http://schemas.microsoft.com/office/drawing/2014/main" id="{366EBAFA-178B-738B-F1EC-7AFAD755CA9D}"/>
                </a:ext>
              </a:extLst>
            </p:cNvPr>
            <p:cNvPicPr>
              <a:picLocks noChangeAspect="1"/>
            </p:cNvPicPr>
            <p:nvPr/>
          </p:nvPicPr>
          <p:blipFill rotWithShape="1">
            <a:blip r:embed="rId4"/>
            <a:srcRect l="38599" t="10224" r="51325" b="78454"/>
            <a:stretch/>
          </p:blipFill>
          <p:spPr>
            <a:xfrm>
              <a:off x="4071402" y="3637612"/>
              <a:ext cx="540363" cy="344552"/>
            </a:xfrm>
            <a:prstGeom prst="rect">
              <a:avLst/>
            </a:prstGeom>
          </p:spPr>
        </p:pic>
        <p:pic>
          <p:nvPicPr>
            <p:cNvPr id="262" name="Imagen 261">
              <a:extLst>
                <a:ext uri="{FF2B5EF4-FFF2-40B4-BE49-F238E27FC236}">
                  <a16:creationId xmlns:a16="http://schemas.microsoft.com/office/drawing/2014/main" id="{C7618731-7B8C-C60C-6E74-2AC45649A0C9}"/>
                </a:ext>
              </a:extLst>
            </p:cNvPr>
            <p:cNvPicPr>
              <a:picLocks noChangeAspect="1"/>
            </p:cNvPicPr>
            <p:nvPr/>
          </p:nvPicPr>
          <p:blipFill rotWithShape="1">
            <a:blip r:embed="rId4"/>
            <a:srcRect l="38599" t="10224" r="51325" b="78454"/>
            <a:stretch/>
          </p:blipFill>
          <p:spPr>
            <a:xfrm>
              <a:off x="4120432" y="3637612"/>
              <a:ext cx="540363" cy="344552"/>
            </a:xfrm>
            <a:prstGeom prst="rect">
              <a:avLst/>
            </a:prstGeom>
          </p:spPr>
        </p:pic>
        <p:pic>
          <p:nvPicPr>
            <p:cNvPr id="263" name="Imagen 262">
              <a:extLst>
                <a:ext uri="{FF2B5EF4-FFF2-40B4-BE49-F238E27FC236}">
                  <a16:creationId xmlns:a16="http://schemas.microsoft.com/office/drawing/2014/main" id="{2FA524EC-8B41-3BE7-DDD9-3BAB8D22A0F8}"/>
                </a:ext>
              </a:extLst>
            </p:cNvPr>
            <p:cNvPicPr>
              <a:picLocks noChangeAspect="1"/>
            </p:cNvPicPr>
            <p:nvPr/>
          </p:nvPicPr>
          <p:blipFill rotWithShape="1">
            <a:blip r:embed="rId4"/>
            <a:srcRect l="38599" t="10224" r="51325" b="78454"/>
            <a:stretch/>
          </p:blipFill>
          <p:spPr>
            <a:xfrm>
              <a:off x="4169462" y="3637612"/>
              <a:ext cx="540363" cy="344552"/>
            </a:xfrm>
            <a:prstGeom prst="rect">
              <a:avLst/>
            </a:prstGeom>
          </p:spPr>
        </p:pic>
        <p:pic>
          <p:nvPicPr>
            <p:cNvPr id="264" name="Imagen 263">
              <a:extLst>
                <a:ext uri="{FF2B5EF4-FFF2-40B4-BE49-F238E27FC236}">
                  <a16:creationId xmlns:a16="http://schemas.microsoft.com/office/drawing/2014/main" id="{2AFF00A6-3F8F-1729-A49D-395253700D62}"/>
                </a:ext>
              </a:extLst>
            </p:cNvPr>
            <p:cNvPicPr>
              <a:picLocks noChangeAspect="1"/>
            </p:cNvPicPr>
            <p:nvPr/>
          </p:nvPicPr>
          <p:blipFill rotWithShape="1">
            <a:blip r:embed="rId4"/>
            <a:srcRect l="38599" t="10224" r="51325" b="78454"/>
            <a:stretch/>
          </p:blipFill>
          <p:spPr>
            <a:xfrm>
              <a:off x="4218492" y="3637612"/>
              <a:ext cx="540363" cy="344552"/>
            </a:xfrm>
            <a:prstGeom prst="rect">
              <a:avLst/>
            </a:prstGeom>
          </p:spPr>
        </p:pic>
        <p:pic>
          <p:nvPicPr>
            <p:cNvPr id="265" name="Imagen 264">
              <a:extLst>
                <a:ext uri="{FF2B5EF4-FFF2-40B4-BE49-F238E27FC236}">
                  <a16:creationId xmlns:a16="http://schemas.microsoft.com/office/drawing/2014/main" id="{688B6FD7-43A1-208A-2E20-0D45E065EF0C}"/>
                </a:ext>
              </a:extLst>
            </p:cNvPr>
            <p:cNvPicPr>
              <a:picLocks noChangeAspect="1"/>
            </p:cNvPicPr>
            <p:nvPr/>
          </p:nvPicPr>
          <p:blipFill rotWithShape="1">
            <a:blip r:embed="rId4"/>
            <a:srcRect l="38599" t="10224" r="51325" b="78454"/>
            <a:stretch/>
          </p:blipFill>
          <p:spPr>
            <a:xfrm>
              <a:off x="4267522" y="3637612"/>
              <a:ext cx="540363" cy="344552"/>
            </a:xfrm>
            <a:prstGeom prst="rect">
              <a:avLst/>
            </a:prstGeom>
          </p:spPr>
        </p:pic>
        <p:pic>
          <p:nvPicPr>
            <p:cNvPr id="266" name="Imagen 265">
              <a:extLst>
                <a:ext uri="{FF2B5EF4-FFF2-40B4-BE49-F238E27FC236}">
                  <a16:creationId xmlns:a16="http://schemas.microsoft.com/office/drawing/2014/main" id="{1E71DEC1-E56C-1AB0-A3EA-6005733E5074}"/>
                </a:ext>
              </a:extLst>
            </p:cNvPr>
            <p:cNvPicPr>
              <a:picLocks noChangeAspect="1"/>
            </p:cNvPicPr>
            <p:nvPr/>
          </p:nvPicPr>
          <p:blipFill rotWithShape="1">
            <a:blip r:embed="rId4"/>
            <a:srcRect l="38599" t="10224" r="51325" b="78454"/>
            <a:stretch/>
          </p:blipFill>
          <p:spPr>
            <a:xfrm>
              <a:off x="4316552" y="3637612"/>
              <a:ext cx="540363" cy="344552"/>
            </a:xfrm>
            <a:prstGeom prst="rect">
              <a:avLst/>
            </a:prstGeom>
          </p:spPr>
        </p:pic>
        <p:pic>
          <p:nvPicPr>
            <p:cNvPr id="267" name="Imagen 266">
              <a:extLst>
                <a:ext uri="{FF2B5EF4-FFF2-40B4-BE49-F238E27FC236}">
                  <a16:creationId xmlns:a16="http://schemas.microsoft.com/office/drawing/2014/main" id="{E5DAF62E-113B-15AA-277D-7AE1CCF94D98}"/>
                </a:ext>
              </a:extLst>
            </p:cNvPr>
            <p:cNvPicPr>
              <a:picLocks noChangeAspect="1"/>
            </p:cNvPicPr>
            <p:nvPr/>
          </p:nvPicPr>
          <p:blipFill rotWithShape="1">
            <a:blip r:embed="rId4"/>
            <a:srcRect l="38599" t="10224" r="51325" b="78454"/>
            <a:stretch/>
          </p:blipFill>
          <p:spPr>
            <a:xfrm>
              <a:off x="4365582" y="3637612"/>
              <a:ext cx="540363" cy="344552"/>
            </a:xfrm>
            <a:prstGeom prst="rect">
              <a:avLst/>
            </a:prstGeom>
          </p:spPr>
        </p:pic>
        <p:pic>
          <p:nvPicPr>
            <p:cNvPr id="268" name="Imagen 267">
              <a:extLst>
                <a:ext uri="{FF2B5EF4-FFF2-40B4-BE49-F238E27FC236}">
                  <a16:creationId xmlns:a16="http://schemas.microsoft.com/office/drawing/2014/main" id="{20823776-01AF-6467-9E60-D957B3EC6870}"/>
                </a:ext>
              </a:extLst>
            </p:cNvPr>
            <p:cNvPicPr>
              <a:picLocks noChangeAspect="1"/>
            </p:cNvPicPr>
            <p:nvPr/>
          </p:nvPicPr>
          <p:blipFill rotWithShape="1">
            <a:blip r:embed="rId4"/>
            <a:srcRect l="38599" t="10224" r="51325" b="78454"/>
            <a:stretch/>
          </p:blipFill>
          <p:spPr>
            <a:xfrm>
              <a:off x="4414596" y="3637612"/>
              <a:ext cx="540363" cy="344552"/>
            </a:xfrm>
            <a:prstGeom prst="rect">
              <a:avLst/>
            </a:prstGeom>
          </p:spPr>
        </p:pic>
        <p:pic>
          <p:nvPicPr>
            <p:cNvPr id="269" name="Imagen 268">
              <a:extLst>
                <a:ext uri="{FF2B5EF4-FFF2-40B4-BE49-F238E27FC236}">
                  <a16:creationId xmlns:a16="http://schemas.microsoft.com/office/drawing/2014/main" id="{77B15555-C197-EB2E-F358-0BB8FF4E88A2}"/>
                </a:ext>
              </a:extLst>
            </p:cNvPr>
            <p:cNvPicPr>
              <a:picLocks noChangeAspect="1"/>
            </p:cNvPicPr>
            <p:nvPr/>
          </p:nvPicPr>
          <p:blipFill rotWithShape="1">
            <a:blip r:embed="rId4"/>
            <a:srcRect l="38599" t="10224" r="51325" b="78454"/>
            <a:stretch/>
          </p:blipFill>
          <p:spPr>
            <a:xfrm>
              <a:off x="4458381" y="3637612"/>
              <a:ext cx="540363" cy="344552"/>
            </a:xfrm>
            <a:prstGeom prst="rect">
              <a:avLst/>
            </a:prstGeom>
          </p:spPr>
        </p:pic>
        <p:pic>
          <p:nvPicPr>
            <p:cNvPr id="270" name="Imagen 269">
              <a:extLst>
                <a:ext uri="{FF2B5EF4-FFF2-40B4-BE49-F238E27FC236}">
                  <a16:creationId xmlns:a16="http://schemas.microsoft.com/office/drawing/2014/main" id="{407B62DF-BE78-A6AA-076C-4CC5BC9A8116}"/>
                </a:ext>
              </a:extLst>
            </p:cNvPr>
            <p:cNvPicPr>
              <a:picLocks noChangeAspect="1"/>
            </p:cNvPicPr>
            <p:nvPr/>
          </p:nvPicPr>
          <p:blipFill rotWithShape="1">
            <a:blip r:embed="rId4"/>
            <a:srcRect l="38599" t="10224" r="51325" b="78454"/>
            <a:stretch/>
          </p:blipFill>
          <p:spPr>
            <a:xfrm>
              <a:off x="4500017" y="3637612"/>
              <a:ext cx="540363" cy="344552"/>
            </a:xfrm>
            <a:prstGeom prst="rect">
              <a:avLst/>
            </a:prstGeom>
          </p:spPr>
        </p:pic>
        <p:pic>
          <p:nvPicPr>
            <p:cNvPr id="271" name="Imagen 270">
              <a:extLst>
                <a:ext uri="{FF2B5EF4-FFF2-40B4-BE49-F238E27FC236}">
                  <a16:creationId xmlns:a16="http://schemas.microsoft.com/office/drawing/2014/main" id="{2EC055C3-3D18-0063-0561-DEF00364B259}"/>
                </a:ext>
              </a:extLst>
            </p:cNvPr>
            <p:cNvPicPr>
              <a:picLocks noChangeAspect="1"/>
            </p:cNvPicPr>
            <p:nvPr/>
          </p:nvPicPr>
          <p:blipFill rotWithShape="1">
            <a:blip r:embed="rId4"/>
            <a:srcRect l="38599" t="10224" r="51325" b="78454"/>
            <a:stretch/>
          </p:blipFill>
          <p:spPr>
            <a:xfrm>
              <a:off x="4543802" y="3637612"/>
              <a:ext cx="540363" cy="344552"/>
            </a:xfrm>
            <a:prstGeom prst="rect">
              <a:avLst/>
            </a:prstGeom>
          </p:spPr>
        </p:pic>
        <p:pic>
          <p:nvPicPr>
            <p:cNvPr id="272" name="Imagen 271">
              <a:extLst>
                <a:ext uri="{FF2B5EF4-FFF2-40B4-BE49-F238E27FC236}">
                  <a16:creationId xmlns:a16="http://schemas.microsoft.com/office/drawing/2014/main" id="{3ABB2AE6-A5DD-53E5-F5C2-39025DC0A741}"/>
                </a:ext>
              </a:extLst>
            </p:cNvPr>
            <p:cNvPicPr>
              <a:picLocks noChangeAspect="1"/>
            </p:cNvPicPr>
            <p:nvPr/>
          </p:nvPicPr>
          <p:blipFill rotWithShape="1">
            <a:blip r:embed="rId4"/>
            <a:srcRect l="38599" t="10224" r="51325" b="78454"/>
            <a:stretch/>
          </p:blipFill>
          <p:spPr>
            <a:xfrm>
              <a:off x="4587586" y="3637612"/>
              <a:ext cx="540363" cy="344552"/>
            </a:xfrm>
            <a:prstGeom prst="rect">
              <a:avLst/>
            </a:prstGeom>
          </p:spPr>
        </p:pic>
        <p:pic>
          <p:nvPicPr>
            <p:cNvPr id="273" name="Imagen 272">
              <a:extLst>
                <a:ext uri="{FF2B5EF4-FFF2-40B4-BE49-F238E27FC236}">
                  <a16:creationId xmlns:a16="http://schemas.microsoft.com/office/drawing/2014/main" id="{BEB9051B-DECD-D086-4ACB-34D9F7384D14}"/>
                </a:ext>
              </a:extLst>
            </p:cNvPr>
            <p:cNvPicPr>
              <a:picLocks noChangeAspect="1"/>
            </p:cNvPicPr>
            <p:nvPr/>
          </p:nvPicPr>
          <p:blipFill rotWithShape="1">
            <a:blip r:embed="rId4"/>
            <a:srcRect l="38599" t="10224" r="51325" b="78454"/>
            <a:stretch/>
          </p:blipFill>
          <p:spPr>
            <a:xfrm>
              <a:off x="4628982" y="3637612"/>
              <a:ext cx="540363" cy="344552"/>
            </a:xfrm>
            <a:prstGeom prst="rect">
              <a:avLst/>
            </a:prstGeom>
          </p:spPr>
        </p:pic>
        <p:pic>
          <p:nvPicPr>
            <p:cNvPr id="274" name="Imagen 273">
              <a:extLst>
                <a:ext uri="{FF2B5EF4-FFF2-40B4-BE49-F238E27FC236}">
                  <a16:creationId xmlns:a16="http://schemas.microsoft.com/office/drawing/2014/main" id="{77AEE505-E5BD-E58A-032B-D9028AFF22AF}"/>
                </a:ext>
              </a:extLst>
            </p:cNvPr>
            <p:cNvPicPr>
              <a:picLocks noChangeAspect="1"/>
            </p:cNvPicPr>
            <p:nvPr/>
          </p:nvPicPr>
          <p:blipFill rotWithShape="1">
            <a:blip r:embed="rId4"/>
            <a:srcRect l="38599" t="10224" r="51325" b="78454"/>
            <a:stretch/>
          </p:blipFill>
          <p:spPr>
            <a:xfrm>
              <a:off x="4672766" y="3637612"/>
              <a:ext cx="540363" cy="344552"/>
            </a:xfrm>
            <a:prstGeom prst="rect">
              <a:avLst/>
            </a:prstGeom>
          </p:spPr>
        </p:pic>
        <p:pic>
          <p:nvPicPr>
            <p:cNvPr id="275" name="Imagen 274">
              <a:extLst>
                <a:ext uri="{FF2B5EF4-FFF2-40B4-BE49-F238E27FC236}">
                  <a16:creationId xmlns:a16="http://schemas.microsoft.com/office/drawing/2014/main" id="{A6334E2D-CF95-665C-D17E-B634B9853217}"/>
                </a:ext>
              </a:extLst>
            </p:cNvPr>
            <p:cNvPicPr>
              <a:picLocks noChangeAspect="1"/>
            </p:cNvPicPr>
            <p:nvPr/>
          </p:nvPicPr>
          <p:blipFill rotWithShape="1">
            <a:blip r:embed="rId4"/>
            <a:srcRect l="38599" t="10224" r="51325" b="78454"/>
            <a:stretch/>
          </p:blipFill>
          <p:spPr>
            <a:xfrm>
              <a:off x="4716551" y="3637612"/>
              <a:ext cx="540363" cy="344552"/>
            </a:xfrm>
            <a:prstGeom prst="rect">
              <a:avLst/>
            </a:prstGeom>
          </p:spPr>
        </p:pic>
        <p:pic>
          <p:nvPicPr>
            <p:cNvPr id="276" name="Imagen 275">
              <a:extLst>
                <a:ext uri="{FF2B5EF4-FFF2-40B4-BE49-F238E27FC236}">
                  <a16:creationId xmlns:a16="http://schemas.microsoft.com/office/drawing/2014/main" id="{D9F8FFFD-22BE-E3D7-01D1-470188766722}"/>
                </a:ext>
              </a:extLst>
            </p:cNvPr>
            <p:cNvPicPr>
              <a:picLocks noChangeAspect="1"/>
            </p:cNvPicPr>
            <p:nvPr/>
          </p:nvPicPr>
          <p:blipFill rotWithShape="1">
            <a:blip r:embed="rId4"/>
            <a:srcRect l="38599" t="10224" r="51325" b="78454"/>
            <a:stretch/>
          </p:blipFill>
          <p:spPr>
            <a:xfrm>
              <a:off x="4718133" y="3637612"/>
              <a:ext cx="540363" cy="344552"/>
            </a:xfrm>
            <a:prstGeom prst="rect">
              <a:avLst/>
            </a:prstGeom>
          </p:spPr>
        </p:pic>
        <p:pic>
          <p:nvPicPr>
            <p:cNvPr id="277" name="Imagen 276">
              <a:extLst>
                <a:ext uri="{FF2B5EF4-FFF2-40B4-BE49-F238E27FC236}">
                  <a16:creationId xmlns:a16="http://schemas.microsoft.com/office/drawing/2014/main" id="{0FF7D80D-1E33-A00A-7C8D-9343B8F8BFDE}"/>
                </a:ext>
              </a:extLst>
            </p:cNvPr>
            <p:cNvPicPr>
              <a:picLocks noChangeAspect="1"/>
            </p:cNvPicPr>
            <p:nvPr/>
          </p:nvPicPr>
          <p:blipFill rotWithShape="1">
            <a:blip r:embed="rId4"/>
            <a:srcRect l="38599" t="10224" r="51325" b="78454"/>
            <a:stretch/>
          </p:blipFill>
          <p:spPr>
            <a:xfrm>
              <a:off x="4761917" y="3637612"/>
              <a:ext cx="540363" cy="344552"/>
            </a:xfrm>
            <a:prstGeom prst="rect">
              <a:avLst/>
            </a:prstGeom>
          </p:spPr>
        </p:pic>
        <p:pic>
          <p:nvPicPr>
            <p:cNvPr id="278" name="Imagen 277">
              <a:extLst>
                <a:ext uri="{FF2B5EF4-FFF2-40B4-BE49-F238E27FC236}">
                  <a16:creationId xmlns:a16="http://schemas.microsoft.com/office/drawing/2014/main" id="{611A1683-9107-FD7B-ED6C-FAAAEF6CC990}"/>
                </a:ext>
              </a:extLst>
            </p:cNvPr>
            <p:cNvPicPr>
              <a:picLocks noChangeAspect="1"/>
            </p:cNvPicPr>
            <p:nvPr/>
          </p:nvPicPr>
          <p:blipFill rotWithShape="1">
            <a:blip r:embed="rId4"/>
            <a:srcRect l="38599" t="10224" r="51325" b="78454"/>
            <a:stretch/>
          </p:blipFill>
          <p:spPr>
            <a:xfrm>
              <a:off x="4805702" y="3637612"/>
              <a:ext cx="540363" cy="344552"/>
            </a:xfrm>
            <a:prstGeom prst="rect">
              <a:avLst/>
            </a:prstGeom>
          </p:spPr>
        </p:pic>
        <p:pic>
          <p:nvPicPr>
            <p:cNvPr id="279" name="Imagen 278">
              <a:extLst>
                <a:ext uri="{FF2B5EF4-FFF2-40B4-BE49-F238E27FC236}">
                  <a16:creationId xmlns:a16="http://schemas.microsoft.com/office/drawing/2014/main" id="{E698C2C9-226F-1452-8029-A84060D882DE}"/>
                </a:ext>
              </a:extLst>
            </p:cNvPr>
            <p:cNvPicPr>
              <a:picLocks noChangeAspect="1"/>
            </p:cNvPicPr>
            <p:nvPr/>
          </p:nvPicPr>
          <p:blipFill rotWithShape="1">
            <a:blip r:embed="rId4"/>
            <a:srcRect l="38599" t="10224" r="51325" b="78454"/>
            <a:stretch/>
          </p:blipFill>
          <p:spPr>
            <a:xfrm>
              <a:off x="2384002" y="3072475"/>
              <a:ext cx="540363" cy="344552"/>
            </a:xfrm>
            <a:prstGeom prst="rect">
              <a:avLst/>
            </a:prstGeom>
          </p:spPr>
        </p:pic>
        <p:pic>
          <p:nvPicPr>
            <p:cNvPr id="280" name="Imagen 279">
              <a:extLst>
                <a:ext uri="{FF2B5EF4-FFF2-40B4-BE49-F238E27FC236}">
                  <a16:creationId xmlns:a16="http://schemas.microsoft.com/office/drawing/2014/main" id="{29A63790-6B9C-6D7F-E688-EDC235D7AE8B}"/>
                </a:ext>
              </a:extLst>
            </p:cNvPr>
            <p:cNvPicPr>
              <a:picLocks noChangeAspect="1"/>
            </p:cNvPicPr>
            <p:nvPr/>
          </p:nvPicPr>
          <p:blipFill rotWithShape="1">
            <a:blip r:embed="rId4"/>
            <a:srcRect l="38599" t="10224" r="51325" b="78454"/>
            <a:stretch/>
          </p:blipFill>
          <p:spPr>
            <a:xfrm>
              <a:off x="2453869" y="3072475"/>
              <a:ext cx="540363" cy="344552"/>
            </a:xfrm>
            <a:prstGeom prst="rect">
              <a:avLst/>
            </a:prstGeom>
          </p:spPr>
        </p:pic>
        <p:pic>
          <p:nvPicPr>
            <p:cNvPr id="281" name="Imagen 280">
              <a:extLst>
                <a:ext uri="{FF2B5EF4-FFF2-40B4-BE49-F238E27FC236}">
                  <a16:creationId xmlns:a16="http://schemas.microsoft.com/office/drawing/2014/main" id="{6896514C-4948-C20E-1B86-760635168AB9}"/>
                </a:ext>
              </a:extLst>
            </p:cNvPr>
            <p:cNvPicPr>
              <a:picLocks noChangeAspect="1"/>
            </p:cNvPicPr>
            <p:nvPr/>
          </p:nvPicPr>
          <p:blipFill rotWithShape="1">
            <a:blip r:embed="rId4"/>
            <a:srcRect l="38599" t="10224" r="51325" b="78454"/>
            <a:stretch/>
          </p:blipFill>
          <p:spPr>
            <a:xfrm>
              <a:off x="2523736" y="3072475"/>
              <a:ext cx="540363" cy="344552"/>
            </a:xfrm>
            <a:prstGeom prst="rect">
              <a:avLst/>
            </a:prstGeom>
          </p:spPr>
        </p:pic>
        <p:pic>
          <p:nvPicPr>
            <p:cNvPr id="282" name="Imagen 281">
              <a:extLst>
                <a:ext uri="{FF2B5EF4-FFF2-40B4-BE49-F238E27FC236}">
                  <a16:creationId xmlns:a16="http://schemas.microsoft.com/office/drawing/2014/main" id="{76AE29C8-D7F9-58C5-3B3A-CAE98A6B7E63}"/>
                </a:ext>
              </a:extLst>
            </p:cNvPr>
            <p:cNvPicPr>
              <a:picLocks noChangeAspect="1"/>
            </p:cNvPicPr>
            <p:nvPr/>
          </p:nvPicPr>
          <p:blipFill rotWithShape="1">
            <a:blip r:embed="rId4"/>
            <a:srcRect l="38599" t="10224" r="51325" b="78454"/>
            <a:stretch/>
          </p:blipFill>
          <p:spPr>
            <a:xfrm>
              <a:off x="2593920" y="3064771"/>
              <a:ext cx="510867" cy="352256"/>
            </a:xfrm>
            <a:prstGeom prst="rect">
              <a:avLst/>
            </a:prstGeom>
          </p:spPr>
        </p:pic>
        <p:pic>
          <p:nvPicPr>
            <p:cNvPr id="283" name="Imagen 282">
              <a:extLst>
                <a:ext uri="{FF2B5EF4-FFF2-40B4-BE49-F238E27FC236}">
                  <a16:creationId xmlns:a16="http://schemas.microsoft.com/office/drawing/2014/main" id="{8545337F-13FE-E463-7846-D0FE70901AAC}"/>
                </a:ext>
              </a:extLst>
            </p:cNvPr>
            <p:cNvPicPr>
              <a:picLocks noChangeAspect="1"/>
            </p:cNvPicPr>
            <p:nvPr/>
          </p:nvPicPr>
          <p:blipFill rotWithShape="1">
            <a:blip r:embed="rId4"/>
            <a:srcRect l="38599" t="10224" r="51325" b="78454"/>
            <a:stretch/>
          </p:blipFill>
          <p:spPr>
            <a:xfrm>
              <a:off x="2663787" y="3064771"/>
              <a:ext cx="510867" cy="352256"/>
            </a:xfrm>
            <a:prstGeom prst="rect">
              <a:avLst/>
            </a:prstGeom>
          </p:spPr>
        </p:pic>
        <p:pic>
          <p:nvPicPr>
            <p:cNvPr id="284" name="Imagen 283">
              <a:extLst>
                <a:ext uri="{FF2B5EF4-FFF2-40B4-BE49-F238E27FC236}">
                  <a16:creationId xmlns:a16="http://schemas.microsoft.com/office/drawing/2014/main" id="{2F561CA7-8315-A52B-93F8-174984C18F2D}"/>
                </a:ext>
              </a:extLst>
            </p:cNvPr>
            <p:cNvPicPr>
              <a:picLocks noChangeAspect="1"/>
            </p:cNvPicPr>
            <p:nvPr/>
          </p:nvPicPr>
          <p:blipFill rotWithShape="1">
            <a:blip r:embed="rId4"/>
            <a:srcRect l="38599" t="10224" r="51325" b="78454"/>
            <a:stretch/>
          </p:blipFill>
          <p:spPr>
            <a:xfrm>
              <a:off x="2733654" y="3064771"/>
              <a:ext cx="510867" cy="352256"/>
            </a:xfrm>
            <a:prstGeom prst="rect">
              <a:avLst/>
            </a:prstGeom>
          </p:spPr>
        </p:pic>
        <p:pic>
          <p:nvPicPr>
            <p:cNvPr id="285" name="Imagen 284">
              <a:extLst>
                <a:ext uri="{FF2B5EF4-FFF2-40B4-BE49-F238E27FC236}">
                  <a16:creationId xmlns:a16="http://schemas.microsoft.com/office/drawing/2014/main" id="{DA342E8E-2305-3CB0-10BD-BD1EE2BCC38B}"/>
                </a:ext>
              </a:extLst>
            </p:cNvPr>
            <p:cNvPicPr>
              <a:picLocks noChangeAspect="1"/>
            </p:cNvPicPr>
            <p:nvPr/>
          </p:nvPicPr>
          <p:blipFill rotWithShape="1">
            <a:blip r:embed="rId4"/>
            <a:srcRect l="38599" t="10224" r="51325" b="78454"/>
            <a:stretch/>
          </p:blipFill>
          <p:spPr>
            <a:xfrm>
              <a:off x="2803521" y="3064771"/>
              <a:ext cx="510867" cy="352256"/>
            </a:xfrm>
            <a:prstGeom prst="rect">
              <a:avLst/>
            </a:prstGeom>
          </p:spPr>
        </p:pic>
        <p:pic>
          <p:nvPicPr>
            <p:cNvPr id="286" name="Imagen 285">
              <a:extLst>
                <a:ext uri="{FF2B5EF4-FFF2-40B4-BE49-F238E27FC236}">
                  <a16:creationId xmlns:a16="http://schemas.microsoft.com/office/drawing/2014/main" id="{0BA8710B-D9B5-A076-E15C-7F89881BFAD2}"/>
                </a:ext>
              </a:extLst>
            </p:cNvPr>
            <p:cNvPicPr>
              <a:picLocks noChangeAspect="1"/>
            </p:cNvPicPr>
            <p:nvPr/>
          </p:nvPicPr>
          <p:blipFill rotWithShape="1">
            <a:blip r:embed="rId4"/>
            <a:srcRect l="38599" t="10224" r="51325" b="78454"/>
            <a:stretch/>
          </p:blipFill>
          <p:spPr>
            <a:xfrm>
              <a:off x="2873387" y="3064771"/>
              <a:ext cx="510867" cy="352256"/>
            </a:xfrm>
            <a:prstGeom prst="rect">
              <a:avLst/>
            </a:prstGeom>
          </p:spPr>
        </p:pic>
        <p:pic>
          <p:nvPicPr>
            <p:cNvPr id="287" name="Imagen 286">
              <a:extLst>
                <a:ext uri="{FF2B5EF4-FFF2-40B4-BE49-F238E27FC236}">
                  <a16:creationId xmlns:a16="http://schemas.microsoft.com/office/drawing/2014/main" id="{5D98E08E-5262-854A-6228-F043443CFD4C}"/>
                </a:ext>
              </a:extLst>
            </p:cNvPr>
            <p:cNvPicPr>
              <a:picLocks noChangeAspect="1"/>
            </p:cNvPicPr>
            <p:nvPr/>
          </p:nvPicPr>
          <p:blipFill rotWithShape="1">
            <a:blip r:embed="rId4"/>
            <a:srcRect l="38599" t="10224" r="51325" b="78454"/>
            <a:stretch/>
          </p:blipFill>
          <p:spPr>
            <a:xfrm>
              <a:off x="2943254" y="3064771"/>
              <a:ext cx="510867" cy="352256"/>
            </a:xfrm>
            <a:prstGeom prst="rect">
              <a:avLst/>
            </a:prstGeom>
          </p:spPr>
        </p:pic>
        <p:pic>
          <p:nvPicPr>
            <p:cNvPr id="288" name="Imagen 287">
              <a:extLst>
                <a:ext uri="{FF2B5EF4-FFF2-40B4-BE49-F238E27FC236}">
                  <a16:creationId xmlns:a16="http://schemas.microsoft.com/office/drawing/2014/main" id="{C5093930-7A57-1077-171F-616E926F3C8C}"/>
                </a:ext>
              </a:extLst>
            </p:cNvPr>
            <p:cNvPicPr>
              <a:picLocks noChangeAspect="1"/>
            </p:cNvPicPr>
            <p:nvPr/>
          </p:nvPicPr>
          <p:blipFill rotWithShape="1">
            <a:blip r:embed="rId4"/>
            <a:srcRect l="38599" t="10224" r="51325" b="78454"/>
            <a:stretch/>
          </p:blipFill>
          <p:spPr>
            <a:xfrm>
              <a:off x="3013121" y="3064771"/>
              <a:ext cx="510867" cy="352256"/>
            </a:xfrm>
            <a:prstGeom prst="rect">
              <a:avLst/>
            </a:prstGeom>
          </p:spPr>
        </p:pic>
        <p:pic>
          <p:nvPicPr>
            <p:cNvPr id="289" name="Imagen 288">
              <a:extLst>
                <a:ext uri="{FF2B5EF4-FFF2-40B4-BE49-F238E27FC236}">
                  <a16:creationId xmlns:a16="http://schemas.microsoft.com/office/drawing/2014/main" id="{D66699EA-0F6F-FB96-5B0D-D65BBB0E7015}"/>
                </a:ext>
              </a:extLst>
            </p:cNvPr>
            <p:cNvPicPr>
              <a:picLocks noChangeAspect="1"/>
            </p:cNvPicPr>
            <p:nvPr/>
          </p:nvPicPr>
          <p:blipFill rotWithShape="1">
            <a:blip r:embed="rId4"/>
            <a:srcRect l="38599" t="10224" r="51325" b="78454"/>
            <a:stretch/>
          </p:blipFill>
          <p:spPr>
            <a:xfrm>
              <a:off x="3082987" y="3064771"/>
              <a:ext cx="510867" cy="352256"/>
            </a:xfrm>
            <a:prstGeom prst="rect">
              <a:avLst/>
            </a:prstGeom>
          </p:spPr>
        </p:pic>
        <p:pic>
          <p:nvPicPr>
            <p:cNvPr id="290" name="Imagen 289">
              <a:extLst>
                <a:ext uri="{FF2B5EF4-FFF2-40B4-BE49-F238E27FC236}">
                  <a16:creationId xmlns:a16="http://schemas.microsoft.com/office/drawing/2014/main" id="{0F2B1806-2B51-37F0-2C3A-923BC1E21F6E}"/>
                </a:ext>
              </a:extLst>
            </p:cNvPr>
            <p:cNvPicPr>
              <a:picLocks noChangeAspect="1"/>
            </p:cNvPicPr>
            <p:nvPr/>
          </p:nvPicPr>
          <p:blipFill rotWithShape="1">
            <a:blip r:embed="rId4"/>
            <a:srcRect l="38599" t="10224" r="51325" b="78454"/>
            <a:stretch/>
          </p:blipFill>
          <p:spPr>
            <a:xfrm>
              <a:off x="3152854" y="3064771"/>
              <a:ext cx="510867" cy="352256"/>
            </a:xfrm>
            <a:prstGeom prst="rect">
              <a:avLst/>
            </a:prstGeom>
          </p:spPr>
        </p:pic>
        <p:pic>
          <p:nvPicPr>
            <p:cNvPr id="291" name="Imagen 290">
              <a:extLst>
                <a:ext uri="{FF2B5EF4-FFF2-40B4-BE49-F238E27FC236}">
                  <a16:creationId xmlns:a16="http://schemas.microsoft.com/office/drawing/2014/main" id="{0F0D4EC1-BBAC-0B73-FA28-B553363CCCCE}"/>
                </a:ext>
              </a:extLst>
            </p:cNvPr>
            <p:cNvPicPr>
              <a:picLocks noChangeAspect="1"/>
            </p:cNvPicPr>
            <p:nvPr/>
          </p:nvPicPr>
          <p:blipFill rotWithShape="1">
            <a:blip r:embed="rId4"/>
            <a:srcRect l="38599" t="10224" r="51325" b="78454"/>
            <a:stretch/>
          </p:blipFill>
          <p:spPr>
            <a:xfrm>
              <a:off x="3222721" y="3064771"/>
              <a:ext cx="510867" cy="352256"/>
            </a:xfrm>
            <a:prstGeom prst="rect">
              <a:avLst/>
            </a:prstGeom>
          </p:spPr>
        </p:pic>
        <p:pic>
          <p:nvPicPr>
            <p:cNvPr id="292" name="Imagen 291">
              <a:extLst>
                <a:ext uri="{FF2B5EF4-FFF2-40B4-BE49-F238E27FC236}">
                  <a16:creationId xmlns:a16="http://schemas.microsoft.com/office/drawing/2014/main" id="{CB8ADE7A-D511-FC9C-C420-2E9935E233F0}"/>
                </a:ext>
              </a:extLst>
            </p:cNvPr>
            <p:cNvPicPr>
              <a:picLocks noChangeAspect="1"/>
            </p:cNvPicPr>
            <p:nvPr/>
          </p:nvPicPr>
          <p:blipFill rotWithShape="1">
            <a:blip r:embed="rId4"/>
            <a:srcRect l="38599" t="10224" r="51325" b="78454"/>
            <a:stretch/>
          </p:blipFill>
          <p:spPr>
            <a:xfrm>
              <a:off x="3292588" y="3064771"/>
              <a:ext cx="510867" cy="352256"/>
            </a:xfrm>
            <a:prstGeom prst="rect">
              <a:avLst/>
            </a:prstGeom>
          </p:spPr>
        </p:pic>
        <p:pic>
          <p:nvPicPr>
            <p:cNvPr id="293" name="Imagen 292">
              <a:extLst>
                <a:ext uri="{FF2B5EF4-FFF2-40B4-BE49-F238E27FC236}">
                  <a16:creationId xmlns:a16="http://schemas.microsoft.com/office/drawing/2014/main" id="{46F19412-48C4-5B2F-2FDD-180744139078}"/>
                </a:ext>
              </a:extLst>
            </p:cNvPr>
            <p:cNvPicPr>
              <a:picLocks noChangeAspect="1"/>
            </p:cNvPicPr>
            <p:nvPr/>
          </p:nvPicPr>
          <p:blipFill rotWithShape="1">
            <a:blip r:embed="rId4"/>
            <a:srcRect l="38599" t="10224" r="51325" b="78454"/>
            <a:stretch/>
          </p:blipFill>
          <p:spPr>
            <a:xfrm>
              <a:off x="3897141" y="3064771"/>
              <a:ext cx="510867" cy="352256"/>
            </a:xfrm>
            <a:prstGeom prst="rect">
              <a:avLst/>
            </a:prstGeom>
          </p:spPr>
        </p:pic>
        <p:pic>
          <p:nvPicPr>
            <p:cNvPr id="294" name="Imagen 293">
              <a:extLst>
                <a:ext uri="{FF2B5EF4-FFF2-40B4-BE49-F238E27FC236}">
                  <a16:creationId xmlns:a16="http://schemas.microsoft.com/office/drawing/2014/main" id="{82EB5CEF-0C50-9401-89F3-DBFD20BC4C93}"/>
                </a:ext>
              </a:extLst>
            </p:cNvPr>
            <p:cNvPicPr>
              <a:picLocks noChangeAspect="1"/>
            </p:cNvPicPr>
            <p:nvPr/>
          </p:nvPicPr>
          <p:blipFill rotWithShape="1">
            <a:blip r:embed="rId4"/>
            <a:srcRect l="38599" t="10224" r="51325" b="78454"/>
            <a:stretch/>
          </p:blipFill>
          <p:spPr>
            <a:xfrm>
              <a:off x="3967008" y="3064771"/>
              <a:ext cx="510867" cy="352256"/>
            </a:xfrm>
            <a:prstGeom prst="rect">
              <a:avLst/>
            </a:prstGeom>
          </p:spPr>
        </p:pic>
        <p:pic>
          <p:nvPicPr>
            <p:cNvPr id="295" name="Imagen 294">
              <a:extLst>
                <a:ext uri="{FF2B5EF4-FFF2-40B4-BE49-F238E27FC236}">
                  <a16:creationId xmlns:a16="http://schemas.microsoft.com/office/drawing/2014/main" id="{E2E1CA64-8E60-FFA3-4AD8-6FF9A938E8D0}"/>
                </a:ext>
              </a:extLst>
            </p:cNvPr>
            <p:cNvPicPr>
              <a:picLocks noChangeAspect="1"/>
            </p:cNvPicPr>
            <p:nvPr/>
          </p:nvPicPr>
          <p:blipFill rotWithShape="1">
            <a:blip r:embed="rId4"/>
            <a:srcRect l="38599" t="10224" r="51325" b="78454"/>
            <a:stretch/>
          </p:blipFill>
          <p:spPr>
            <a:xfrm>
              <a:off x="4036874" y="3064771"/>
              <a:ext cx="510867" cy="352256"/>
            </a:xfrm>
            <a:prstGeom prst="rect">
              <a:avLst/>
            </a:prstGeom>
          </p:spPr>
        </p:pic>
        <p:pic>
          <p:nvPicPr>
            <p:cNvPr id="296" name="Imagen 295">
              <a:extLst>
                <a:ext uri="{FF2B5EF4-FFF2-40B4-BE49-F238E27FC236}">
                  <a16:creationId xmlns:a16="http://schemas.microsoft.com/office/drawing/2014/main" id="{20F1CACD-4C91-50BA-E361-B2D0FD64F7EF}"/>
                </a:ext>
              </a:extLst>
            </p:cNvPr>
            <p:cNvPicPr>
              <a:picLocks noChangeAspect="1"/>
            </p:cNvPicPr>
            <p:nvPr/>
          </p:nvPicPr>
          <p:blipFill rotWithShape="1">
            <a:blip r:embed="rId4"/>
            <a:srcRect l="38599" t="10224" r="51325" b="78454"/>
            <a:stretch/>
          </p:blipFill>
          <p:spPr>
            <a:xfrm>
              <a:off x="4106741" y="3064771"/>
              <a:ext cx="510867" cy="352256"/>
            </a:xfrm>
            <a:prstGeom prst="rect">
              <a:avLst/>
            </a:prstGeom>
          </p:spPr>
        </p:pic>
        <p:pic>
          <p:nvPicPr>
            <p:cNvPr id="297" name="Imagen 296">
              <a:extLst>
                <a:ext uri="{FF2B5EF4-FFF2-40B4-BE49-F238E27FC236}">
                  <a16:creationId xmlns:a16="http://schemas.microsoft.com/office/drawing/2014/main" id="{0D7440E8-454C-71FA-7CF9-E946C442A752}"/>
                </a:ext>
              </a:extLst>
            </p:cNvPr>
            <p:cNvPicPr>
              <a:picLocks noChangeAspect="1"/>
            </p:cNvPicPr>
            <p:nvPr/>
          </p:nvPicPr>
          <p:blipFill rotWithShape="1">
            <a:blip r:embed="rId4"/>
            <a:srcRect l="38599" t="10224" r="51325" b="78454"/>
            <a:stretch/>
          </p:blipFill>
          <p:spPr>
            <a:xfrm>
              <a:off x="4176608" y="3064771"/>
              <a:ext cx="510867" cy="352256"/>
            </a:xfrm>
            <a:prstGeom prst="rect">
              <a:avLst/>
            </a:prstGeom>
          </p:spPr>
        </p:pic>
        <p:pic>
          <p:nvPicPr>
            <p:cNvPr id="298" name="Imagen 297">
              <a:extLst>
                <a:ext uri="{FF2B5EF4-FFF2-40B4-BE49-F238E27FC236}">
                  <a16:creationId xmlns:a16="http://schemas.microsoft.com/office/drawing/2014/main" id="{0CB1E16D-1A82-C2E2-B7D3-35526DF052FF}"/>
                </a:ext>
              </a:extLst>
            </p:cNvPr>
            <p:cNvPicPr>
              <a:picLocks noChangeAspect="1"/>
            </p:cNvPicPr>
            <p:nvPr/>
          </p:nvPicPr>
          <p:blipFill rotWithShape="1">
            <a:blip r:embed="rId4"/>
            <a:srcRect l="38599" t="10224" r="51325" b="78454"/>
            <a:stretch/>
          </p:blipFill>
          <p:spPr>
            <a:xfrm>
              <a:off x="4246475" y="3064771"/>
              <a:ext cx="510867" cy="352256"/>
            </a:xfrm>
            <a:prstGeom prst="rect">
              <a:avLst/>
            </a:prstGeom>
          </p:spPr>
        </p:pic>
        <p:pic>
          <p:nvPicPr>
            <p:cNvPr id="299" name="Imagen 298">
              <a:extLst>
                <a:ext uri="{FF2B5EF4-FFF2-40B4-BE49-F238E27FC236}">
                  <a16:creationId xmlns:a16="http://schemas.microsoft.com/office/drawing/2014/main" id="{A61287AC-E0E3-5329-F3A8-AEC5962A4D41}"/>
                </a:ext>
              </a:extLst>
            </p:cNvPr>
            <p:cNvPicPr>
              <a:picLocks noChangeAspect="1"/>
            </p:cNvPicPr>
            <p:nvPr/>
          </p:nvPicPr>
          <p:blipFill rotWithShape="1">
            <a:blip r:embed="rId4"/>
            <a:srcRect l="38599" t="10224" r="51325" b="78454"/>
            <a:stretch/>
          </p:blipFill>
          <p:spPr>
            <a:xfrm>
              <a:off x="4316341" y="3064771"/>
              <a:ext cx="510867" cy="352256"/>
            </a:xfrm>
            <a:prstGeom prst="rect">
              <a:avLst/>
            </a:prstGeom>
          </p:spPr>
        </p:pic>
        <p:pic>
          <p:nvPicPr>
            <p:cNvPr id="300" name="Imagen 299">
              <a:extLst>
                <a:ext uri="{FF2B5EF4-FFF2-40B4-BE49-F238E27FC236}">
                  <a16:creationId xmlns:a16="http://schemas.microsoft.com/office/drawing/2014/main" id="{B8586E6F-F792-4DB2-F16B-47DBA0CB1158}"/>
                </a:ext>
              </a:extLst>
            </p:cNvPr>
            <p:cNvPicPr>
              <a:picLocks noChangeAspect="1"/>
            </p:cNvPicPr>
            <p:nvPr/>
          </p:nvPicPr>
          <p:blipFill rotWithShape="1">
            <a:blip r:embed="rId4"/>
            <a:srcRect l="38599" t="10224" r="51325" b="78454"/>
            <a:stretch/>
          </p:blipFill>
          <p:spPr>
            <a:xfrm>
              <a:off x="4383521" y="3064771"/>
              <a:ext cx="510867" cy="352256"/>
            </a:xfrm>
            <a:prstGeom prst="rect">
              <a:avLst/>
            </a:prstGeom>
          </p:spPr>
        </p:pic>
        <p:pic>
          <p:nvPicPr>
            <p:cNvPr id="301" name="Imagen 300">
              <a:extLst>
                <a:ext uri="{FF2B5EF4-FFF2-40B4-BE49-F238E27FC236}">
                  <a16:creationId xmlns:a16="http://schemas.microsoft.com/office/drawing/2014/main" id="{ADBF7143-0D0E-77D3-8E95-D1BDBDE0BCE0}"/>
                </a:ext>
              </a:extLst>
            </p:cNvPr>
            <p:cNvPicPr>
              <a:picLocks noChangeAspect="1"/>
            </p:cNvPicPr>
            <p:nvPr/>
          </p:nvPicPr>
          <p:blipFill rotWithShape="1">
            <a:blip r:embed="rId4"/>
            <a:srcRect l="38599" t="10224" r="51325" b="78454"/>
            <a:stretch/>
          </p:blipFill>
          <p:spPr>
            <a:xfrm>
              <a:off x="4437267" y="3064771"/>
              <a:ext cx="510867" cy="352256"/>
            </a:xfrm>
            <a:prstGeom prst="rect">
              <a:avLst/>
            </a:prstGeom>
          </p:spPr>
        </p:pic>
        <p:pic>
          <p:nvPicPr>
            <p:cNvPr id="302" name="Imagen 301">
              <a:extLst>
                <a:ext uri="{FF2B5EF4-FFF2-40B4-BE49-F238E27FC236}">
                  <a16:creationId xmlns:a16="http://schemas.microsoft.com/office/drawing/2014/main" id="{112CD6A4-301E-5DCE-B8F6-85AB2965F61A}"/>
                </a:ext>
              </a:extLst>
            </p:cNvPr>
            <p:cNvPicPr>
              <a:picLocks noChangeAspect="1"/>
            </p:cNvPicPr>
            <p:nvPr/>
          </p:nvPicPr>
          <p:blipFill rotWithShape="1">
            <a:blip r:embed="rId4"/>
            <a:srcRect l="38599" t="10224" r="51325" b="78454"/>
            <a:stretch/>
          </p:blipFill>
          <p:spPr>
            <a:xfrm>
              <a:off x="4507134" y="3064771"/>
              <a:ext cx="510867" cy="352256"/>
            </a:xfrm>
            <a:prstGeom prst="rect">
              <a:avLst/>
            </a:prstGeom>
          </p:spPr>
        </p:pic>
        <p:pic>
          <p:nvPicPr>
            <p:cNvPr id="303" name="Imagen 302">
              <a:extLst>
                <a:ext uri="{FF2B5EF4-FFF2-40B4-BE49-F238E27FC236}">
                  <a16:creationId xmlns:a16="http://schemas.microsoft.com/office/drawing/2014/main" id="{0A1FD864-5B35-1B44-9F32-09DCF3F3AF11}"/>
                </a:ext>
              </a:extLst>
            </p:cNvPr>
            <p:cNvPicPr>
              <a:picLocks noChangeAspect="1"/>
            </p:cNvPicPr>
            <p:nvPr/>
          </p:nvPicPr>
          <p:blipFill rotWithShape="1">
            <a:blip r:embed="rId4"/>
            <a:srcRect l="38599" t="10224" r="51325" b="78454"/>
            <a:stretch/>
          </p:blipFill>
          <p:spPr>
            <a:xfrm>
              <a:off x="4568941" y="3064771"/>
              <a:ext cx="510867" cy="352256"/>
            </a:xfrm>
            <a:prstGeom prst="rect">
              <a:avLst/>
            </a:prstGeom>
          </p:spPr>
        </p:pic>
        <p:pic>
          <p:nvPicPr>
            <p:cNvPr id="304" name="Imagen 303">
              <a:extLst>
                <a:ext uri="{FF2B5EF4-FFF2-40B4-BE49-F238E27FC236}">
                  <a16:creationId xmlns:a16="http://schemas.microsoft.com/office/drawing/2014/main" id="{C63685FE-8135-7E3F-D81C-DC2D1D6AA061}"/>
                </a:ext>
              </a:extLst>
            </p:cNvPr>
            <p:cNvPicPr>
              <a:picLocks noChangeAspect="1"/>
            </p:cNvPicPr>
            <p:nvPr/>
          </p:nvPicPr>
          <p:blipFill rotWithShape="1">
            <a:blip r:embed="rId4"/>
            <a:srcRect l="38599" t="10224" r="51325" b="78454"/>
            <a:stretch/>
          </p:blipFill>
          <p:spPr>
            <a:xfrm>
              <a:off x="4641494" y="3064771"/>
              <a:ext cx="510867" cy="352256"/>
            </a:xfrm>
            <a:prstGeom prst="rect">
              <a:avLst/>
            </a:prstGeom>
          </p:spPr>
        </p:pic>
        <p:pic>
          <p:nvPicPr>
            <p:cNvPr id="305" name="Imagen 304">
              <a:extLst>
                <a:ext uri="{FF2B5EF4-FFF2-40B4-BE49-F238E27FC236}">
                  <a16:creationId xmlns:a16="http://schemas.microsoft.com/office/drawing/2014/main" id="{CA5EF327-D516-8203-6B8B-EA7901F20F0B}"/>
                </a:ext>
              </a:extLst>
            </p:cNvPr>
            <p:cNvPicPr>
              <a:picLocks noChangeAspect="1"/>
            </p:cNvPicPr>
            <p:nvPr/>
          </p:nvPicPr>
          <p:blipFill rotWithShape="1">
            <a:blip r:embed="rId4"/>
            <a:srcRect l="38599" t="10224" r="51325" b="78454"/>
            <a:stretch/>
          </p:blipFill>
          <p:spPr>
            <a:xfrm>
              <a:off x="4709048" y="3064771"/>
              <a:ext cx="510867" cy="352256"/>
            </a:xfrm>
            <a:prstGeom prst="rect">
              <a:avLst/>
            </a:prstGeom>
          </p:spPr>
        </p:pic>
        <p:pic>
          <p:nvPicPr>
            <p:cNvPr id="306" name="Imagen 305">
              <a:extLst>
                <a:ext uri="{FF2B5EF4-FFF2-40B4-BE49-F238E27FC236}">
                  <a16:creationId xmlns:a16="http://schemas.microsoft.com/office/drawing/2014/main" id="{1CD8B1CC-06A6-6E1E-17E2-AD72CECD0B16}"/>
                </a:ext>
              </a:extLst>
            </p:cNvPr>
            <p:cNvPicPr>
              <a:picLocks noChangeAspect="1"/>
            </p:cNvPicPr>
            <p:nvPr/>
          </p:nvPicPr>
          <p:blipFill rotWithShape="1">
            <a:blip r:embed="rId4"/>
            <a:srcRect l="38599" t="10224" r="51325" b="78454"/>
            <a:stretch/>
          </p:blipFill>
          <p:spPr>
            <a:xfrm>
              <a:off x="2953492" y="2563088"/>
              <a:ext cx="540363" cy="344552"/>
            </a:xfrm>
            <a:prstGeom prst="rect">
              <a:avLst/>
            </a:prstGeom>
          </p:spPr>
        </p:pic>
        <p:pic>
          <p:nvPicPr>
            <p:cNvPr id="307" name="Imagen 306">
              <a:extLst>
                <a:ext uri="{FF2B5EF4-FFF2-40B4-BE49-F238E27FC236}">
                  <a16:creationId xmlns:a16="http://schemas.microsoft.com/office/drawing/2014/main" id="{12D5779D-1F03-B664-5502-AE5CE7790337}"/>
                </a:ext>
              </a:extLst>
            </p:cNvPr>
            <p:cNvPicPr>
              <a:picLocks noChangeAspect="1"/>
            </p:cNvPicPr>
            <p:nvPr/>
          </p:nvPicPr>
          <p:blipFill rotWithShape="1">
            <a:blip r:embed="rId4"/>
            <a:srcRect l="38599" t="10224" r="51325" b="78454"/>
            <a:stretch/>
          </p:blipFill>
          <p:spPr>
            <a:xfrm>
              <a:off x="3023358" y="2563088"/>
              <a:ext cx="540363" cy="344552"/>
            </a:xfrm>
            <a:prstGeom prst="rect">
              <a:avLst/>
            </a:prstGeom>
          </p:spPr>
        </p:pic>
        <p:pic>
          <p:nvPicPr>
            <p:cNvPr id="308" name="Imagen 307">
              <a:extLst>
                <a:ext uri="{FF2B5EF4-FFF2-40B4-BE49-F238E27FC236}">
                  <a16:creationId xmlns:a16="http://schemas.microsoft.com/office/drawing/2014/main" id="{2E3B4AA7-E0D9-7D19-8580-FE5684CDBC43}"/>
                </a:ext>
              </a:extLst>
            </p:cNvPr>
            <p:cNvPicPr>
              <a:picLocks noChangeAspect="1"/>
            </p:cNvPicPr>
            <p:nvPr/>
          </p:nvPicPr>
          <p:blipFill rotWithShape="1">
            <a:blip r:embed="rId4"/>
            <a:srcRect l="38599" t="10224" r="51325" b="78454"/>
            <a:stretch/>
          </p:blipFill>
          <p:spPr>
            <a:xfrm>
              <a:off x="3093225" y="2563088"/>
              <a:ext cx="540363" cy="344552"/>
            </a:xfrm>
            <a:prstGeom prst="rect">
              <a:avLst/>
            </a:prstGeom>
          </p:spPr>
        </p:pic>
        <p:pic>
          <p:nvPicPr>
            <p:cNvPr id="309" name="Imagen 308">
              <a:extLst>
                <a:ext uri="{FF2B5EF4-FFF2-40B4-BE49-F238E27FC236}">
                  <a16:creationId xmlns:a16="http://schemas.microsoft.com/office/drawing/2014/main" id="{8F970883-C32B-94CB-E9BD-0DC4A314EB5C}"/>
                </a:ext>
              </a:extLst>
            </p:cNvPr>
            <p:cNvPicPr>
              <a:picLocks noChangeAspect="1"/>
            </p:cNvPicPr>
            <p:nvPr/>
          </p:nvPicPr>
          <p:blipFill rotWithShape="1">
            <a:blip r:embed="rId4"/>
            <a:srcRect l="38599" t="10224" r="51325" b="78454"/>
            <a:stretch/>
          </p:blipFill>
          <p:spPr>
            <a:xfrm>
              <a:off x="3163410" y="2555384"/>
              <a:ext cx="510867" cy="352256"/>
            </a:xfrm>
            <a:prstGeom prst="rect">
              <a:avLst/>
            </a:prstGeom>
          </p:spPr>
        </p:pic>
        <p:pic>
          <p:nvPicPr>
            <p:cNvPr id="310" name="Imagen 309">
              <a:extLst>
                <a:ext uri="{FF2B5EF4-FFF2-40B4-BE49-F238E27FC236}">
                  <a16:creationId xmlns:a16="http://schemas.microsoft.com/office/drawing/2014/main" id="{31C639D2-FA10-6210-A1AB-4065F1410619}"/>
                </a:ext>
              </a:extLst>
            </p:cNvPr>
            <p:cNvPicPr>
              <a:picLocks noChangeAspect="1"/>
            </p:cNvPicPr>
            <p:nvPr/>
          </p:nvPicPr>
          <p:blipFill rotWithShape="1">
            <a:blip r:embed="rId4"/>
            <a:srcRect l="38599" t="10224" r="51325" b="78454"/>
            <a:stretch/>
          </p:blipFill>
          <p:spPr>
            <a:xfrm>
              <a:off x="3233277" y="2555384"/>
              <a:ext cx="510867" cy="352256"/>
            </a:xfrm>
            <a:prstGeom prst="rect">
              <a:avLst/>
            </a:prstGeom>
          </p:spPr>
        </p:pic>
        <p:pic>
          <p:nvPicPr>
            <p:cNvPr id="311" name="Imagen 310">
              <a:extLst>
                <a:ext uri="{FF2B5EF4-FFF2-40B4-BE49-F238E27FC236}">
                  <a16:creationId xmlns:a16="http://schemas.microsoft.com/office/drawing/2014/main" id="{BC6A9A30-6F2B-17BD-51D9-308E3D03949F}"/>
                </a:ext>
              </a:extLst>
            </p:cNvPr>
            <p:cNvPicPr>
              <a:picLocks noChangeAspect="1"/>
            </p:cNvPicPr>
            <p:nvPr/>
          </p:nvPicPr>
          <p:blipFill rotWithShape="1">
            <a:blip r:embed="rId4"/>
            <a:srcRect l="38599" t="10224" r="51325" b="78454"/>
            <a:stretch/>
          </p:blipFill>
          <p:spPr>
            <a:xfrm>
              <a:off x="3303143" y="2555384"/>
              <a:ext cx="510867" cy="352256"/>
            </a:xfrm>
            <a:prstGeom prst="rect">
              <a:avLst/>
            </a:prstGeom>
          </p:spPr>
        </p:pic>
        <p:pic>
          <p:nvPicPr>
            <p:cNvPr id="312" name="Imagen 311">
              <a:extLst>
                <a:ext uri="{FF2B5EF4-FFF2-40B4-BE49-F238E27FC236}">
                  <a16:creationId xmlns:a16="http://schemas.microsoft.com/office/drawing/2014/main" id="{7AE6ABE3-0CA5-1795-FAE5-470E7CFA8363}"/>
                </a:ext>
              </a:extLst>
            </p:cNvPr>
            <p:cNvPicPr>
              <a:picLocks noChangeAspect="1"/>
            </p:cNvPicPr>
            <p:nvPr/>
          </p:nvPicPr>
          <p:blipFill rotWithShape="1">
            <a:blip r:embed="rId4"/>
            <a:srcRect l="38599" t="10224" r="51325" b="78454"/>
            <a:stretch/>
          </p:blipFill>
          <p:spPr>
            <a:xfrm>
              <a:off x="3373010" y="2555384"/>
              <a:ext cx="510867" cy="352256"/>
            </a:xfrm>
            <a:prstGeom prst="rect">
              <a:avLst/>
            </a:prstGeom>
          </p:spPr>
        </p:pic>
        <p:pic>
          <p:nvPicPr>
            <p:cNvPr id="313" name="Imagen 312">
              <a:extLst>
                <a:ext uri="{FF2B5EF4-FFF2-40B4-BE49-F238E27FC236}">
                  <a16:creationId xmlns:a16="http://schemas.microsoft.com/office/drawing/2014/main" id="{502C2D82-1B26-02EC-3F7E-F3CD2ADA0C74}"/>
                </a:ext>
              </a:extLst>
            </p:cNvPr>
            <p:cNvPicPr>
              <a:picLocks noChangeAspect="1"/>
            </p:cNvPicPr>
            <p:nvPr/>
          </p:nvPicPr>
          <p:blipFill rotWithShape="1">
            <a:blip r:embed="rId4"/>
            <a:srcRect l="38599" t="10224" r="51325" b="78454"/>
            <a:stretch/>
          </p:blipFill>
          <p:spPr>
            <a:xfrm>
              <a:off x="3442877" y="2555384"/>
              <a:ext cx="510867" cy="352256"/>
            </a:xfrm>
            <a:prstGeom prst="rect">
              <a:avLst/>
            </a:prstGeom>
          </p:spPr>
        </p:pic>
        <p:pic>
          <p:nvPicPr>
            <p:cNvPr id="314" name="Imagen 313">
              <a:extLst>
                <a:ext uri="{FF2B5EF4-FFF2-40B4-BE49-F238E27FC236}">
                  <a16:creationId xmlns:a16="http://schemas.microsoft.com/office/drawing/2014/main" id="{1B6382BE-BC86-B01D-6CA4-D26A9E4B3AC3}"/>
                </a:ext>
              </a:extLst>
            </p:cNvPr>
            <p:cNvPicPr>
              <a:picLocks noChangeAspect="1"/>
            </p:cNvPicPr>
            <p:nvPr/>
          </p:nvPicPr>
          <p:blipFill rotWithShape="1">
            <a:blip r:embed="rId4"/>
            <a:srcRect l="38599" t="10224" r="51325" b="78454"/>
            <a:stretch/>
          </p:blipFill>
          <p:spPr>
            <a:xfrm>
              <a:off x="3512743" y="2555384"/>
              <a:ext cx="510867" cy="352256"/>
            </a:xfrm>
            <a:prstGeom prst="rect">
              <a:avLst/>
            </a:prstGeom>
          </p:spPr>
        </p:pic>
        <p:pic>
          <p:nvPicPr>
            <p:cNvPr id="315" name="Imagen 314">
              <a:extLst>
                <a:ext uri="{FF2B5EF4-FFF2-40B4-BE49-F238E27FC236}">
                  <a16:creationId xmlns:a16="http://schemas.microsoft.com/office/drawing/2014/main" id="{838EDFA2-379C-F486-5853-22D8C08FFAB0}"/>
                </a:ext>
              </a:extLst>
            </p:cNvPr>
            <p:cNvPicPr>
              <a:picLocks noChangeAspect="1"/>
            </p:cNvPicPr>
            <p:nvPr/>
          </p:nvPicPr>
          <p:blipFill rotWithShape="1">
            <a:blip r:embed="rId4"/>
            <a:srcRect l="38599" t="10224" r="51325" b="78454"/>
            <a:stretch/>
          </p:blipFill>
          <p:spPr>
            <a:xfrm>
              <a:off x="3582610" y="2555384"/>
              <a:ext cx="510867" cy="352256"/>
            </a:xfrm>
            <a:prstGeom prst="rect">
              <a:avLst/>
            </a:prstGeom>
          </p:spPr>
        </p:pic>
        <p:pic>
          <p:nvPicPr>
            <p:cNvPr id="316" name="Imagen 315">
              <a:extLst>
                <a:ext uri="{FF2B5EF4-FFF2-40B4-BE49-F238E27FC236}">
                  <a16:creationId xmlns:a16="http://schemas.microsoft.com/office/drawing/2014/main" id="{8551EA91-400F-774E-9F65-8351FEF7013A}"/>
                </a:ext>
              </a:extLst>
            </p:cNvPr>
            <p:cNvPicPr>
              <a:picLocks noChangeAspect="1"/>
            </p:cNvPicPr>
            <p:nvPr/>
          </p:nvPicPr>
          <p:blipFill rotWithShape="1">
            <a:blip r:embed="rId4"/>
            <a:srcRect l="38599" t="10224" r="51325" b="78454"/>
            <a:stretch/>
          </p:blipFill>
          <p:spPr>
            <a:xfrm>
              <a:off x="3652477" y="2555384"/>
              <a:ext cx="510867" cy="352256"/>
            </a:xfrm>
            <a:prstGeom prst="rect">
              <a:avLst/>
            </a:prstGeom>
          </p:spPr>
        </p:pic>
        <p:pic>
          <p:nvPicPr>
            <p:cNvPr id="317" name="Imagen 316">
              <a:extLst>
                <a:ext uri="{FF2B5EF4-FFF2-40B4-BE49-F238E27FC236}">
                  <a16:creationId xmlns:a16="http://schemas.microsoft.com/office/drawing/2014/main" id="{265EAE99-07F6-0C17-F05E-47EC89F51716}"/>
                </a:ext>
              </a:extLst>
            </p:cNvPr>
            <p:cNvPicPr>
              <a:picLocks noChangeAspect="1"/>
            </p:cNvPicPr>
            <p:nvPr/>
          </p:nvPicPr>
          <p:blipFill rotWithShape="1">
            <a:blip r:embed="rId4"/>
            <a:srcRect l="38599" t="10224" r="51325" b="78454"/>
            <a:stretch/>
          </p:blipFill>
          <p:spPr>
            <a:xfrm>
              <a:off x="3722344" y="2555384"/>
              <a:ext cx="510867" cy="352256"/>
            </a:xfrm>
            <a:prstGeom prst="rect">
              <a:avLst/>
            </a:prstGeom>
          </p:spPr>
        </p:pic>
        <p:pic>
          <p:nvPicPr>
            <p:cNvPr id="318" name="Imagen 317">
              <a:extLst>
                <a:ext uri="{FF2B5EF4-FFF2-40B4-BE49-F238E27FC236}">
                  <a16:creationId xmlns:a16="http://schemas.microsoft.com/office/drawing/2014/main" id="{E40E8458-65A4-054D-F13C-A89360A2CE94}"/>
                </a:ext>
              </a:extLst>
            </p:cNvPr>
            <p:cNvPicPr>
              <a:picLocks noChangeAspect="1"/>
            </p:cNvPicPr>
            <p:nvPr/>
          </p:nvPicPr>
          <p:blipFill rotWithShape="1">
            <a:blip r:embed="rId4"/>
            <a:srcRect l="38599" t="10224" r="51325" b="78454"/>
            <a:stretch/>
          </p:blipFill>
          <p:spPr>
            <a:xfrm>
              <a:off x="3792210" y="2555384"/>
              <a:ext cx="510867" cy="352256"/>
            </a:xfrm>
            <a:prstGeom prst="rect">
              <a:avLst/>
            </a:prstGeom>
          </p:spPr>
        </p:pic>
        <p:pic>
          <p:nvPicPr>
            <p:cNvPr id="319" name="Imagen 318">
              <a:extLst>
                <a:ext uri="{FF2B5EF4-FFF2-40B4-BE49-F238E27FC236}">
                  <a16:creationId xmlns:a16="http://schemas.microsoft.com/office/drawing/2014/main" id="{A4CDED9B-BA57-64AD-28F4-30FB26069945}"/>
                </a:ext>
              </a:extLst>
            </p:cNvPr>
            <p:cNvPicPr>
              <a:picLocks noChangeAspect="1"/>
            </p:cNvPicPr>
            <p:nvPr/>
          </p:nvPicPr>
          <p:blipFill rotWithShape="1">
            <a:blip r:embed="rId4"/>
            <a:srcRect l="38599" t="10224" r="51325" b="78454"/>
            <a:stretch/>
          </p:blipFill>
          <p:spPr>
            <a:xfrm>
              <a:off x="3862077" y="2555384"/>
              <a:ext cx="510867" cy="352256"/>
            </a:xfrm>
            <a:prstGeom prst="rect">
              <a:avLst/>
            </a:prstGeom>
          </p:spPr>
        </p:pic>
        <p:pic>
          <p:nvPicPr>
            <p:cNvPr id="320" name="Imagen 319">
              <a:extLst>
                <a:ext uri="{FF2B5EF4-FFF2-40B4-BE49-F238E27FC236}">
                  <a16:creationId xmlns:a16="http://schemas.microsoft.com/office/drawing/2014/main" id="{FD8C07CB-F1BE-6FA8-29C9-A9E56A00B3F7}"/>
                </a:ext>
              </a:extLst>
            </p:cNvPr>
            <p:cNvPicPr>
              <a:picLocks noChangeAspect="1"/>
            </p:cNvPicPr>
            <p:nvPr/>
          </p:nvPicPr>
          <p:blipFill rotWithShape="1">
            <a:blip r:embed="rId4"/>
            <a:srcRect l="38599" t="10224" r="51325" b="78454"/>
            <a:stretch/>
          </p:blipFill>
          <p:spPr>
            <a:xfrm>
              <a:off x="3931944" y="2555384"/>
              <a:ext cx="510867" cy="352256"/>
            </a:xfrm>
            <a:prstGeom prst="rect">
              <a:avLst/>
            </a:prstGeom>
          </p:spPr>
        </p:pic>
        <p:pic>
          <p:nvPicPr>
            <p:cNvPr id="321" name="Imagen 320">
              <a:extLst>
                <a:ext uri="{FF2B5EF4-FFF2-40B4-BE49-F238E27FC236}">
                  <a16:creationId xmlns:a16="http://schemas.microsoft.com/office/drawing/2014/main" id="{02008D4D-D016-DEFD-00B9-B97BA2BA14DD}"/>
                </a:ext>
              </a:extLst>
            </p:cNvPr>
            <p:cNvPicPr>
              <a:picLocks noChangeAspect="1"/>
            </p:cNvPicPr>
            <p:nvPr/>
          </p:nvPicPr>
          <p:blipFill rotWithShape="1">
            <a:blip r:embed="rId4"/>
            <a:srcRect l="38599" t="10224" r="51325" b="78454"/>
            <a:stretch/>
          </p:blipFill>
          <p:spPr>
            <a:xfrm>
              <a:off x="4001810" y="2555384"/>
              <a:ext cx="510867" cy="352256"/>
            </a:xfrm>
            <a:prstGeom prst="rect">
              <a:avLst/>
            </a:prstGeom>
          </p:spPr>
        </p:pic>
        <p:pic>
          <p:nvPicPr>
            <p:cNvPr id="322" name="Imagen 321">
              <a:extLst>
                <a:ext uri="{FF2B5EF4-FFF2-40B4-BE49-F238E27FC236}">
                  <a16:creationId xmlns:a16="http://schemas.microsoft.com/office/drawing/2014/main" id="{EA15A9F3-5871-0868-1FD9-429E265791EC}"/>
                </a:ext>
              </a:extLst>
            </p:cNvPr>
            <p:cNvPicPr>
              <a:picLocks noChangeAspect="1"/>
            </p:cNvPicPr>
            <p:nvPr/>
          </p:nvPicPr>
          <p:blipFill rotWithShape="1">
            <a:blip r:embed="rId4"/>
            <a:srcRect l="38599" t="10224" r="51325" b="78454"/>
            <a:stretch/>
          </p:blipFill>
          <p:spPr>
            <a:xfrm>
              <a:off x="4071677" y="2555384"/>
              <a:ext cx="510867" cy="352256"/>
            </a:xfrm>
            <a:prstGeom prst="rect">
              <a:avLst/>
            </a:prstGeom>
          </p:spPr>
        </p:pic>
        <p:pic>
          <p:nvPicPr>
            <p:cNvPr id="323" name="Imagen 322">
              <a:extLst>
                <a:ext uri="{FF2B5EF4-FFF2-40B4-BE49-F238E27FC236}">
                  <a16:creationId xmlns:a16="http://schemas.microsoft.com/office/drawing/2014/main" id="{7128D27C-CE0A-90C0-C0A3-6C60C3C0E76C}"/>
                </a:ext>
              </a:extLst>
            </p:cNvPr>
            <p:cNvPicPr>
              <a:picLocks noChangeAspect="1"/>
            </p:cNvPicPr>
            <p:nvPr/>
          </p:nvPicPr>
          <p:blipFill rotWithShape="1">
            <a:blip r:embed="rId4"/>
            <a:srcRect l="38599" t="10224" r="51325" b="78454"/>
            <a:stretch/>
          </p:blipFill>
          <p:spPr>
            <a:xfrm>
              <a:off x="4141544" y="2555384"/>
              <a:ext cx="510867" cy="352256"/>
            </a:xfrm>
            <a:prstGeom prst="rect">
              <a:avLst/>
            </a:prstGeom>
          </p:spPr>
        </p:pic>
        <p:pic>
          <p:nvPicPr>
            <p:cNvPr id="324" name="Imagen 323">
              <a:extLst>
                <a:ext uri="{FF2B5EF4-FFF2-40B4-BE49-F238E27FC236}">
                  <a16:creationId xmlns:a16="http://schemas.microsoft.com/office/drawing/2014/main" id="{39929C2F-A09A-AAB9-977C-29848ACA1EA2}"/>
                </a:ext>
              </a:extLst>
            </p:cNvPr>
            <p:cNvPicPr>
              <a:picLocks noChangeAspect="1"/>
            </p:cNvPicPr>
            <p:nvPr/>
          </p:nvPicPr>
          <p:blipFill rotWithShape="1">
            <a:blip r:embed="rId4"/>
            <a:srcRect l="38599" t="10224" r="51325" b="78454"/>
            <a:stretch/>
          </p:blipFill>
          <p:spPr>
            <a:xfrm>
              <a:off x="4211411" y="2555384"/>
              <a:ext cx="510867" cy="352256"/>
            </a:xfrm>
            <a:prstGeom prst="rect">
              <a:avLst/>
            </a:prstGeom>
          </p:spPr>
        </p:pic>
        <p:pic>
          <p:nvPicPr>
            <p:cNvPr id="325" name="Imagen 324">
              <a:extLst>
                <a:ext uri="{FF2B5EF4-FFF2-40B4-BE49-F238E27FC236}">
                  <a16:creationId xmlns:a16="http://schemas.microsoft.com/office/drawing/2014/main" id="{3BC0DF74-A9B0-C6EC-2292-A4A1DC809017}"/>
                </a:ext>
              </a:extLst>
            </p:cNvPr>
            <p:cNvPicPr>
              <a:picLocks noChangeAspect="1"/>
            </p:cNvPicPr>
            <p:nvPr/>
          </p:nvPicPr>
          <p:blipFill rotWithShape="1">
            <a:blip r:embed="rId4"/>
            <a:srcRect l="38599" t="10224" r="51325" b="78454"/>
            <a:stretch/>
          </p:blipFill>
          <p:spPr>
            <a:xfrm>
              <a:off x="4281277" y="2555384"/>
              <a:ext cx="510867" cy="352256"/>
            </a:xfrm>
            <a:prstGeom prst="rect">
              <a:avLst/>
            </a:prstGeom>
          </p:spPr>
        </p:pic>
        <p:pic>
          <p:nvPicPr>
            <p:cNvPr id="326" name="Imagen 325">
              <a:extLst>
                <a:ext uri="{FF2B5EF4-FFF2-40B4-BE49-F238E27FC236}">
                  <a16:creationId xmlns:a16="http://schemas.microsoft.com/office/drawing/2014/main" id="{2289BF94-51D4-5A7A-9E96-EA22A6B26521}"/>
                </a:ext>
              </a:extLst>
            </p:cNvPr>
            <p:cNvPicPr>
              <a:picLocks noChangeAspect="1"/>
            </p:cNvPicPr>
            <p:nvPr/>
          </p:nvPicPr>
          <p:blipFill rotWithShape="1">
            <a:blip r:embed="rId4"/>
            <a:srcRect l="38599" t="10224" r="51325" b="78454"/>
            <a:stretch/>
          </p:blipFill>
          <p:spPr>
            <a:xfrm>
              <a:off x="4351144" y="2555384"/>
              <a:ext cx="510867" cy="352256"/>
            </a:xfrm>
            <a:prstGeom prst="rect">
              <a:avLst/>
            </a:prstGeom>
          </p:spPr>
        </p:pic>
        <p:pic>
          <p:nvPicPr>
            <p:cNvPr id="327" name="Imagen 326">
              <a:extLst>
                <a:ext uri="{FF2B5EF4-FFF2-40B4-BE49-F238E27FC236}">
                  <a16:creationId xmlns:a16="http://schemas.microsoft.com/office/drawing/2014/main" id="{ADFBF40F-9F6B-8805-F0E0-4C4A44883066}"/>
                </a:ext>
              </a:extLst>
            </p:cNvPr>
            <p:cNvPicPr>
              <a:picLocks noChangeAspect="1"/>
            </p:cNvPicPr>
            <p:nvPr/>
          </p:nvPicPr>
          <p:blipFill rotWithShape="1">
            <a:blip r:embed="rId4"/>
            <a:srcRect l="38599" t="10224" r="51325" b="78454"/>
            <a:stretch/>
          </p:blipFill>
          <p:spPr>
            <a:xfrm>
              <a:off x="4418324" y="2555384"/>
              <a:ext cx="510867" cy="352256"/>
            </a:xfrm>
            <a:prstGeom prst="rect">
              <a:avLst/>
            </a:prstGeom>
          </p:spPr>
        </p:pic>
        <p:pic>
          <p:nvPicPr>
            <p:cNvPr id="328" name="Imagen 327">
              <a:extLst>
                <a:ext uri="{FF2B5EF4-FFF2-40B4-BE49-F238E27FC236}">
                  <a16:creationId xmlns:a16="http://schemas.microsoft.com/office/drawing/2014/main" id="{0BB4AD82-273F-7FA5-0746-FBCC9655D7C2}"/>
                </a:ext>
              </a:extLst>
            </p:cNvPr>
            <p:cNvPicPr>
              <a:picLocks noChangeAspect="1"/>
            </p:cNvPicPr>
            <p:nvPr/>
          </p:nvPicPr>
          <p:blipFill rotWithShape="1">
            <a:blip r:embed="rId4"/>
            <a:srcRect l="38599" t="10224" r="51325" b="78454"/>
            <a:stretch/>
          </p:blipFill>
          <p:spPr>
            <a:xfrm>
              <a:off x="4472070" y="2555384"/>
              <a:ext cx="510867" cy="352256"/>
            </a:xfrm>
            <a:prstGeom prst="rect">
              <a:avLst/>
            </a:prstGeom>
          </p:spPr>
        </p:pic>
        <p:pic>
          <p:nvPicPr>
            <p:cNvPr id="329" name="Imagen 328">
              <a:extLst>
                <a:ext uri="{FF2B5EF4-FFF2-40B4-BE49-F238E27FC236}">
                  <a16:creationId xmlns:a16="http://schemas.microsoft.com/office/drawing/2014/main" id="{BB48DAAC-55F9-C081-6028-DCD9402618FD}"/>
                </a:ext>
              </a:extLst>
            </p:cNvPr>
            <p:cNvPicPr>
              <a:picLocks noChangeAspect="1"/>
            </p:cNvPicPr>
            <p:nvPr/>
          </p:nvPicPr>
          <p:blipFill rotWithShape="1">
            <a:blip r:embed="rId4"/>
            <a:srcRect l="38599" t="10224" r="51325" b="78454"/>
            <a:stretch/>
          </p:blipFill>
          <p:spPr>
            <a:xfrm>
              <a:off x="4541937" y="2555384"/>
              <a:ext cx="510867" cy="352256"/>
            </a:xfrm>
            <a:prstGeom prst="rect">
              <a:avLst/>
            </a:prstGeom>
          </p:spPr>
        </p:pic>
        <p:pic>
          <p:nvPicPr>
            <p:cNvPr id="330" name="Imagen 329">
              <a:extLst>
                <a:ext uri="{FF2B5EF4-FFF2-40B4-BE49-F238E27FC236}">
                  <a16:creationId xmlns:a16="http://schemas.microsoft.com/office/drawing/2014/main" id="{EF1E1E5B-BC3C-B707-9508-DFB7BA9938BA}"/>
                </a:ext>
              </a:extLst>
            </p:cNvPr>
            <p:cNvPicPr>
              <a:picLocks noChangeAspect="1"/>
            </p:cNvPicPr>
            <p:nvPr/>
          </p:nvPicPr>
          <p:blipFill rotWithShape="1">
            <a:blip r:embed="rId4"/>
            <a:srcRect l="38599" t="10224" r="51325" b="78454"/>
            <a:stretch/>
          </p:blipFill>
          <p:spPr>
            <a:xfrm>
              <a:off x="4603743" y="2555384"/>
              <a:ext cx="510867" cy="352256"/>
            </a:xfrm>
            <a:prstGeom prst="rect">
              <a:avLst/>
            </a:prstGeom>
          </p:spPr>
        </p:pic>
        <p:pic>
          <p:nvPicPr>
            <p:cNvPr id="331" name="Imagen 330">
              <a:extLst>
                <a:ext uri="{FF2B5EF4-FFF2-40B4-BE49-F238E27FC236}">
                  <a16:creationId xmlns:a16="http://schemas.microsoft.com/office/drawing/2014/main" id="{2206884C-1D44-1F21-E57A-2DF9CDEF0E18}"/>
                </a:ext>
              </a:extLst>
            </p:cNvPr>
            <p:cNvPicPr>
              <a:picLocks noChangeAspect="1"/>
            </p:cNvPicPr>
            <p:nvPr/>
          </p:nvPicPr>
          <p:blipFill rotWithShape="1">
            <a:blip r:embed="rId4"/>
            <a:srcRect l="38599" t="10224" r="51325" b="78454"/>
            <a:stretch/>
          </p:blipFill>
          <p:spPr>
            <a:xfrm>
              <a:off x="4676297" y="2555384"/>
              <a:ext cx="510867" cy="352256"/>
            </a:xfrm>
            <a:prstGeom prst="rect">
              <a:avLst/>
            </a:prstGeom>
          </p:spPr>
        </p:pic>
        <p:pic>
          <p:nvPicPr>
            <p:cNvPr id="332" name="Imagen 331">
              <a:extLst>
                <a:ext uri="{FF2B5EF4-FFF2-40B4-BE49-F238E27FC236}">
                  <a16:creationId xmlns:a16="http://schemas.microsoft.com/office/drawing/2014/main" id="{4A92EBA7-45AB-805D-E3DA-B9CF287860C9}"/>
                </a:ext>
              </a:extLst>
            </p:cNvPr>
            <p:cNvPicPr>
              <a:picLocks noChangeAspect="1"/>
            </p:cNvPicPr>
            <p:nvPr/>
          </p:nvPicPr>
          <p:blipFill rotWithShape="1">
            <a:blip r:embed="rId4"/>
            <a:srcRect l="38599" t="10224" r="51325" b="78454"/>
            <a:stretch/>
          </p:blipFill>
          <p:spPr>
            <a:xfrm>
              <a:off x="4743851" y="2555384"/>
              <a:ext cx="510867" cy="352256"/>
            </a:xfrm>
            <a:prstGeom prst="rect">
              <a:avLst/>
            </a:prstGeom>
          </p:spPr>
        </p:pic>
        <p:pic>
          <p:nvPicPr>
            <p:cNvPr id="333" name="Imagen 332">
              <a:extLst>
                <a:ext uri="{FF2B5EF4-FFF2-40B4-BE49-F238E27FC236}">
                  <a16:creationId xmlns:a16="http://schemas.microsoft.com/office/drawing/2014/main" id="{3B454A98-89BE-B9C6-371F-A521B58E21E5}"/>
                </a:ext>
              </a:extLst>
            </p:cNvPr>
            <p:cNvPicPr>
              <a:picLocks noChangeAspect="1"/>
            </p:cNvPicPr>
            <p:nvPr/>
          </p:nvPicPr>
          <p:blipFill rotWithShape="1">
            <a:blip r:embed="rId4"/>
            <a:srcRect l="38599" t="10224" r="51325" b="78454"/>
            <a:stretch/>
          </p:blipFill>
          <p:spPr>
            <a:xfrm>
              <a:off x="2986378" y="2057226"/>
              <a:ext cx="510867" cy="352256"/>
            </a:xfrm>
            <a:prstGeom prst="rect">
              <a:avLst/>
            </a:prstGeom>
          </p:spPr>
        </p:pic>
        <p:pic>
          <p:nvPicPr>
            <p:cNvPr id="334" name="Imagen 333">
              <a:extLst>
                <a:ext uri="{FF2B5EF4-FFF2-40B4-BE49-F238E27FC236}">
                  <a16:creationId xmlns:a16="http://schemas.microsoft.com/office/drawing/2014/main" id="{FCE23EFC-238D-F049-FDBA-96762BE8D07B}"/>
                </a:ext>
              </a:extLst>
            </p:cNvPr>
            <p:cNvPicPr>
              <a:picLocks noChangeAspect="1"/>
            </p:cNvPicPr>
            <p:nvPr/>
          </p:nvPicPr>
          <p:blipFill rotWithShape="1">
            <a:blip r:embed="rId4"/>
            <a:srcRect l="38599" t="10224" r="51325" b="78454"/>
            <a:stretch/>
          </p:blipFill>
          <p:spPr>
            <a:xfrm>
              <a:off x="4833615" y="3075382"/>
              <a:ext cx="510867" cy="352256"/>
            </a:xfrm>
            <a:prstGeom prst="rect">
              <a:avLst/>
            </a:prstGeom>
          </p:spPr>
        </p:pic>
        <p:pic>
          <p:nvPicPr>
            <p:cNvPr id="335" name="Imagen 334">
              <a:extLst>
                <a:ext uri="{FF2B5EF4-FFF2-40B4-BE49-F238E27FC236}">
                  <a16:creationId xmlns:a16="http://schemas.microsoft.com/office/drawing/2014/main" id="{3C03525E-2F95-435F-3602-4D96F65A2E19}"/>
                </a:ext>
              </a:extLst>
            </p:cNvPr>
            <p:cNvPicPr>
              <a:picLocks noChangeAspect="1"/>
            </p:cNvPicPr>
            <p:nvPr/>
          </p:nvPicPr>
          <p:blipFill rotWithShape="1">
            <a:blip r:embed="rId4"/>
            <a:srcRect l="38599" t="10224" r="51325" b="78454"/>
            <a:stretch/>
          </p:blipFill>
          <p:spPr>
            <a:xfrm>
              <a:off x="3106706" y="2059225"/>
              <a:ext cx="510867" cy="352256"/>
            </a:xfrm>
            <a:prstGeom prst="rect">
              <a:avLst/>
            </a:prstGeom>
          </p:spPr>
        </p:pic>
        <p:pic>
          <p:nvPicPr>
            <p:cNvPr id="336" name="Imagen 335">
              <a:extLst>
                <a:ext uri="{FF2B5EF4-FFF2-40B4-BE49-F238E27FC236}">
                  <a16:creationId xmlns:a16="http://schemas.microsoft.com/office/drawing/2014/main" id="{C4077E2D-3E2B-31C8-2887-1FD64A5B936E}"/>
                </a:ext>
              </a:extLst>
            </p:cNvPr>
            <p:cNvPicPr>
              <a:picLocks noChangeAspect="1"/>
            </p:cNvPicPr>
            <p:nvPr/>
          </p:nvPicPr>
          <p:blipFill rotWithShape="1">
            <a:blip r:embed="rId4"/>
            <a:srcRect l="38599" t="10224" r="51325" b="78454"/>
            <a:stretch/>
          </p:blipFill>
          <p:spPr>
            <a:xfrm>
              <a:off x="3235671" y="2059225"/>
              <a:ext cx="510867" cy="352256"/>
            </a:xfrm>
            <a:prstGeom prst="rect">
              <a:avLst/>
            </a:prstGeom>
          </p:spPr>
        </p:pic>
        <p:pic>
          <p:nvPicPr>
            <p:cNvPr id="337" name="Imagen 336">
              <a:extLst>
                <a:ext uri="{FF2B5EF4-FFF2-40B4-BE49-F238E27FC236}">
                  <a16:creationId xmlns:a16="http://schemas.microsoft.com/office/drawing/2014/main" id="{6F684BB7-716E-F7D4-55D2-94D48BB37668}"/>
                </a:ext>
              </a:extLst>
            </p:cNvPr>
            <p:cNvPicPr>
              <a:picLocks noChangeAspect="1"/>
            </p:cNvPicPr>
            <p:nvPr/>
          </p:nvPicPr>
          <p:blipFill rotWithShape="1">
            <a:blip r:embed="rId4"/>
            <a:srcRect l="38599" t="10224" r="51325" b="78454"/>
            <a:stretch/>
          </p:blipFill>
          <p:spPr>
            <a:xfrm>
              <a:off x="3530451" y="2059225"/>
              <a:ext cx="510867" cy="352256"/>
            </a:xfrm>
            <a:prstGeom prst="rect">
              <a:avLst/>
            </a:prstGeom>
          </p:spPr>
        </p:pic>
        <p:pic>
          <p:nvPicPr>
            <p:cNvPr id="338" name="Imagen 337">
              <a:extLst>
                <a:ext uri="{FF2B5EF4-FFF2-40B4-BE49-F238E27FC236}">
                  <a16:creationId xmlns:a16="http://schemas.microsoft.com/office/drawing/2014/main" id="{7ECC9825-E537-44E8-D183-6628D5776BCA}"/>
                </a:ext>
              </a:extLst>
            </p:cNvPr>
            <p:cNvPicPr>
              <a:picLocks noChangeAspect="1"/>
            </p:cNvPicPr>
            <p:nvPr/>
          </p:nvPicPr>
          <p:blipFill rotWithShape="1">
            <a:blip r:embed="rId4"/>
            <a:srcRect l="38599" t="10224" r="51325" b="78454"/>
            <a:stretch/>
          </p:blipFill>
          <p:spPr>
            <a:xfrm>
              <a:off x="3659415" y="2059225"/>
              <a:ext cx="510867" cy="352256"/>
            </a:xfrm>
            <a:prstGeom prst="rect">
              <a:avLst/>
            </a:prstGeom>
          </p:spPr>
        </p:pic>
        <p:pic>
          <p:nvPicPr>
            <p:cNvPr id="339" name="Imagen 338">
              <a:extLst>
                <a:ext uri="{FF2B5EF4-FFF2-40B4-BE49-F238E27FC236}">
                  <a16:creationId xmlns:a16="http://schemas.microsoft.com/office/drawing/2014/main" id="{E844F79A-58F8-420C-9C3D-9675578A17B1}"/>
                </a:ext>
              </a:extLst>
            </p:cNvPr>
            <p:cNvPicPr>
              <a:picLocks noChangeAspect="1"/>
            </p:cNvPicPr>
            <p:nvPr/>
          </p:nvPicPr>
          <p:blipFill rotWithShape="1">
            <a:blip r:embed="rId4"/>
            <a:srcRect l="38599" t="10224" r="51325" b="78454"/>
            <a:stretch/>
          </p:blipFill>
          <p:spPr>
            <a:xfrm>
              <a:off x="3788379" y="2059225"/>
              <a:ext cx="510867" cy="352256"/>
            </a:xfrm>
            <a:prstGeom prst="rect">
              <a:avLst/>
            </a:prstGeom>
          </p:spPr>
        </p:pic>
        <p:pic>
          <p:nvPicPr>
            <p:cNvPr id="340" name="Imagen 339">
              <a:extLst>
                <a:ext uri="{FF2B5EF4-FFF2-40B4-BE49-F238E27FC236}">
                  <a16:creationId xmlns:a16="http://schemas.microsoft.com/office/drawing/2014/main" id="{1E7D4FBD-30D0-B25E-A4A8-03D1C53B4CCF}"/>
                </a:ext>
              </a:extLst>
            </p:cNvPr>
            <p:cNvPicPr>
              <a:picLocks noChangeAspect="1"/>
            </p:cNvPicPr>
            <p:nvPr/>
          </p:nvPicPr>
          <p:blipFill rotWithShape="1">
            <a:blip r:embed="rId4"/>
            <a:srcRect l="38599" t="10224" r="51325" b="78454"/>
            <a:stretch/>
          </p:blipFill>
          <p:spPr>
            <a:xfrm>
              <a:off x="4041693" y="2059225"/>
              <a:ext cx="510867" cy="352256"/>
            </a:xfrm>
            <a:prstGeom prst="rect">
              <a:avLst/>
            </a:prstGeom>
          </p:spPr>
        </p:pic>
        <p:pic>
          <p:nvPicPr>
            <p:cNvPr id="341" name="Imagen 340">
              <a:extLst>
                <a:ext uri="{FF2B5EF4-FFF2-40B4-BE49-F238E27FC236}">
                  <a16:creationId xmlns:a16="http://schemas.microsoft.com/office/drawing/2014/main" id="{AC3D2BD1-B231-2780-E44B-FB982AFF759C}"/>
                </a:ext>
              </a:extLst>
            </p:cNvPr>
            <p:cNvPicPr>
              <a:picLocks noChangeAspect="1"/>
            </p:cNvPicPr>
            <p:nvPr/>
          </p:nvPicPr>
          <p:blipFill rotWithShape="1">
            <a:blip r:embed="rId4"/>
            <a:srcRect l="38599" t="10224" r="51325" b="78454"/>
            <a:stretch/>
          </p:blipFill>
          <p:spPr>
            <a:xfrm>
              <a:off x="4168835" y="2059225"/>
              <a:ext cx="510867" cy="352256"/>
            </a:xfrm>
            <a:prstGeom prst="rect">
              <a:avLst/>
            </a:prstGeom>
          </p:spPr>
        </p:pic>
        <p:pic>
          <p:nvPicPr>
            <p:cNvPr id="342" name="Imagen 341">
              <a:extLst>
                <a:ext uri="{FF2B5EF4-FFF2-40B4-BE49-F238E27FC236}">
                  <a16:creationId xmlns:a16="http://schemas.microsoft.com/office/drawing/2014/main" id="{0213568A-E5CA-B37A-1CD1-4E82CEF723F7}"/>
                </a:ext>
              </a:extLst>
            </p:cNvPr>
            <p:cNvPicPr>
              <a:picLocks noChangeAspect="1"/>
            </p:cNvPicPr>
            <p:nvPr/>
          </p:nvPicPr>
          <p:blipFill rotWithShape="1">
            <a:blip r:embed="rId4"/>
            <a:srcRect l="38599" t="10224" r="51325" b="78454"/>
            <a:stretch/>
          </p:blipFill>
          <p:spPr>
            <a:xfrm>
              <a:off x="4304708" y="2059225"/>
              <a:ext cx="510867" cy="352256"/>
            </a:xfrm>
            <a:prstGeom prst="rect">
              <a:avLst/>
            </a:prstGeom>
          </p:spPr>
        </p:pic>
        <p:pic>
          <p:nvPicPr>
            <p:cNvPr id="343" name="Imagen 342">
              <a:extLst>
                <a:ext uri="{FF2B5EF4-FFF2-40B4-BE49-F238E27FC236}">
                  <a16:creationId xmlns:a16="http://schemas.microsoft.com/office/drawing/2014/main" id="{D1EED607-BC7E-5397-CCAC-6C72AA7AFDBD}"/>
                </a:ext>
              </a:extLst>
            </p:cNvPr>
            <p:cNvPicPr>
              <a:picLocks noChangeAspect="1"/>
            </p:cNvPicPr>
            <p:nvPr/>
          </p:nvPicPr>
          <p:blipFill rotWithShape="1">
            <a:blip r:embed="rId4"/>
            <a:srcRect l="38599" t="10224" r="51325" b="78454"/>
            <a:stretch/>
          </p:blipFill>
          <p:spPr>
            <a:xfrm>
              <a:off x="4592575" y="2059225"/>
              <a:ext cx="510867" cy="352256"/>
            </a:xfrm>
            <a:prstGeom prst="rect">
              <a:avLst/>
            </a:prstGeom>
          </p:spPr>
        </p:pic>
        <p:pic>
          <p:nvPicPr>
            <p:cNvPr id="344" name="Imagen 343">
              <a:extLst>
                <a:ext uri="{FF2B5EF4-FFF2-40B4-BE49-F238E27FC236}">
                  <a16:creationId xmlns:a16="http://schemas.microsoft.com/office/drawing/2014/main" id="{6276277E-BB13-4A6E-C802-3087606C9F03}"/>
                </a:ext>
              </a:extLst>
            </p:cNvPr>
            <p:cNvPicPr>
              <a:picLocks noChangeAspect="1"/>
            </p:cNvPicPr>
            <p:nvPr/>
          </p:nvPicPr>
          <p:blipFill rotWithShape="1">
            <a:blip r:embed="rId4"/>
            <a:srcRect l="38599" t="10224" r="51325" b="78454"/>
            <a:stretch/>
          </p:blipFill>
          <p:spPr>
            <a:xfrm>
              <a:off x="4714631" y="2059225"/>
              <a:ext cx="510867" cy="352256"/>
            </a:xfrm>
            <a:prstGeom prst="rect">
              <a:avLst/>
            </a:prstGeom>
          </p:spPr>
        </p:pic>
        <p:pic>
          <p:nvPicPr>
            <p:cNvPr id="345" name="Imagen 344">
              <a:extLst>
                <a:ext uri="{FF2B5EF4-FFF2-40B4-BE49-F238E27FC236}">
                  <a16:creationId xmlns:a16="http://schemas.microsoft.com/office/drawing/2014/main" id="{053A031E-3A1F-C923-FE83-5EDE2CB9A8FC}"/>
                </a:ext>
              </a:extLst>
            </p:cNvPr>
            <p:cNvPicPr>
              <a:picLocks noChangeAspect="1"/>
            </p:cNvPicPr>
            <p:nvPr/>
          </p:nvPicPr>
          <p:blipFill rotWithShape="1">
            <a:blip r:embed="rId4"/>
            <a:srcRect l="38689" t="77309" r="51185" b="12393"/>
            <a:stretch/>
          </p:blipFill>
          <p:spPr>
            <a:xfrm>
              <a:off x="4807137" y="4009594"/>
              <a:ext cx="513372" cy="320388"/>
            </a:xfrm>
            <a:prstGeom prst="rect">
              <a:avLst/>
            </a:prstGeom>
          </p:spPr>
        </p:pic>
        <p:pic>
          <p:nvPicPr>
            <p:cNvPr id="346" name="Imagen 345">
              <a:extLst>
                <a:ext uri="{FF2B5EF4-FFF2-40B4-BE49-F238E27FC236}">
                  <a16:creationId xmlns:a16="http://schemas.microsoft.com/office/drawing/2014/main" id="{EED9E660-5BD8-4605-18DB-A492398BD516}"/>
                </a:ext>
              </a:extLst>
            </p:cNvPr>
            <p:cNvPicPr>
              <a:picLocks noChangeAspect="1"/>
            </p:cNvPicPr>
            <p:nvPr/>
          </p:nvPicPr>
          <p:blipFill rotWithShape="1">
            <a:blip r:embed="rId4"/>
            <a:srcRect l="38599" t="10224" r="51325" b="78454"/>
            <a:stretch/>
          </p:blipFill>
          <p:spPr>
            <a:xfrm>
              <a:off x="4806575" y="4151017"/>
              <a:ext cx="540363" cy="344552"/>
            </a:xfrm>
            <a:prstGeom prst="rect">
              <a:avLst/>
            </a:prstGeom>
          </p:spPr>
        </p:pic>
        <p:pic>
          <p:nvPicPr>
            <p:cNvPr id="347" name="Imagen 346">
              <a:extLst>
                <a:ext uri="{FF2B5EF4-FFF2-40B4-BE49-F238E27FC236}">
                  <a16:creationId xmlns:a16="http://schemas.microsoft.com/office/drawing/2014/main" id="{475CB483-8359-A17B-48C4-B9C99D3AD996}"/>
                </a:ext>
              </a:extLst>
            </p:cNvPr>
            <p:cNvPicPr>
              <a:picLocks noChangeAspect="1"/>
            </p:cNvPicPr>
            <p:nvPr/>
          </p:nvPicPr>
          <p:blipFill rotWithShape="1">
            <a:blip r:embed="rId4"/>
            <a:srcRect l="38689" t="-307" b="11482"/>
            <a:stretch/>
          </p:blipFill>
          <p:spPr>
            <a:xfrm>
              <a:off x="4820448" y="1731964"/>
              <a:ext cx="3108387" cy="2763605"/>
            </a:xfrm>
            <a:prstGeom prst="rect">
              <a:avLst/>
            </a:prstGeom>
          </p:spPr>
        </p:pic>
        <p:pic>
          <p:nvPicPr>
            <p:cNvPr id="348" name="Imagen 347">
              <a:extLst>
                <a:ext uri="{FF2B5EF4-FFF2-40B4-BE49-F238E27FC236}">
                  <a16:creationId xmlns:a16="http://schemas.microsoft.com/office/drawing/2014/main" id="{E6F17D2D-AA53-2F98-9F9E-461E0618D094}"/>
                </a:ext>
              </a:extLst>
            </p:cNvPr>
            <p:cNvPicPr>
              <a:picLocks noChangeAspect="1"/>
            </p:cNvPicPr>
            <p:nvPr/>
          </p:nvPicPr>
          <p:blipFill rotWithShape="1">
            <a:blip r:embed="rId4"/>
            <a:srcRect l="38689" t="77309" r="51185" b="19320"/>
            <a:stretch/>
          </p:blipFill>
          <p:spPr>
            <a:xfrm>
              <a:off x="4830880" y="4017569"/>
              <a:ext cx="513372" cy="104873"/>
            </a:xfrm>
            <a:prstGeom prst="rect">
              <a:avLst/>
            </a:prstGeom>
          </p:spPr>
        </p:pic>
        <p:pic>
          <p:nvPicPr>
            <p:cNvPr id="349" name="Imagen 348">
              <a:extLst>
                <a:ext uri="{FF2B5EF4-FFF2-40B4-BE49-F238E27FC236}">
                  <a16:creationId xmlns:a16="http://schemas.microsoft.com/office/drawing/2014/main" id="{551F5CDD-9BE8-C3A3-449C-7A118B048CDF}"/>
                </a:ext>
              </a:extLst>
            </p:cNvPr>
            <p:cNvPicPr>
              <a:picLocks noChangeAspect="1"/>
            </p:cNvPicPr>
            <p:nvPr/>
          </p:nvPicPr>
          <p:blipFill rotWithShape="1">
            <a:blip r:embed="rId4"/>
            <a:srcRect l="38689" t="25757" r="51235" b="62921"/>
            <a:stretch/>
          </p:blipFill>
          <p:spPr>
            <a:xfrm>
              <a:off x="4829422" y="2042294"/>
              <a:ext cx="510867" cy="352256"/>
            </a:xfrm>
            <a:prstGeom prst="rect">
              <a:avLst/>
            </a:prstGeom>
          </p:spPr>
        </p:pic>
        <p:grpSp>
          <p:nvGrpSpPr>
            <p:cNvPr id="350" name="Grupo 349">
              <a:extLst>
                <a:ext uri="{FF2B5EF4-FFF2-40B4-BE49-F238E27FC236}">
                  <a16:creationId xmlns:a16="http://schemas.microsoft.com/office/drawing/2014/main" id="{34802296-DBAF-33C5-7B73-050420175C0A}"/>
                </a:ext>
              </a:extLst>
            </p:cNvPr>
            <p:cNvGrpSpPr/>
            <p:nvPr/>
          </p:nvGrpSpPr>
          <p:grpSpPr>
            <a:xfrm>
              <a:off x="4537884" y="1511265"/>
              <a:ext cx="802814" cy="292647"/>
              <a:chOff x="5265989" y="1251069"/>
              <a:chExt cx="948703" cy="345827"/>
            </a:xfrm>
          </p:grpSpPr>
          <p:pic>
            <p:nvPicPr>
              <p:cNvPr id="369" name="Imagen 368">
                <a:extLst>
                  <a:ext uri="{FF2B5EF4-FFF2-40B4-BE49-F238E27FC236}">
                    <a16:creationId xmlns:a16="http://schemas.microsoft.com/office/drawing/2014/main" id="{7933D3C1-4376-C232-C839-931AEC427AC2}"/>
                  </a:ext>
                </a:extLst>
              </p:cNvPr>
              <p:cNvPicPr>
                <a:picLocks noChangeAspect="1"/>
              </p:cNvPicPr>
              <p:nvPr/>
            </p:nvPicPr>
            <p:blipFill rotWithShape="1">
              <a:blip r:embed="rId5"/>
              <a:srcRect l="60795" t="82830" r="5062" b="4369"/>
              <a:stretch/>
            </p:blipFill>
            <p:spPr>
              <a:xfrm>
                <a:off x="5265989" y="1251069"/>
                <a:ext cx="583718" cy="345827"/>
              </a:xfrm>
              <a:prstGeom prst="rect">
                <a:avLst/>
              </a:prstGeom>
            </p:spPr>
          </p:pic>
          <p:pic>
            <p:nvPicPr>
              <p:cNvPr id="370" name="Imagen 369">
                <a:extLst>
                  <a:ext uri="{FF2B5EF4-FFF2-40B4-BE49-F238E27FC236}">
                    <a16:creationId xmlns:a16="http://schemas.microsoft.com/office/drawing/2014/main" id="{B5D3145C-F405-6724-FBE3-41498C64B220}"/>
                  </a:ext>
                </a:extLst>
              </p:cNvPr>
              <p:cNvPicPr>
                <a:picLocks noChangeAspect="1"/>
              </p:cNvPicPr>
              <p:nvPr/>
            </p:nvPicPr>
            <p:blipFill rotWithShape="1">
              <a:blip r:embed="rId5"/>
              <a:srcRect l="60795" t="82830" r="5062" b="4369"/>
              <a:stretch/>
            </p:blipFill>
            <p:spPr>
              <a:xfrm>
                <a:off x="5357235" y="1251069"/>
                <a:ext cx="583718" cy="345827"/>
              </a:xfrm>
              <a:prstGeom prst="rect">
                <a:avLst/>
              </a:prstGeom>
            </p:spPr>
          </p:pic>
          <p:pic>
            <p:nvPicPr>
              <p:cNvPr id="371" name="Imagen 370">
                <a:extLst>
                  <a:ext uri="{FF2B5EF4-FFF2-40B4-BE49-F238E27FC236}">
                    <a16:creationId xmlns:a16="http://schemas.microsoft.com/office/drawing/2014/main" id="{66C95580-4E39-D035-852D-2390A510C8CB}"/>
                  </a:ext>
                </a:extLst>
              </p:cNvPr>
              <p:cNvPicPr>
                <a:picLocks noChangeAspect="1"/>
              </p:cNvPicPr>
              <p:nvPr/>
            </p:nvPicPr>
            <p:blipFill rotWithShape="1">
              <a:blip r:embed="rId5"/>
              <a:srcRect l="60795" t="82830" r="5062" b="4369"/>
              <a:stretch/>
            </p:blipFill>
            <p:spPr>
              <a:xfrm>
                <a:off x="5448481" y="1251069"/>
                <a:ext cx="583718" cy="345827"/>
              </a:xfrm>
              <a:prstGeom prst="rect">
                <a:avLst/>
              </a:prstGeom>
            </p:spPr>
          </p:pic>
          <p:pic>
            <p:nvPicPr>
              <p:cNvPr id="372" name="Imagen 371">
                <a:extLst>
                  <a:ext uri="{FF2B5EF4-FFF2-40B4-BE49-F238E27FC236}">
                    <a16:creationId xmlns:a16="http://schemas.microsoft.com/office/drawing/2014/main" id="{3650F386-BAEB-7941-0AF1-488280D30AA9}"/>
                  </a:ext>
                </a:extLst>
              </p:cNvPr>
              <p:cNvPicPr>
                <a:picLocks noChangeAspect="1"/>
              </p:cNvPicPr>
              <p:nvPr/>
            </p:nvPicPr>
            <p:blipFill rotWithShape="1">
              <a:blip r:embed="rId5"/>
              <a:srcRect l="60795" t="82830" r="5062" b="4369"/>
              <a:stretch/>
            </p:blipFill>
            <p:spPr>
              <a:xfrm>
                <a:off x="5539727" y="1251069"/>
                <a:ext cx="583718" cy="345827"/>
              </a:xfrm>
              <a:prstGeom prst="rect">
                <a:avLst/>
              </a:prstGeom>
            </p:spPr>
          </p:pic>
          <p:pic>
            <p:nvPicPr>
              <p:cNvPr id="373" name="Imagen 372">
                <a:extLst>
                  <a:ext uri="{FF2B5EF4-FFF2-40B4-BE49-F238E27FC236}">
                    <a16:creationId xmlns:a16="http://schemas.microsoft.com/office/drawing/2014/main" id="{ACA52D1A-98A3-A61A-4A7F-CF1F8B145A7F}"/>
                  </a:ext>
                </a:extLst>
              </p:cNvPr>
              <p:cNvPicPr>
                <a:picLocks noChangeAspect="1"/>
              </p:cNvPicPr>
              <p:nvPr/>
            </p:nvPicPr>
            <p:blipFill rotWithShape="1">
              <a:blip r:embed="rId5"/>
              <a:srcRect l="60795" t="82830" r="5062" b="4369"/>
              <a:stretch/>
            </p:blipFill>
            <p:spPr>
              <a:xfrm>
                <a:off x="5630974" y="1251069"/>
                <a:ext cx="583718" cy="345827"/>
              </a:xfrm>
              <a:prstGeom prst="rect">
                <a:avLst/>
              </a:prstGeom>
            </p:spPr>
          </p:pic>
        </p:grpSp>
        <p:cxnSp>
          <p:nvCxnSpPr>
            <p:cNvPr id="351" name="Conector recto 350">
              <a:extLst>
                <a:ext uri="{FF2B5EF4-FFF2-40B4-BE49-F238E27FC236}">
                  <a16:creationId xmlns:a16="http://schemas.microsoft.com/office/drawing/2014/main" id="{760CEEE9-1E8B-62D1-4D72-3F0340B3DEFF}"/>
                </a:ext>
              </a:extLst>
            </p:cNvPr>
            <p:cNvCxnSpPr>
              <a:cxnSpLocks/>
            </p:cNvCxnSpPr>
            <p:nvPr/>
          </p:nvCxnSpPr>
          <p:spPr>
            <a:xfrm>
              <a:off x="4538700" y="1615616"/>
              <a:ext cx="3112280" cy="0"/>
            </a:xfrm>
            <a:prstGeom prst="line">
              <a:avLst/>
            </a:prstGeom>
            <a:ln w="9525">
              <a:solidFill>
                <a:srgbClr val="F1484B"/>
              </a:solidFill>
            </a:ln>
          </p:spPr>
          <p:style>
            <a:lnRef idx="1">
              <a:schemeClr val="accent1"/>
            </a:lnRef>
            <a:fillRef idx="0">
              <a:schemeClr val="accent1"/>
            </a:fillRef>
            <a:effectRef idx="0">
              <a:schemeClr val="accent1"/>
            </a:effectRef>
            <a:fontRef idx="minor">
              <a:schemeClr val="tx1"/>
            </a:fontRef>
          </p:style>
        </p:cxnSp>
        <p:sp>
          <p:nvSpPr>
            <p:cNvPr id="352" name="Elipse 351">
              <a:extLst>
                <a:ext uri="{FF2B5EF4-FFF2-40B4-BE49-F238E27FC236}">
                  <a16:creationId xmlns:a16="http://schemas.microsoft.com/office/drawing/2014/main" id="{988410AD-56A1-AA12-60B6-EC1CF5A0A534}"/>
                </a:ext>
              </a:extLst>
            </p:cNvPr>
            <p:cNvSpPr/>
            <p:nvPr/>
          </p:nvSpPr>
          <p:spPr>
            <a:xfrm>
              <a:off x="7621007" y="1592756"/>
              <a:ext cx="45719" cy="45719"/>
            </a:xfrm>
            <a:prstGeom prst="ellipse">
              <a:avLst/>
            </a:prstGeom>
            <a:solidFill>
              <a:schemeClr val="bg1"/>
            </a:solidFill>
            <a:ln w="9525">
              <a:solidFill>
                <a:srgbClr val="F14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s-ES" sz="2400">
                <a:solidFill>
                  <a:srgbClr val="FFFFFF"/>
                </a:solidFill>
                <a:latin typeface="Arial"/>
              </a:endParaRPr>
            </a:p>
          </p:txBody>
        </p:sp>
        <p:cxnSp>
          <p:nvCxnSpPr>
            <p:cNvPr id="353" name="Conector recto 352">
              <a:extLst>
                <a:ext uri="{FF2B5EF4-FFF2-40B4-BE49-F238E27FC236}">
                  <a16:creationId xmlns:a16="http://schemas.microsoft.com/office/drawing/2014/main" id="{87D86C61-00B2-5BF3-4931-8DBA524E540E}"/>
                </a:ext>
              </a:extLst>
            </p:cNvPr>
            <p:cNvCxnSpPr>
              <a:cxnSpLocks/>
            </p:cNvCxnSpPr>
            <p:nvPr/>
          </p:nvCxnSpPr>
          <p:spPr>
            <a:xfrm flipV="1">
              <a:off x="5511338" y="1370225"/>
              <a:ext cx="0" cy="3125344"/>
            </a:xfrm>
            <a:prstGeom prst="line">
              <a:avLst/>
            </a:prstGeom>
            <a:ln w="19050">
              <a:solidFill>
                <a:srgbClr val="003264"/>
              </a:solidFill>
            </a:ln>
          </p:spPr>
          <p:style>
            <a:lnRef idx="1">
              <a:schemeClr val="accent1"/>
            </a:lnRef>
            <a:fillRef idx="0">
              <a:schemeClr val="accent1"/>
            </a:fillRef>
            <a:effectRef idx="0">
              <a:schemeClr val="accent1"/>
            </a:effectRef>
            <a:fontRef idx="minor">
              <a:schemeClr val="tx1"/>
            </a:fontRef>
          </p:style>
        </p:cxnSp>
        <p:sp>
          <p:nvSpPr>
            <p:cNvPr id="354" name="Rectángulo 353">
              <a:extLst>
                <a:ext uri="{FF2B5EF4-FFF2-40B4-BE49-F238E27FC236}">
                  <a16:creationId xmlns:a16="http://schemas.microsoft.com/office/drawing/2014/main" id="{62A77798-0028-0D78-5E26-BEE4836217AF}"/>
                </a:ext>
              </a:extLst>
            </p:cNvPr>
            <p:cNvSpPr/>
            <p:nvPr/>
          </p:nvSpPr>
          <p:spPr>
            <a:xfrm>
              <a:off x="5614683" y="2834644"/>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s-ES" sz="2400">
                <a:solidFill>
                  <a:srgbClr val="FFFFFF"/>
                </a:solidFill>
                <a:latin typeface="Arial"/>
              </a:endParaRPr>
            </a:p>
          </p:txBody>
        </p:sp>
        <p:sp>
          <p:nvSpPr>
            <p:cNvPr id="355" name="Rectángulo 354">
              <a:extLst>
                <a:ext uri="{FF2B5EF4-FFF2-40B4-BE49-F238E27FC236}">
                  <a16:creationId xmlns:a16="http://schemas.microsoft.com/office/drawing/2014/main" id="{97C28F8B-1EFB-7586-7F20-42E60C5A985C}"/>
                </a:ext>
              </a:extLst>
            </p:cNvPr>
            <p:cNvSpPr/>
            <p:nvPr/>
          </p:nvSpPr>
          <p:spPr>
            <a:xfrm>
              <a:off x="5614683" y="3553589"/>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s-ES" sz="2400">
                <a:solidFill>
                  <a:srgbClr val="FFFFFF"/>
                </a:solidFill>
                <a:latin typeface="Arial"/>
              </a:endParaRPr>
            </a:p>
          </p:txBody>
        </p:sp>
        <p:sp>
          <p:nvSpPr>
            <p:cNvPr id="356" name="Rectángulo 355">
              <a:extLst>
                <a:ext uri="{FF2B5EF4-FFF2-40B4-BE49-F238E27FC236}">
                  <a16:creationId xmlns:a16="http://schemas.microsoft.com/office/drawing/2014/main" id="{FCD0A22E-2F81-CEF3-6152-E92286A86330}"/>
                </a:ext>
              </a:extLst>
            </p:cNvPr>
            <p:cNvSpPr/>
            <p:nvPr/>
          </p:nvSpPr>
          <p:spPr>
            <a:xfrm>
              <a:off x="5614683" y="4099428"/>
              <a:ext cx="187357" cy="6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s-ES" sz="2400">
                <a:solidFill>
                  <a:srgbClr val="FFFFFF"/>
                </a:solidFill>
                <a:latin typeface="Arial"/>
              </a:endParaRPr>
            </a:p>
          </p:txBody>
        </p:sp>
        <p:sp>
          <p:nvSpPr>
            <p:cNvPr id="357" name="Rectángulo redondeado 6">
              <a:extLst>
                <a:ext uri="{FF2B5EF4-FFF2-40B4-BE49-F238E27FC236}">
                  <a16:creationId xmlns:a16="http://schemas.microsoft.com/office/drawing/2014/main" id="{D9DADA95-EBD7-1170-69AA-E72FA5DC8079}"/>
                </a:ext>
              </a:extLst>
            </p:cNvPr>
            <p:cNvSpPr/>
            <p:nvPr/>
          </p:nvSpPr>
          <p:spPr>
            <a:xfrm>
              <a:off x="5528221" y="2970015"/>
              <a:ext cx="2015556"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Imiquimod 3,75%</a:t>
              </a:r>
              <a:endParaRPr lang="es-ES" sz="1600" b="1" kern="0">
                <a:solidFill>
                  <a:srgbClr val="002855"/>
                </a:solidFill>
                <a:latin typeface="Arial" panose="020B0604020202020204" pitchFamily="34" charset="0"/>
                <a:cs typeface="Arial" panose="020B0604020202020204" pitchFamily="34" charset="0"/>
              </a:endParaRPr>
            </a:p>
          </p:txBody>
        </p:sp>
        <p:sp>
          <p:nvSpPr>
            <p:cNvPr id="358" name="Rectángulo redondeado 6">
              <a:extLst>
                <a:ext uri="{FF2B5EF4-FFF2-40B4-BE49-F238E27FC236}">
                  <a16:creationId xmlns:a16="http://schemas.microsoft.com/office/drawing/2014/main" id="{D1B27CAD-C25E-DAB1-B4A2-B8C4928AFDD7}"/>
                </a:ext>
              </a:extLst>
            </p:cNvPr>
            <p:cNvSpPr/>
            <p:nvPr/>
          </p:nvSpPr>
          <p:spPr>
            <a:xfrm>
              <a:off x="5533391" y="4084564"/>
              <a:ext cx="1814788" cy="169207"/>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Diclofenaco 3%</a:t>
              </a:r>
              <a:endParaRPr lang="es-ES" sz="1600" b="1" kern="0">
                <a:solidFill>
                  <a:srgbClr val="002855"/>
                </a:solidFill>
                <a:latin typeface="Arial" panose="020B0604020202020204" pitchFamily="34" charset="0"/>
                <a:cs typeface="Arial" panose="020B0604020202020204" pitchFamily="34" charset="0"/>
              </a:endParaRPr>
            </a:p>
          </p:txBody>
        </p:sp>
        <p:sp>
          <p:nvSpPr>
            <p:cNvPr id="359" name="Rectángulo redondeado 6">
              <a:extLst>
                <a:ext uri="{FF2B5EF4-FFF2-40B4-BE49-F238E27FC236}">
                  <a16:creationId xmlns:a16="http://schemas.microsoft.com/office/drawing/2014/main" id="{A959D217-2339-D973-C118-B950CE5669D4}"/>
                </a:ext>
              </a:extLst>
            </p:cNvPr>
            <p:cNvSpPr/>
            <p:nvPr/>
          </p:nvSpPr>
          <p:spPr>
            <a:xfrm>
              <a:off x="5533391" y="2456701"/>
              <a:ext cx="2046423" cy="219332"/>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5-fluorouracilo 4%</a:t>
              </a:r>
              <a:endParaRPr lang="es-ES" sz="1600" b="1" kern="0">
                <a:solidFill>
                  <a:srgbClr val="002855"/>
                </a:solidFill>
                <a:latin typeface="Arial" panose="020B0604020202020204" pitchFamily="34" charset="0"/>
                <a:cs typeface="Arial" panose="020B0604020202020204" pitchFamily="34" charset="0"/>
              </a:endParaRPr>
            </a:p>
          </p:txBody>
        </p:sp>
        <p:sp>
          <p:nvSpPr>
            <p:cNvPr id="360" name="Rectángulo redondeado 6">
              <a:extLst>
                <a:ext uri="{FF2B5EF4-FFF2-40B4-BE49-F238E27FC236}">
                  <a16:creationId xmlns:a16="http://schemas.microsoft.com/office/drawing/2014/main" id="{E312D615-05D1-575D-ABEA-B7BD65E18A44}"/>
                </a:ext>
              </a:extLst>
            </p:cNvPr>
            <p:cNvSpPr/>
            <p:nvPr/>
          </p:nvSpPr>
          <p:spPr>
            <a:xfrm>
              <a:off x="5528221" y="3582956"/>
              <a:ext cx="2035890" cy="179462"/>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dirty="0">
                  <a:solidFill>
                    <a:srgbClr val="002855"/>
                  </a:solidFill>
                  <a:latin typeface="Arial" panose="020B0604020202020204" pitchFamily="34" charset="0"/>
                  <a:cs typeface="Arial" panose="020B0604020202020204" pitchFamily="34" charset="0"/>
                </a:rPr>
                <a:t>5-fluorouracilo 0,5% + AS</a:t>
              </a:r>
              <a:endParaRPr lang="es-ES" sz="1600" b="1" kern="0" dirty="0">
                <a:solidFill>
                  <a:srgbClr val="002855"/>
                </a:solidFill>
                <a:latin typeface="Arial" panose="020B0604020202020204" pitchFamily="34" charset="0"/>
                <a:cs typeface="Arial" panose="020B0604020202020204" pitchFamily="34" charset="0"/>
              </a:endParaRPr>
            </a:p>
          </p:txBody>
        </p:sp>
        <p:sp>
          <p:nvSpPr>
            <p:cNvPr id="361" name="Rectángulo redondeado 6">
              <a:extLst>
                <a:ext uri="{FF2B5EF4-FFF2-40B4-BE49-F238E27FC236}">
                  <a16:creationId xmlns:a16="http://schemas.microsoft.com/office/drawing/2014/main" id="{C6B5362F-79A4-0295-D740-2E1F3FF83541}"/>
                </a:ext>
              </a:extLst>
            </p:cNvPr>
            <p:cNvSpPr/>
            <p:nvPr/>
          </p:nvSpPr>
          <p:spPr>
            <a:xfrm>
              <a:off x="5528221" y="1965918"/>
              <a:ext cx="2043796"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002855"/>
                  </a:solidFill>
                  <a:latin typeface="Arial" panose="020B0604020202020204" pitchFamily="34" charset="0"/>
                  <a:cs typeface="Arial" panose="020B0604020202020204" pitchFamily="34" charset="0"/>
                </a:rPr>
                <a:t>Imiquimod 5%</a:t>
              </a:r>
              <a:endParaRPr lang="es-ES" sz="1600" b="1" kern="0">
                <a:solidFill>
                  <a:srgbClr val="002855"/>
                </a:solidFill>
                <a:latin typeface="Arial" panose="020B0604020202020204" pitchFamily="34" charset="0"/>
                <a:cs typeface="Arial" panose="020B0604020202020204" pitchFamily="34" charset="0"/>
              </a:endParaRPr>
            </a:p>
          </p:txBody>
        </p:sp>
        <p:sp>
          <p:nvSpPr>
            <p:cNvPr id="362" name="Rectángulo redondeado 6">
              <a:extLst>
                <a:ext uri="{FF2B5EF4-FFF2-40B4-BE49-F238E27FC236}">
                  <a16:creationId xmlns:a16="http://schemas.microsoft.com/office/drawing/2014/main" id="{106DECC7-4008-9E72-A6CB-BD3516E4E127}"/>
                </a:ext>
              </a:extLst>
            </p:cNvPr>
            <p:cNvSpPr/>
            <p:nvPr/>
          </p:nvSpPr>
          <p:spPr>
            <a:xfrm>
              <a:off x="5528221" y="1370225"/>
              <a:ext cx="2359929" cy="210734"/>
            </a:xfrm>
            <a:prstGeom prst="roundRect">
              <a:avLst/>
            </a:prstGeom>
            <a:solidFill>
              <a:srgbClr val="FFFFFF"/>
            </a:solidFill>
            <a:ln w="28575">
              <a:noFill/>
            </a:ln>
          </p:spPr>
          <p:txBody>
            <a:bodyPr wrap="square" rIns="48000" anchor="ctr">
              <a:noAutofit/>
            </a:bodyPr>
            <a:lstStyle/>
            <a:p>
              <a:pPr defTabSz="1219170">
                <a:spcBef>
                  <a:spcPts val="1333"/>
                </a:spcBef>
                <a:defRPr/>
              </a:pPr>
              <a:r>
                <a:rPr lang="es-ES_tradnl" sz="1600" b="1" kern="0">
                  <a:solidFill>
                    <a:srgbClr val="E8434A"/>
                  </a:solidFill>
                  <a:latin typeface="Arial" panose="020B0604020202020204" pitchFamily="34" charset="0"/>
                  <a:cs typeface="Arial" panose="020B0604020202020204" pitchFamily="34" charset="0"/>
                </a:rPr>
                <a:t>Tirbanibulina 1%</a:t>
              </a:r>
              <a:endParaRPr lang="es-ES" sz="1600" b="1" kern="0">
                <a:solidFill>
                  <a:srgbClr val="E8434A"/>
                </a:solidFill>
                <a:latin typeface="Arial" panose="020B0604020202020204" pitchFamily="34" charset="0"/>
                <a:cs typeface="Arial" panose="020B0604020202020204" pitchFamily="34" charset="0"/>
              </a:endParaRPr>
            </a:p>
          </p:txBody>
        </p:sp>
        <p:sp>
          <p:nvSpPr>
            <p:cNvPr id="363" name="Rectángulo 362">
              <a:extLst>
                <a:ext uri="{FF2B5EF4-FFF2-40B4-BE49-F238E27FC236}">
                  <a16:creationId xmlns:a16="http://schemas.microsoft.com/office/drawing/2014/main" id="{38E5426E-C412-4743-8D89-0FC486959EA9}"/>
                </a:ext>
              </a:extLst>
            </p:cNvPr>
            <p:cNvSpPr/>
            <p:nvPr/>
          </p:nvSpPr>
          <p:spPr>
            <a:xfrm>
              <a:off x="5549210" y="1633056"/>
              <a:ext cx="2040819" cy="215444"/>
            </a:xfrm>
            <a:prstGeom prst="rect">
              <a:avLst/>
            </a:prstGeom>
            <a:no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durante 5 días consecutivos</a:t>
              </a:r>
            </a:p>
          </p:txBody>
        </p:sp>
        <p:sp>
          <p:nvSpPr>
            <p:cNvPr id="364" name="Rectángulo 363">
              <a:extLst>
                <a:ext uri="{FF2B5EF4-FFF2-40B4-BE49-F238E27FC236}">
                  <a16:creationId xmlns:a16="http://schemas.microsoft.com/office/drawing/2014/main" id="{257D9652-E72D-F5CD-5E09-101400FE8EB1}"/>
                </a:ext>
              </a:extLst>
            </p:cNvPr>
            <p:cNvSpPr/>
            <p:nvPr/>
          </p:nvSpPr>
          <p:spPr>
            <a:xfrm>
              <a:off x="5533391" y="2216394"/>
              <a:ext cx="2070667" cy="215444"/>
            </a:xfrm>
            <a:prstGeom prst="rect">
              <a:avLst/>
            </a:prstGeom>
            <a:solidFill>
              <a:schemeClr val="bg1"/>
            </a:solid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3 veces por semana durante 4 semanas</a:t>
              </a:r>
            </a:p>
          </p:txBody>
        </p:sp>
        <p:sp>
          <p:nvSpPr>
            <p:cNvPr id="365" name="Rectángulo 364">
              <a:extLst>
                <a:ext uri="{FF2B5EF4-FFF2-40B4-BE49-F238E27FC236}">
                  <a16:creationId xmlns:a16="http://schemas.microsoft.com/office/drawing/2014/main" id="{4A8C6370-2FEB-63ED-BB4C-4E817C821F0D}"/>
                </a:ext>
              </a:extLst>
            </p:cNvPr>
            <p:cNvSpPr/>
            <p:nvPr/>
          </p:nvSpPr>
          <p:spPr>
            <a:xfrm>
              <a:off x="5528222" y="2724358"/>
              <a:ext cx="2170488" cy="215444"/>
            </a:xfrm>
            <a:prstGeom prst="rect">
              <a:avLst/>
            </a:prstGeom>
            <a:solidFill>
              <a:schemeClr val="bg1"/>
            </a:solid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durante 4 semanas, si se tolera</a:t>
              </a:r>
            </a:p>
          </p:txBody>
        </p:sp>
        <p:sp>
          <p:nvSpPr>
            <p:cNvPr id="366" name="Rectángulo 365">
              <a:extLst>
                <a:ext uri="{FF2B5EF4-FFF2-40B4-BE49-F238E27FC236}">
                  <a16:creationId xmlns:a16="http://schemas.microsoft.com/office/drawing/2014/main" id="{5DE4AE80-7E67-A235-5DFF-BA110F7DB89F}"/>
                </a:ext>
              </a:extLst>
            </p:cNvPr>
            <p:cNvSpPr/>
            <p:nvPr/>
          </p:nvSpPr>
          <p:spPr>
            <a:xfrm>
              <a:off x="5528222" y="3207884"/>
              <a:ext cx="2070306" cy="338554"/>
            </a:xfrm>
            <a:prstGeom prst="rect">
              <a:avLst/>
            </a:prstGeom>
            <a:solidFill>
              <a:schemeClr val="bg1"/>
            </a:solid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en 2 ciclos de 2 semanas separados por 2 semanas sin tratamiento </a:t>
              </a:r>
            </a:p>
          </p:txBody>
        </p:sp>
        <p:sp>
          <p:nvSpPr>
            <p:cNvPr id="367" name="Rectángulo 366">
              <a:extLst>
                <a:ext uri="{FF2B5EF4-FFF2-40B4-BE49-F238E27FC236}">
                  <a16:creationId xmlns:a16="http://schemas.microsoft.com/office/drawing/2014/main" id="{ECAB0FF4-ABD5-5C26-94EA-AD6B16D024B9}"/>
                </a:ext>
              </a:extLst>
            </p:cNvPr>
            <p:cNvSpPr/>
            <p:nvPr/>
          </p:nvSpPr>
          <p:spPr>
            <a:xfrm>
              <a:off x="5536703" y="3802409"/>
              <a:ext cx="2027408" cy="215444"/>
            </a:xfrm>
            <a:prstGeom prst="rect">
              <a:avLst/>
            </a:prstGeom>
            <a:solidFill>
              <a:schemeClr val="bg1"/>
            </a:solid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1 vez al día hasta 12 semanas</a:t>
              </a:r>
            </a:p>
          </p:txBody>
        </p:sp>
        <p:sp>
          <p:nvSpPr>
            <p:cNvPr id="368" name="Rectángulo 367">
              <a:extLst>
                <a:ext uri="{FF2B5EF4-FFF2-40B4-BE49-F238E27FC236}">
                  <a16:creationId xmlns:a16="http://schemas.microsoft.com/office/drawing/2014/main" id="{EC65985E-42AF-2608-D4BE-807D5B640F49}"/>
                </a:ext>
              </a:extLst>
            </p:cNvPr>
            <p:cNvSpPr/>
            <p:nvPr/>
          </p:nvSpPr>
          <p:spPr>
            <a:xfrm>
              <a:off x="5528221" y="4293302"/>
              <a:ext cx="2027408" cy="215444"/>
            </a:xfrm>
            <a:prstGeom prst="rect">
              <a:avLst/>
            </a:prstGeom>
            <a:solidFill>
              <a:schemeClr val="bg1"/>
            </a:solidFill>
          </p:spPr>
          <p:txBody>
            <a:bodyPr wrap="square" tIns="0">
              <a:noAutofit/>
            </a:bodyPr>
            <a:lstStyle/>
            <a:p>
              <a:pPr defTabSz="1219170"/>
              <a:r>
                <a:rPr lang="es-ES" sz="1067">
                  <a:solidFill>
                    <a:srgbClr val="6F6F6F"/>
                  </a:solidFill>
                  <a:latin typeface="Arial" panose="020B0604020202020204" pitchFamily="34" charset="0"/>
                  <a:ea typeface="Arial" panose="020B0604020202020204" pitchFamily="34" charset="0"/>
                  <a:cs typeface="Arial" panose="020B0604020202020204" pitchFamily="34" charset="0"/>
                </a:rPr>
                <a:t>2 veces al día hasta 60-90 días</a:t>
              </a:r>
            </a:p>
          </p:txBody>
        </p:sp>
      </p:grpSp>
      <p:sp>
        <p:nvSpPr>
          <p:cNvPr id="374" name="Título 20">
            <a:extLst>
              <a:ext uri="{FF2B5EF4-FFF2-40B4-BE49-F238E27FC236}">
                <a16:creationId xmlns:a16="http://schemas.microsoft.com/office/drawing/2014/main" id="{D4443929-4938-80C1-F73B-2F6E511CFED2}"/>
              </a:ext>
            </a:extLst>
          </p:cNvPr>
          <p:cNvSpPr>
            <a:spLocks noGrp="1"/>
          </p:cNvSpPr>
          <p:nvPr>
            <p:ph type="title"/>
          </p:nvPr>
        </p:nvSpPr>
        <p:spPr>
          <a:xfrm>
            <a:off x="1241778" y="471442"/>
            <a:ext cx="10563577" cy="714263"/>
          </a:xfrm>
        </p:spPr>
        <p:txBody>
          <a:bodyPr>
            <a:noAutofit/>
          </a:bodyPr>
          <a:lstStyle/>
          <a:p>
            <a:r>
              <a:rPr lang="es-ES" sz="3600" dirty="0">
                <a:solidFill>
                  <a:schemeClr val="accent1">
                    <a:lumMod val="50000"/>
                  </a:schemeClr>
                </a:solidFill>
                <a:latin typeface="Montserrat" panose="02000505000000020004" pitchFamily="2" charset="77"/>
              </a:rPr>
              <a:t>Posología tratamientos tópicos QA</a:t>
            </a:r>
            <a:endParaRPr lang="es-ES" sz="4000" dirty="0">
              <a:solidFill>
                <a:schemeClr val="accent1">
                  <a:lumMod val="50000"/>
                </a:schemeClr>
              </a:solidFill>
              <a:latin typeface="Montserrat" panose="02000505000000020004" pitchFamily="2" charset="77"/>
            </a:endParaRPr>
          </a:p>
        </p:txBody>
      </p:sp>
    </p:spTree>
    <p:extLst>
      <p:ext uri="{BB962C8B-B14F-4D97-AF65-F5344CB8AC3E}">
        <p14:creationId xmlns:p14="http://schemas.microsoft.com/office/powerpoint/2010/main" val="2673209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CABBAD-DD81-AC80-46A6-EAB32DE0F46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6FEDC494-15F0-44A5-4BEB-7C6223966E14}"/>
              </a:ext>
            </a:extLst>
          </p:cNvPr>
          <p:cNvGraphicFramePr>
            <a:graphicFrameLocks noGrp="1"/>
          </p:cNvGraphicFramePr>
          <p:nvPr>
            <p:extLst>
              <p:ext uri="{D42A27DB-BD31-4B8C-83A1-F6EECF244321}">
                <p14:modId xmlns:p14="http://schemas.microsoft.com/office/powerpoint/2010/main" val="3751844900"/>
              </p:ext>
            </p:extLst>
          </p:nvPr>
        </p:nvGraphicFramePr>
        <p:xfrm>
          <a:off x="1018651" y="681675"/>
          <a:ext cx="10905811" cy="5156211"/>
        </p:xfrm>
        <a:graphic>
          <a:graphicData uri="http://schemas.openxmlformats.org/drawingml/2006/table">
            <a:tbl>
              <a:tblPr>
                <a:tableStyleId>{5940675A-B579-460E-94D1-54222C63F5DA}</a:tableStyleId>
              </a:tblPr>
              <a:tblGrid>
                <a:gridCol w="1322615">
                  <a:extLst>
                    <a:ext uri="{9D8B030D-6E8A-4147-A177-3AD203B41FA5}">
                      <a16:colId xmlns:a16="http://schemas.microsoft.com/office/drawing/2014/main" val="906592679"/>
                    </a:ext>
                  </a:extLst>
                </a:gridCol>
                <a:gridCol w="1386672">
                  <a:extLst>
                    <a:ext uri="{9D8B030D-6E8A-4147-A177-3AD203B41FA5}">
                      <a16:colId xmlns:a16="http://schemas.microsoft.com/office/drawing/2014/main" val="596636471"/>
                    </a:ext>
                  </a:extLst>
                </a:gridCol>
                <a:gridCol w="3637504">
                  <a:extLst>
                    <a:ext uri="{9D8B030D-6E8A-4147-A177-3AD203B41FA5}">
                      <a16:colId xmlns:a16="http://schemas.microsoft.com/office/drawing/2014/main" val="1798398703"/>
                    </a:ext>
                  </a:extLst>
                </a:gridCol>
                <a:gridCol w="1225899">
                  <a:extLst>
                    <a:ext uri="{9D8B030D-6E8A-4147-A177-3AD203B41FA5}">
                      <a16:colId xmlns:a16="http://schemas.microsoft.com/office/drawing/2014/main" val="1171920900"/>
                    </a:ext>
                  </a:extLst>
                </a:gridCol>
                <a:gridCol w="1500972">
                  <a:extLst>
                    <a:ext uri="{9D8B030D-6E8A-4147-A177-3AD203B41FA5}">
                      <a16:colId xmlns:a16="http://schemas.microsoft.com/office/drawing/2014/main" val="553216976"/>
                    </a:ext>
                  </a:extLst>
                </a:gridCol>
                <a:gridCol w="1832149">
                  <a:extLst>
                    <a:ext uri="{9D8B030D-6E8A-4147-A177-3AD203B41FA5}">
                      <a16:colId xmlns:a16="http://schemas.microsoft.com/office/drawing/2014/main" val="1706666449"/>
                    </a:ext>
                  </a:extLst>
                </a:gridCol>
              </a:tblGrid>
              <a:tr h="388671">
                <a:tc>
                  <a:txBody>
                    <a:bodyPr/>
                    <a:lstStyle/>
                    <a:p>
                      <a:pPr algn="ctr"/>
                      <a:r>
                        <a:rPr lang="es-ES" sz="1200" b="0" i="0" dirty="0">
                          <a:solidFill>
                            <a:schemeClr val="bg1"/>
                          </a:solidFill>
                          <a:latin typeface="Montserrat" panose="02000505000000020004" pitchFamily="2" charset="77"/>
                        </a:rPr>
                        <a:t>Tratamiento</a:t>
                      </a:r>
                    </a:p>
                  </a:txBody>
                  <a:tcPr marL="52426" marR="52426" marT="26213" marB="26213" anchor="ctr">
                    <a:solidFill>
                      <a:srgbClr val="28535C"/>
                    </a:solidFill>
                  </a:tcPr>
                </a:tc>
                <a:tc>
                  <a:txBody>
                    <a:bodyPr/>
                    <a:lstStyle/>
                    <a:p>
                      <a:pPr algn="ctr"/>
                      <a:r>
                        <a:rPr lang="es-ES" sz="1200" b="0" i="0" dirty="0">
                          <a:solidFill>
                            <a:schemeClr val="bg1"/>
                          </a:solidFill>
                          <a:latin typeface="Montserrat" panose="02000505000000020004" pitchFamily="2" charset="77"/>
                        </a:rPr>
                        <a:t>Posología</a:t>
                      </a:r>
                    </a:p>
                  </a:txBody>
                  <a:tcPr marL="52426" marR="52426" marT="26213" marB="26213" anchor="ctr">
                    <a:solidFill>
                      <a:srgbClr val="28535C"/>
                    </a:solidFill>
                  </a:tcPr>
                </a:tc>
                <a:tc>
                  <a:txBody>
                    <a:bodyPr/>
                    <a:lstStyle/>
                    <a:p>
                      <a:pPr algn="ctr"/>
                      <a:r>
                        <a:rPr lang="es-ES" sz="1200" b="0" i="0" dirty="0">
                          <a:solidFill>
                            <a:schemeClr val="bg1"/>
                          </a:solidFill>
                          <a:latin typeface="Montserrat" panose="02000505000000020004" pitchFamily="2" charset="77"/>
                        </a:rPr>
                        <a:t>Eficacia/Tasa de aclaramiento completo</a:t>
                      </a:r>
                    </a:p>
                  </a:txBody>
                  <a:tcPr marL="52426" marR="52426" marT="26213" marB="26213" anchor="ctr">
                    <a:solidFill>
                      <a:srgbClr val="28535C"/>
                    </a:solidFill>
                  </a:tcPr>
                </a:tc>
                <a:tc>
                  <a:txBody>
                    <a:bodyPr/>
                    <a:lstStyle/>
                    <a:p>
                      <a:pPr algn="ctr"/>
                      <a:r>
                        <a:rPr lang="es-ES" sz="1200" b="0" i="0">
                          <a:solidFill>
                            <a:schemeClr val="bg1"/>
                          </a:solidFill>
                          <a:latin typeface="Montserrat" panose="02000505000000020004" pitchFamily="2" charset="77"/>
                        </a:rPr>
                        <a:t>Seguridad</a:t>
                      </a:r>
                    </a:p>
                  </a:txBody>
                  <a:tcPr marL="52426" marR="52426" marT="26213" marB="26213" anchor="ctr">
                    <a:solidFill>
                      <a:srgbClr val="28535C"/>
                    </a:solidFill>
                  </a:tcPr>
                </a:tc>
                <a:tc>
                  <a:txBody>
                    <a:bodyPr/>
                    <a:lstStyle/>
                    <a:p>
                      <a:pPr algn="ctr"/>
                      <a:r>
                        <a:rPr lang="es-ES" sz="1200" b="0" i="0" dirty="0">
                          <a:solidFill>
                            <a:schemeClr val="bg1"/>
                          </a:solidFill>
                          <a:latin typeface="Montserrat" panose="02000505000000020004" pitchFamily="2" charset="77"/>
                        </a:rPr>
                        <a:t>Reacciones locales</a:t>
                      </a:r>
                    </a:p>
                  </a:txBody>
                  <a:tcPr marL="52426" marR="52426" marT="26213" marB="26213" anchor="ctr">
                    <a:solidFill>
                      <a:srgbClr val="28535C"/>
                    </a:solidFill>
                  </a:tcPr>
                </a:tc>
                <a:tc>
                  <a:txBody>
                    <a:bodyPr/>
                    <a:lstStyle/>
                    <a:p>
                      <a:pPr algn="ctr"/>
                      <a:r>
                        <a:rPr lang="es-ES" sz="1200" b="0" i="0" dirty="0">
                          <a:solidFill>
                            <a:schemeClr val="bg1"/>
                          </a:solidFill>
                          <a:latin typeface="Montserrat" panose="02000505000000020004" pitchFamily="2" charset="77"/>
                        </a:rPr>
                        <a:t>Interacciones con medicamentos</a:t>
                      </a:r>
                    </a:p>
                  </a:txBody>
                  <a:tcPr marL="52426" marR="52426" marT="26213" marB="26213" anchor="ctr">
                    <a:solidFill>
                      <a:srgbClr val="28535C"/>
                    </a:solidFill>
                  </a:tcPr>
                </a:tc>
                <a:extLst>
                  <a:ext uri="{0D108BD9-81ED-4DB2-BD59-A6C34878D82A}">
                    <a16:rowId xmlns:a16="http://schemas.microsoft.com/office/drawing/2014/main" val="2304844593"/>
                  </a:ext>
                </a:extLst>
              </a:tr>
              <a:tr h="898589">
                <a:tc>
                  <a:txBody>
                    <a:bodyPr/>
                    <a:lstStyle/>
                    <a:p>
                      <a:pPr algn="ctr"/>
                      <a:r>
                        <a:rPr lang="es-ES" sz="1200" b="0" i="0" dirty="0">
                          <a:solidFill>
                            <a:srgbClr val="009193"/>
                          </a:solidFill>
                          <a:latin typeface="Montserrat" panose="02000505000000020004" pitchFamily="2" charset="77"/>
                        </a:rPr>
                        <a:t>5-Fluorouracilo </a:t>
                      </a:r>
                    </a:p>
                    <a:p>
                      <a:pPr algn="ctr"/>
                      <a:r>
                        <a:rPr lang="es-ES" sz="1200" b="0" i="0" dirty="0">
                          <a:solidFill>
                            <a:srgbClr val="009193"/>
                          </a:solidFill>
                          <a:latin typeface="Montserrat" panose="02000505000000020004" pitchFamily="2" charset="77"/>
                        </a:rPr>
                        <a:t>(5-FU)</a:t>
                      </a:r>
                      <a:r>
                        <a:rPr lang="es-ES" sz="1200" b="0" i="0" baseline="30000" dirty="0">
                          <a:solidFill>
                            <a:srgbClr val="009193"/>
                          </a:solidFill>
                          <a:latin typeface="Montserrat" panose="02000505000000020004" pitchFamily="2" charset="77"/>
                        </a:rPr>
                        <a:t>1,5</a:t>
                      </a:r>
                    </a:p>
                  </a:txBody>
                  <a:tcPr marL="52426" marR="52426" marT="26213" marB="26213" anchor="ctr"/>
                </a:tc>
                <a:tc>
                  <a:txBody>
                    <a:bodyPr/>
                    <a:lstStyle/>
                    <a:p>
                      <a:pPr algn="ctr"/>
                      <a:r>
                        <a:rPr lang="es-ES" sz="1100" b="0" i="0" dirty="0">
                          <a:latin typeface="Montserrat Light" pitchFamily="2" charset="77"/>
                        </a:rPr>
                        <a:t>Aplicar 2 veces al día por 2-4 semanas</a:t>
                      </a:r>
                    </a:p>
                  </a:txBody>
                  <a:tcPr marL="52426" marR="52426" marT="26213" marB="26213" anchor="ctr">
                    <a:solidFill>
                      <a:schemeClr val="bg1"/>
                    </a:solidFill>
                  </a:tcPr>
                </a:tc>
                <a:tc>
                  <a:txBody>
                    <a:bodyPr/>
                    <a:lstStyle/>
                    <a:p>
                      <a:pPr algn="l"/>
                      <a:r>
                        <a:rPr lang="es-ES" sz="1100" b="0" i="0" dirty="0">
                          <a:latin typeface="Montserrat Light" pitchFamily="2" charset="77"/>
                        </a:rPr>
                        <a:t>Eficacia del 70-90% (dependiendo de la duración del tratamiento y la extensión de las lesiones)</a:t>
                      </a:r>
                    </a:p>
                    <a:p>
                      <a:pPr algn="l"/>
                      <a:r>
                        <a:rPr lang="es-ES" sz="1100" b="0" i="0" dirty="0">
                          <a:latin typeface="Montserrat Light" pitchFamily="2" charset="77"/>
                        </a:rPr>
                        <a:t>Tasa de aclaramiento completo con </a:t>
                      </a:r>
                      <a:r>
                        <a:rPr lang="fr-FR" sz="1100" b="0" i="0" kern="1200" dirty="0">
                          <a:solidFill>
                            <a:schemeClr val="tx1"/>
                          </a:solidFill>
                          <a:effectLst/>
                          <a:latin typeface="Montserrat Light" pitchFamily="2" charset="77"/>
                          <a:ea typeface="+mn-ea"/>
                          <a:cs typeface="+mn-cs"/>
                        </a:rPr>
                        <a:t>un </a:t>
                      </a:r>
                      <a:r>
                        <a:rPr lang="fr-FR" sz="1100" b="0" i="0" kern="1200" dirty="0" err="1">
                          <a:solidFill>
                            <a:schemeClr val="tx1"/>
                          </a:solidFill>
                          <a:effectLst/>
                          <a:latin typeface="Montserrat Light" pitchFamily="2" charset="77"/>
                          <a:ea typeface="+mn-ea"/>
                          <a:cs typeface="+mn-cs"/>
                        </a:rPr>
                        <a:t>odds</a:t>
                      </a:r>
                      <a:r>
                        <a:rPr lang="fr-FR" sz="1100" b="0" i="0" kern="1200" dirty="0">
                          <a:solidFill>
                            <a:schemeClr val="tx1"/>
                          </a:solidFill>
                          <a:effectLst/>
                          <a:latin typeface="Montserrat Light" pitchFamily="2" charset="77"/>
                          <a:ea typeface="+mn-ea"/>
                          <a:cs typeface="+mn-cs"/>
                        </a:rPr>
                        <a:t> ratio de 35.0 (95% CI: 10.2-164.4).</a:t>
                      </a:r>
                      <a:endParaRPr lang="es-ES" sz="1100" b="0" i="0" dirty="0">
                        <a:latin typeface="Montserrat Light" pitchFamily="2" charset="77"/>
                      </a:endParaRPr>
                    </a:p>
                  </a:txBody>
                  <a:tcPr marL="52426" marR="52426" marT="26213" marB="26213" anchor="ctr">
                    <a:solidFill>
                      <a:schemeClr val="bg1"/>
                    </a:solidFill>
                  </a:tcPr>
                </a:tc>
                <a:tc>
                  <a:txBody>
                    <a:bodyPr/>
                    <a:lstStyle/>
                    <a:p>
                      <a:pPr algn="ctr"/>
                      <a:r>
                        <a:rPr lang="es-ES" sz="1100" b="0" i="0">
                          <a:latin typeface="Montserrat Light" pitchFamily="2" charset="77"/>
                        </a:rPr>
                        <a:t>Bien tolerado, pero puede causar irritación severa</a:t>
                      </a:r>
                    </a:p>
                  </a:txBody>
                  <a:tcPr marL="52426" marR="52426" marT="26213" marB="26213" anchor="ctr">
                    <a:solidFill>
                      <a:schemeClr val="bg1"/>
                    </a:solidFill>
                  </a:tcPr>
                </a:tc>
                <a:tc>
                  <a:txBody>
                    <a:bodyPr/>
                    <a:lstStyle/>
                    <a:p>
                      <a:pPr algn="ctr"/>
                      <a:r>
                        <a:rPr lang="es-ES" sz="1100" b="0" i="0" dirty="0">
                          <a:latin typeface="Montserrat Light" pitchFamily="2" charset="77"/>
                        </a:rPr>
                        <a:t>Eritema, erosión, prurito, costras</a:t>
                      </a:r>
                    </a:p>
                  </a:txBody>
                  <a:tcPr marL="52426" marR="52426" marT="26213" marB="26213" anchor="ctr">
                    <a:solidFill>
                      <a:schemeClr val="bg1"/>
                    </a:solidFill>
                  </a:tcPr>
                </a:tc>
                <a:tc>
                  <a:txBody>
                    <a:bodyPr/>
                    <a:lstStyle/>
                    <a:p>
                      <a:pPr algn="ctr"/>
                      <a:r>
                        <a:rPr lang="es-ES" sz="1100" b="0" i="0" dirty="0">
                          <a:latin typeface="Montserrat Light" pitchFamily="2" charset="77"/>
                        </a:rPr>
                        <a:t>Raras interacciones, precaución en pacientes en quimioterapia</a:t>
                      </a:r>
                    </a:p>
                  </a:txBody>
                  <a:tcPr marL="52426" marR="52426" marT="26213" marB="26213" anchor="ctr">
                    <a:solidFill>
                      <a:schemeClr val="bg1"/>
                    </a:solidFill>
                  </a:tcPr>
                </a:tc>
                <a:extLst>
                  <a:ext uri="{0D108BD9-81ED-4DB2-BD59-A6C34878D82A}">
                    <a16:rowId xmlns:a16="http://schemas.microsoft.com/office/drawing/2014/main" val="782496733"/>
                  </a:ext>
                </a:extLst>
              </a:tr>
              <a:tr h="1238534">
                <a:tc>
                  <a:txBody>
                    <a:bodyPr/>
                    <a:lstStyle/>
                    <a:p>
                      <a:pPr algn="ctr"/>
                      <a:r>
                        <a:rPr lang="es-ES" sz="1200" b="0" i="0" dirty="0">
                          <a:solidFill>
                            <a:srgbClr val="009193"/>
                          </a:solidFill>
                          <a:latin typeface="Montserrat" panose="02000505000000020004" pitchFamily="2" charset="77"/>
                        </a:rPr>
                        <a:t>Imiquimod</a:t>
                      </a:r>
                      <a:r>
                        <a:rPr lang="es-ES" sz="1200" b="0" i="0" baseline="30000" dirty="0">
                          <a:solidFill>
                            <a:srgbClr val="009193"/>
                          </a:solidFill>
                          <a:latin typeface="Montserrat" panose="02000505000000020004" pitchFamily="2" charset="77"/>
                        </a:rPr>
                        <a:t>1,5</a:t>
                      </a:r>
                    </a:p>
                  </a:txBody>
                  <a:tcPr marL="52426" marR="52426" marT="26213" marB="26213" anchor="ctr"/>
                </a:tc>
                <a:tc>
                  <a:txBody>
                    <a:bodyPr/>
                    <a:lstStyle/>
                    <a:p>
                      <a:pPr algn="ctr"/>
                      <a:r>
                        <a:rPr lang="es-ES" sz="1100" b="0" i="0" dirty="0">
                          <a:latin typeface="Montserrat Light" pitchFamily="2" charset="77"/>
                        </a:rPr>
                        <a:t>Aplicar 2-3 veces por semana durante 4-16 semanas</a:t>
                      </a:r>
                    </a:p>
                  </a:txBody>
                  <a:tcPr marL="52426" marR="52426" marT="26213" marB="26213" anchor="ctr">
                    <a:solidFill>
                      <a:schemeClr val="bg1"/>
                    </a:solidFill>
                  </a:tcPr>
                </a:tc>
                <a:tc>
                  <a:txBody>
                    <a:bodyPr/>
                    <a:lstStyle/>
                    <a:p>
                      <a:pPr algn="l"/>
                      <a:r>
                        <a:rPr lang="es-ES" sz="1100" b="0" i="0" dirty="0">
                          <a:latin typeface="Montserrat Light" pitchFamily="2" charset="77"/>
                        </a:rPr>
                        <a:t>Eficacia del 50-85%, dependiendo de la duración del tratamiento y localización de las lesiones</a:t>
                      </a:r>
                    </a:p>
                    <a:p>
                      <a:pPr algn="l"/>
                      <a:r>
                        <a:rPr lang="es-ES" sz="1100" b="0" i="0" dirty="0">
                          <a:latin typeface="Montserrat Light" pitchFamily="2" charset="77"/>
                        </a:rPr>
                        <a:t>Tasa de aclaramiento completo con </a:t>
                      </a:r>
                      <a:r>
                        <a:rPr lang="fr-FR" sz="1100" b="0" i="0" kern="1200" dirty="0">
                          <a:solidFill>
                            <a:schemeClr val="tx1"/>
                          </a:solidFill>
                          <a:effectLst/>
                          <a:latin typeface="Montserrat Light" pitchFamily="2" charset="77"/>
                          <a:ea typeface="+mn-ea"/>
                          <a:cs typeface="+mn-cs"/>
                        </a:rPr>
                        <a:t>un </a:t>
                      </a:r>
                      <a:r>
                        <a:rPr lang="fr-FR" sz="1100" b="0" i="0" kern="1200" dirty="0" err="1">
                          <a:solidFill>
                            <a:schemeClr val="tx1"/>
                          </a:solidFill>
                          <a:effectLst/>
                          <a:latin typeface="Montserrat Light" pitchFamily="2" charset="77"/>
                          <a:ea typeface="+mn-ea"/>
                          <a:cs typeface="+mn-cs"/>
                        </a:rPr>
                        <a:t>odds</a:t>
                      </a:r>
                      <a:r>
                        <a:rPr lang="fr-FR" sz="1100" b="0" i="0" kern="1200" dirty="0">
                          <a:solidFill>
                            <a:schemeClr val="tx1"/>
                          </a:solidFill>
                          <a:effectLst/>
                          <a:latin typeface="Montserrat Light" pitchFamily="2" charset="77"/>
                          <a:ea typeface="+mn-ea"/>
                          <a:cs typeface="+mn-cs"/>
                        </a:rPr>
                        <a:t> ratio de 17.9 (95% CI: 9.1-36.6) para </a:t>
                      </a:r>
                      <a:r>
                        <a:rPr lang="fr-FR" sz="1100" b="0" i="0" kern="1200" dirty="0" err="1">
                          <a:solidFill>
                            <a:schemeClr val="tx1"/>
                          </a:solidFill>
                          <a:effectLst/>
                          <a:latin typeface="Montserrat Light" pitchFamily="2" charset="77"/>
                          <a:ea typeface="+mn-ea"/>
                          <a:cs typeface="+mn-cs"/>
                        </a:rPr>
                        <a:t>imiquimod</a:t>
                      </a:r>
                      <a:r>
                        <a:rPr lang="fr-FR" sz="1100" b="0" i="0" kern="1200" dirty="0">
                          <a:solidFill>
                            <a:schemeClr val="tx1"/>
                          </a:solidFill>
                          <a:effectLst/>
                          <a:latin typeface="Montserrat Light" pitchFamily="2" charset="77"/>
                          <a:ea typeface="+mn-ea"/>
                          <a:cs typeface="+mn-cs"/>
                        </a:rPr>
                        <a:t> 5% y un </a:t>
                      </a:r>
                      <a:r>
                        <a:rPr lang="fr-FR" sz="1100" b="0" i="0" kern="1200" dirty="0" err="1">
                          <a:solidFill>
                            <a:schemeClr val="tx1"/>
                          </a:solidFill>
                          <a:effectLst/>
                          <a:latin typeface="Montserrat Light" pitchFamily="2" charset="77"/>
                          <a:ea typeface="+mn-ea"/>
                          <a:cs typeface="+mn-cs"/>
                        </a:rPr>
                        <a:t>odds</a:t>
                      </a:r>
                      <a:r>
                        <a:rPr lang="fr-FR" sz="1100" b="0" i="0" kern="1200" dirty="0">
                          <a:solidFill>
                            <a:schemeClr val="tx1"/>
                          </a:solidFill>
                          <a:effectLst/>
                          <a:latin typeface="Montserrat Light" pitchFamily="2" charset="77"/>
                          <a:ea typeface="+mn-ea"/>
                          <a:cs typeface="+mn-cs"/>
                        </a:rPr>
                        <a:t> ratio de 8.5 (95% CI: 3.5-22.4) para </a:t>
                      </a:r>
                      <a:r>
                        <a:rPr lang="fr-FR" sz="1100" b="0" i="0" kern="1200" dirty="0" err="1">
                          <a:solidFill>
                            <a:schemeClr val="tx1"/>
                          </a:solidFill>
                          <a:effectLst/>
                          <a:latin typeface="Montserrat Light" pitchFamily="2" charset="77"/>
                          <a:ea typeface="+mn-ea"/>
                          <a:cs typeface="+mn-cs"/>
                        </a:rPr>
                        <a:t>imiquimod</a:t>
                      </a:r>
                      <a:r>
                        <a:rPr lang="fr-FR" sz="1100" b="0" i="0" kern="1200" dirty="0">
                          <a:solidFill>
                            <a:schemeClr val="tx1"/>
                          </a:solidFill>
                          <a:effectLst/>
                          <a:latin typeface="Montserrat Light" pitchFamily="2" charset="77"/>
                          <a:ea typeface="+mn-ea"/>
                          <a:cs typeface="+mn-cs"/>
                        </a:rPr>
                        <a:t> 3,75%</a:t>
                      </a:r>
                      <a:endParaRPr lang="es-ES" sz="1100" b="0" i="0" dirty="0">
                        <a:latin typeface="Montserrat Light" pitchFamily="2" charset="77"/>
                      </a:endParaRPr>
                    </a:p>
                  </a:txBody>
                  <a:tcPr marL="52426" marR="52426" marT="26213" marB="26213" anchor="ctr">
                    <a:solidFill>
                      <a:schemeClr val="bg1"/>
                    </a:solidFill>
                  </a:tcPr>
                </a:tc>
                <a:tc>
                  <a:txBody>
                    <a:bodyPr/>
                    <a:lstStyle/>
                    <a:p>
                      <a:pPr algn="ctr"/>
                      <a:r>
                        <a:rPr lang="es-ES" sz="1100" b="0" i="0" dirty="0">
                          <a:latin typeface="Montserrat Light" pitchFamily="2" charset="77"/>
                        </a:rPr>
                        <a:t>Seguro, pero puede provocar reacciones inmunitarias locales</a:t>
                      </a:r>
                    </a:p>
                  </a:txBody>
                  <a:tcPr marL="52426" marR="52426" marT="26213" marB="26213" anchor="ctr">
                    <a:solidFill>
                      <a:schemeClr val="bg1"/>
                    </a:solidFill>
                  </a:tcPr>
                </a:tc>
                <a:tc>
                  <a:txBody>
                    <a:bodyPr/>
                    <a:lstStyle/>
                    <a:p>
                      <a:pPr algn="ctr"/>
                      <a:r>
                        <a:rPr lang="es-ES" sz="1100" b="0" i="0" dirty="0">
                          <a:latin typeface="Montserrat Light" pitchFamily="2" charset="77"/>
                        </a:rPr>
                        <a:t>Inflamación, ulceración, hiperpigmentación</a:t>
                      </a:r>
                    </a:p>
                  </a:txBody>
                  <a:tcPr marL="52426" marR="52426" marT="26213" marB="26213" anchor="ctr">
                    <a:solidFill>
                      <a:schemeClr val="bg1"/>
                    </a:solidFill>
                  </a:tcPr>
                </a:tc>
                <a:tc>
                  <a:txBody>
                    <a:bodyPr/>
                    <a:lstStyle/>
                    <a:p>
                      <a:pPr algn="ctr"/>
                      <a:r>
                        <a:rPr lang="es-ES" sz="1100" b="0" i="0" dirty="0">
                          <a:latin typeface="Montserrat Light" pitchFamily="2" charset="77"/>
                        </a:rPr>
                        <a:t>Ninguna significativa, pero precaución en pacientes inmunocomprometidos</a:t>
                      </a:r>
                    </a:p>
                  </a:txBody>
                  <a:tcPr marL="52426" marR="52426" marT="26213" marB="26213" anchor="ctr">
                    <a:solidFill>
                      <a:schemeClr val="bg1"/>
                    </a:solidFill>
                  </a:tcPr>
                </a:tc>
                <a:extLst>
                  <a:ext uri="{0D108BD9-81ED-4DB2-BD59-A6C34878D82A}">
                    <a16:rowId xmlns:a16="http://schemas.microsoft.com/office/drawing/2014/main" val="1269827154"/>
                  </a:ext>
                </a:extLst>
              </a:tr>
              <a:tr h="803724">
                <a:tc>
                  <a:txBody>
                    <a:bodyPr/>
                    <a:lstStyle/>
                    <a:p>
                      <a:pPr algn="ctr"/>
                      <a:r>
                        <a:rPr lang="es-ES" sz="1200" b="0" i="0" dirty="0">
                          <a:solidFill>
                            <a:srgbClr val="009193"/>
                          </a:solidFill>
                          <a:latin typeface="Montserrat" panose="02000505000000020004" pitchFamily="2" charset="77"/>
                        </a:rPr>
                        <a:t>Diclofenaco sódico</a:t>
                      </a:r>
                      <a:r>
                        <a:rPr lang="es-ES" sz="1200" b="0" i="0" baseline="30000" dirty="0">
                          <a:solidFill>
                            <a:srgbClr val="009193"/>
                          </a:solidFill>
                          <a:latin typeface="Montserrat" panose="02000505000000020004" pitchFamily="2" charset="77"/>
                        </a:rPr>
                        <a:t>1,5</a:t>
                      </a:r>
                    </a:p>
                  </a:txBody>
                  <a:tcPr marL="52426" marR="52426" marT="26213" marB="26213" anchor="ctr"/>
                </a:tc>
                <a:tc>
                  <a:txBody>
                    <a:bodyPr/>
                    <a:lstStyle/>
                    <a:p>
                      <a:pPr algn="ctr"/>
                      <a:r>
                        <a:rPr lang="es-ES" sz="1100" b="0" i="0" dirty="0">
                          <a:latin typeface="Montserrat Light" pitchFamily="2" charset="77"/>
                        </a:rPr>
                        <a:t>Aplicar 2 veces al día por 60-90 días</a:t>
                      </a:r>
                    </a:p>
                  </a:txBody>
                  <a:tcPr marL="52426" marR="52426" marT="26213" marB="26213" anchor="ctr">
                    <a:solidFill>
                      <a:schemeClr val="bg1"/>
                    </a:solidFill>
                  </a:tcPr>
                </a:tc>
                <a:tc>
                  <a:txBody>
                    <a:bodyPr/>
                    <a:lstStyle/>
                    <a:p>
                      <a:pPr algn="l"/>
                      <a:r>
                        <a:rPr lang="es-ES" sz="1100" b="0" i="0" dirty="0">
                          <a:latin typeface="Montserrat Light" pitchFamily="2" charset="77"/>
                        </a:rPr>
                        <a:t>Eficacia del 40-50%, especialmente en lesiones múltiples</a:t>
                      </a:r>
                    </a:p>
                    <a:p>
                      <a:pPr algn="l"/>
                      <a:r>
                        <a:rPr lang="es-ES" sz="1100" b="0" i="0" dirty="0">
                          <a:latin typeface="Montserrat Light" pitchFamily="2" charset="77"/>
                        </a:rPr>
                        <a:t>Tasa de aclaramiento completo con un</a:t>
                      </a:r>
                      <a:r>
                        <a:rPr lang="fr-FR" sz="1100" b="0" i="0" kern="1200" dirty="0">
                          <a:solidFill>
                            <a:schemeClr val="tx1"/>
                          </a:solidFill>
                          <a:effectLst/>
                          <a:latin typeface="Montserrat Light" pitchFamily="2" charset="77"/>
                          <a:ea typeface="+mn-ea"/>
                          <a:cs typeface="+mn-cs"/>
                        </a:rPr>
                        <a:t> </a:t>
                      </a:r>
                      <a:r>
                        <a:rPr lang="fr-FR" sz="1100" b="0" i="0" kern="1200" dirty="0" err="1">
                          <a:solidFill>
                            <a:schemeClr val="tx1"/>
                          </a:solidFill>
                          <a:effectLst/>
                          <a:latin typeface="Montserrat Light" pitchFamily="2" charset="77"/>
                          <a:ea typeface="+mn-ea"/>
                          <a:cs typeface="+mn-cs"/>
                        </a:rPr>
                        <a:t>odds</a:t>
                      </a:r>
                      <a:r>
                        <a:rPr lang="fr-FR" sz="1100" b="0" i="0" kern="1200" dirty="0">
                          <a:solidFill>
                            <a:schemeClr val="tx1"/>
                          </a:solidFill>
                          <a:effectLst/>
                          <a:latin typeface="Montserrat Light" pitchFamily="2" charset="77"/>
                          <a:ea typeface="+mn-ea"/>
                          <a:cs typeface="+mn-cs"/>
                        </a:rPr>
                        <a:t> ratio de 2.9 (95% CI: 1.9-4.3)</a:t>
                      </a:r>
                      <a:endParaRPr lang="es-ES" sz="1100" b="0" i="0" dirty="0">
                        <a:latin typeface="Montserrat Light" pitchFamily="2" charset="77"/>
                      </a:endParaRPr>
                    </a:p>
                  </a:txBody>
                  <a:tcPr marL="52426" marR="52426" marT="26213" marB="26213" anchor="ctr">
                    <a:solidFill>
                      <a:schemeClr val="bg1"/>
                    </a:solidFill>
                  </a:tcPr>
                </a:tc>
                <a:tc>
                  <a:txBody>
                    <a:bodyPr/>
                    <a:lstStyle/>
                    <a:p>
                      <a:pPr algn="ctr"/>
                      <a:r>
                        <a:rPr lang="es-ES" sz="1100" b="0" i="0" dirty="0">
                          <a:latin typeface="Montserrat Light" pitchFamily="2" charset="77"/>
                        </a:rPr>
                        <a:t>Bien tolerado, efectos adversos leves</a:t>
                      </a:r>
                    </a:p>
                  </a:txBody>
                  <a:tcPr marL="52426" marR="52426" marT="26213" marB="26213" anchor="ctr">
                    <a:solidFill>
                      <a:schemeClr val="bg1"/>
                    </a:solidFill>
                  </a:tcPr>
                </a:tc>
                <a:tc>
                  <a:txBody>
                    <a:bodyPr/>
                    <a:lstStyle/>
                    <a:p>
                      <a:pPr algn="ctr"/>
                      <a:r>
                        <a:rPr lang="pt-BR" sz="1100" b="0" i="0" dirty="0" err="1">
                          <a:latin typeface="Montserrat Light" pitchFamily="2" charset="77"/>
                        </a:rPr>
                        <a:t>Prurito</a:t>
                      </a:r>
                      <a:r>
                        <a:rPr lang="pt-BR" sz="1100" b="0" i="0" dirty="0">
                          <a:latin typeface="Montserrat Light" pitchFamily="2" charset="77"/>
                        </a:rPr>
                        <a:t>, </a:t>
                      </a:r>
                      <a:r>
                        <a:rPr lang="pt-BR" sz="1100" b="0" i="0" dirty="0" err="1">
                          <a:latin typeface="Montserrat Light" pitchFamily="2" charset="77"/>
                        </a:rPr>
                        <a:t>dermatitis</a:t>
                      </a:r>
                      <a:r>
                        <a:rPr lang="pt-BR" sz="1100" b="0" i="0" dirty="0">
                          <a:latin typeface="Montserrat Light" pitchFamily="2" charset="77"/>
                        </a:rPr>
                        <a:t> de contacto, eritema</a:t>
                      </a:r>
                    </a:p>
                  </a:txBody>
                  <a:tcPr marL="52426" marR="52426" marT="26213" marB="26213" anchor="ctr">
                    <a:solidFill>
                      <a:schemeClr val="bg1"/>
                    </a:solidFill>
                  </a:tcPr>
                </a:tc>
                <a:tc>
                  <a:txBody>
                    <a:bodyPr/>
                    <a:lstStyle/>
                    <a:p>
                      <a:pPr algn="ctr"/>
                      <a:r>
                        <a:rPr lang="es-ES" sz="1100" b="0" i="0" dirty="0">
                          <a:latin typeface="Montserrat Light" pitchFamily="2" charset="77"/>
                        </a:rPr>
                        <a:t>Ninguna significativa, pero evitar en pacientes alérgicos a </a:t>
                      </a:r>
                      <a:r>
                        <a:rPr lang="es-ES" sz="1100" b="0" i="0" dirty="0" err="1">
                          <a:latin typeface="Montserrat Light" pitchFamily="2" charset="77"/>
                        </a:rPr>
                        <a:t>AINEs</a:t>
                      </a:r>
                      <a:endParaRPr lang="es-ES" sz="1100" b="0" i="0" dirty="0">
                        <a:latin typeface="Montserrat Light" pitchFamily="2" charset="77"/>
                      </a:endParaRPr>
                    </a:p>
                  </a:txBody>
                  <a:tcPr marL="52426" marR="52426" marT="26213" marB="26213" anchor="ctr">
                    <a:solidFill>
                      <a:schemeClr val="bg1"/>
                    </a:solidFill>
                  </a:tcPr>
                </a:tc>
                <a:extLst>
                  <a:ext uri="{0D108BD9-81ED-4DB2-BD59-A6C34878D82A}">
                    <a16:rowId xmlns:a16="http://schemas.microsoft.com/office/drawing/2014/main" val="2936375246"/>
                  </a:ext>
                </a:extLst>
              </a:tr>
              <a:tr h="558644">
                <a:tc>
                  <a:txBody>
                    <a:bodyPr/>
                    <a:lstStyle/>
                    <a:p>
                      <a:pPr algn="ctr"/>
                      <a:r>
                        <a:rPr lang="es-ES" sz="1200" b="0" i="0" dirty="0">
                          <a:solidFill>
                            <a:srgbClr val="009193"/>
                          </a:solidFill>
                          <a:latin typeface="Montserrat" panose="02000505000000020004" pitchFamily="2" charset="77"/>
                        </a:rPr>
                        <a:t>Tirbanibulina</a:t>
                      </a:r>
                      <a:r>
                        <a:rPr lang="es-ES" sz="1200" b="0" i="0" baseline="30000" dirty="0">
                          <a:solidFill>
                            <a:srgbClr val="009193"/>
                          </a:solidFill>
                          <a:latin typeface="Montserrat" panose="02000505000000020004" pitchFamily="2" charset="77"/>
                        </a:rPr>
                        <a:t>1-4</a:t>
                      </a:r>
                    </a:p>
                  </a:txBody>
                  <a:tcPr marL="52426" marR="52426" marT="26213" marB="26213" anchor="ctr"/>
                </a:tc>
                <a:tc>
                  <a:txBody>
                    <a:bodyPr/>
                    <a:lstStyle/>
                    <a:p>
                      <a:pPr algn="ctr"/>
                      <a:r>
                        <a:rPr lang="es-ES" sz="1100" b="0" i="0" dirty="0">
                          <a:latin typeface="Montserrat Light" pitchFamily="2" charset="77"/>
                        </a:rPr>
                        <a:t>Aplicar una vez al día durante 5 días</a:t>
                      </a:r>
                    </a:p>
                  </a:txBody>
                  <a:tcPr marL="52426" marR="52426" marT="26213" marB="26213" anchor="ctr">
                    <a:solidFill>
                      <a:schemeClr val="bg1"/>
                    </a:solidFill>
                  </a:tcPr>
                </a:tc>
                <a:tc>
                  <a:txBody>
                    <a:bodyPr/>
                    <a:lstStyle/>
                    <a:p>
                      <a:pPr algn="l"/>
                      <a:r>
                        <a:rPr lang="es-ES" sz="1100" b="0" i="0" dirty="0">
                          <a:latin typeface="Montserrat Light" pitchFamily="2" charset="77"/>
                        </a:rPr>
                        <a:t>Eficacia del 44-54% en estudios clínicos</a:t>
                      </a:r>
                    </a:p>
                    <a:p>
                      <a:pPr algn="l"/>
                      <a:r>
                        <a:rPr lang="es-ES" sz="1100" b="0" i="0" kern="1200" dirty="0">
                          <a:solidFill>
                            <a:schemeClr val="tx1"/>
                          </a:solidFill>
                          <a:effectLst/>
                          <a:latin typeface="Montserrat Light" pitchFamily="2" charset="77"/>
                          <a:ea typeface="+mn-ea"/>
                          <a:cs typeface="+mn-cs"/>
                        </a:rPr>
                        <a:t>Tasa de aclaramiento completo con un </a:t>
                      </a:r>
                      <a:r>
                        <a:rPr lang="es-ES" sz="1100" b="0" i="0" kern="1200" dirty="0" err="1">
                          <a:solidFill>
                            <a:schemeClr val="tx1"/>
                          </a:solidFill>
                          <a:effectLst/>
                          <a:latin typeface="Montserrat Light" pitchFamily="2" charset="77"/>
                          <a:ea typeface="+mn-ea"/>
                          <a:cs typeface="+mn-cs"/>
                        </a:rPr>
                        <a:t>odds</a:t>
                      </a:r>
                      <a:r>
                        <a:rPr lang="es-ES" sz="1100" b="0" i="0" kern="1200" dirty="0">
                          <a:solidFill>
                            <a:schemeClr val="tx1"/>
                          </a:solidFill>
                          <a:effectLst/>
                          <a:latin typeface="Montserrat Light" pitchFamily="2" charset="77"/>
                          <a:ea typeface="+mn-ea"/>
                          <a:cs typeface="+mn-cs"/>
                        </a:rPr>
                        <a:t> ratio de 11.1 (95% CI: 6.2-20.9)</a:t>
                      </a:r>
                      <a:endParaRPr lang="es-ES" sz="1100" b="0" i="0" dirty="0">
                        <a:latin typeface="Montserrat Light" pitchFamily="2" charset="77"/>
                      </a:endParaRPr>
                    </a:p>
                  </a:txBody>
                  <a:tcPr marL="52426" marR="52426" marT="26213" marB="26213" anchor="ctr">
                    <a:solidFill>
                      <a:schemeClr val="bg1"/>
                    </a:solidFill>
                  </a:tcPr>
                </a:tc>
                <a:tc>
                  <a:txBody>
                    <a:bodyPr/>
                    <a:lstStyle/>
                    <a:p>
                      <a:pPr algn="ctr"/>
                      <a:r>
                        <a:rPr lang="es-ES" sz="1100" b="0" i="0" dirty="0">
                          <a:latin typeface="Montserrat Light" pitchFamily="2" charset="77"/>
                        </a:rPr>
                        <a:t>Generalmente bien tolerado</a:t>
                      </a:r>
                    </a:p>
                  </a:txBody>
                  <a:tcPr marL="52426" marR="52426" marT="26213" marB="26213" anchor="ctr">
                    <a:solidFill>
                      <a:schemeClr val="bg1"/>
                    </a:solidFill>
                  </a:tcPr>
                </a:tc>
                <a:tc>
                  <a:txBody>
                    <a:bodyPr/>
                    <a:lstStyle/>
                    <a:p>
                      <a:pPr algn="ctr"/>
                      <a:r>
                        <a:rPr lang="es-ES" sz="1100" b="0" i="0" dirty="0">
                          <a:latin typeface="Montserrat Light" pitchFamily="2" charset="77"/>
                        </a:rPr>
                        <a:t>Eritema, descamación, prurito, dolor</a:t>
                      </a:r>
                    </a:p>
                  </a:txBody>
                  <a:tcPr marL="52426" marR="52426" marT="26213" marB="26213" anchor="ctr">
                    <a:solidFill>
                      <a:schemeClr val="bg1"/>
                    </a:solidFill>
                  </a:tcPr>
                </a:tc>
                <a:tc>
                  <a:txBody>
                    <a:bodyPr/>
                    <a:lstStyle/>
                    <a:p>
                      <a:pPr algn="ctr"/>
                      <a:r>
                        <a:rPr lang="es-ES" sz="1100" b="0" i="0" dirty="0">
                          <a:latin typeface="Montserrat Light" pitchFamily="2" charset="77"/>
                        </a:rPr>
                        <a:t>No se han reportado interacciones significativas</a:t>
                      </a:r>
                    </a:p>
                  </a:txBody>
                  <a:tcPr marL="52426" marR="52426" marT="26213" marB="26213" anchor="ctr">
                    <a:solidFill>
                      <a:schemeClr val="bg1"/>
                    </a:solidFill>
                  </a:tcPr>
                </a:tc>
                <a:extLst>
                  <a:ext uri="{0D108BD9-81ED-4DB2-BD59-A6C34878D82A}">
                    <a16:rowId xmlns:a16="http://schemas.microsoft.com/office/drawing/2014/main" val="510286225"/>
                  </a:ext>
                </a:extLst>
              </a:tr>
              <a:tr h="1238534">
                <a:tc>
                  <a:txBody>
                    <a:bodyPr/>
                    <a:lstStyle/>
                    <a:p>
                      <a:pPr algn="ctr"/>
                      <a:r>
                        <a:rPr lang="es-ES" sz="1200" b="0" i="0" dirty="0">
                          <a:solidFill>
                            <a:srgbClr val="009193"/>
                          </a:solidFill>
                          <a:latin typeface="Montserrat" panose="02000505000000020004" pitchFamily="2" charset="77"/>
                        </a:rPr>
                        <a:t>Terapia fotodinámica</a:t>
                      </a:r>
                      <a:r>
                        <a:rPr lang="es-ES" sz="1200" b="0" i="0" baseline="30000" dirty="0">
                          <a:solidFill>
                            <a:srgbClr val="009193"/>
                          </a:solidFill>
                          <a:latin typeface="Montserrat" panose="02000505000000020004" pitchFamily="2" charset="77"/>
                        </a:rPr>
                        <a:t>1,5</a:t>
                      </a:r>
                      <a:r>
                        <a:rPr lang="es-ES" sz="1200" b="0" i="0" dirty="0">
                          <a:solidFill>
                            <a:srgbClr val="009193"/>
                          </a:solidFill>
                          <a:latin typeface="Montserrat" panose="02000505000000020004" pitchFamily="2" charset="77"/>
                        </a:rPr>
                        <a:t> </a:t>
                      </a:r>
                    </a:p>
                  </a:txBody>
                  <a:tcPr marL="52426" marR="52426" marT="26213" marB="26213" anchor="ctr"/>
                </a:tc>
                <a:tc>
                  <a:txBody>
                    <a:bodyPr/>
                    <a:lstStyle/>
                    <a:p>
                      <a:pPr algn="ctr"/>
                      <a:r>
                        <a:rPr lang="es-ES" sz="1100" b="0" i="0" dirty="0">
                          <a:latin typeface="Montserrat Light" pitchFamily="2" charset="77"/>
                        </a:rPr>
                        <a:t>Agente </a:t>
                      </a:r>
                      <a:r>
                        <a:rPr lang="es-ES" sz="1100" b="0" i="0" dirty="0" err="1">
                          <a:latin typeface="Montserrat Light" pitchFamily="2" charset="77"/>
                        </a:rPr>
                        <a:t>fotosensibilizante</a:t>
                      </a:r>
                      <a:r>
                        <a:rPr lang="es-ES" sz="1100" b="0" i="0" dirty="0">
                          <a:latin typeface="Montserrat Light" pitchFamily="2" charset="77"/>
                        </a:rPr>
                        <a:t> (ALA o MAL) + luz LED o láser; 1-2 sesiones</a:t>
                      </a:r>
                    </a:p>
                  </a:txBody>
                  <a:tcPr marL="52426" marR="52426" marT="26213" marB="26213" anchor="ctr">
                    <a:solidFill>
                      <a:schemeClr val="bg1"/>
                    </a:solidFill>
                  </a:tcPr>
                </a:tc>
                <a:tc>
                  <a:txBody>
                    <a:bodyPr/>
                    <a:lstStyle/>
                    <a:p>
                      <a:pPr algn="l"/>
                      <a:r>
                        <a:rPr lang="es-ES" sz="1100" b="0" i="0" dirty="0">
                          <a:latin typeface="Montserrat Light" pitchFamily="2" charset="77"/>
                        </a:rPr>
                        <a:t>Eficacia del 70-90%, especialmente en áreas extensas</a:t>
                      </a:r>
                    </a:p>
                    <a:p>
                      <a:pPr algn="l"/>
                      <a:r>
                        <a:rPr lang="es-ES" sz="1100" b="0" i="0" dirty="0">
                          <a:latin typeface="Montserrat Light" pitchFamily="2" charset="77"/>
                        </a:rPr>
                        <a:t>Tasa de aclaramiento completo con </a:t>
                      </a:r>
                      <a:r>
                        <a:rPr lang="es-ES" sz="1100" b="0" i="0" kern="1200" dirty="0">
                          <a:solidFill>
                            <a:schemeClr val="tx1"/>
                          </a:solidFill>
                          <a:effectLst/>
                          <a:latin typeface="Montserrat Light" pitchFamily="2" charset="77"/>
                          <a:ea typeface="+mn-ea"/>
                          <a:cs typeface="+mn-cs"/>
                        </a:rPr>
                        <a:t>ácido </a:t>
                      </a:r>
                      <a:r>
                        <a:rPr lang="es-ES" sz="1100" b="0" i="0" kern="1200" dirty="0" err="1">
                          <a:solidFill>
                            <a:schemeClr val="tx1"/>
                          </a:solidFill>
                          <a:effectLst/>
                          <a:latin typeface="Montserrat Light" pitchFamily="2" charset="77"/>
                          <a:ea typeface="+mn-ea"/>
                          <a:cs typeface="+mn-cs"/>
                        </a:rPr>
                        <a:t>aminolevulínico</a:t>
                      </a:r>
                      <a:r>
                        <a:rPr lang="es-ES" sz="1100" b="0" i="0" kern="1200" dirty="0">
                          <a:solidFill>
                            <a:schemeClr val="tx1"/>
                          </a:solidFill>
                          <a:effectLst/>
                          <a:latin typeface="Montserrat Light" pitchFamily="2" charset="77"/>
                          <a:ea typeface="+mn-ea"/>
                          <a:cs typeface="+mn-cs"/>
                        </a:rPr>
                        <a:t> (ALA) mostró un </a:t>
                      </a:r>
                      <a:r>
                        <a:rPr lang="es-ES" sz="1100" b="0" i="0" kern="1200" dirty="0" err="1">
                          <a:solidFill>
                            <a:schemeClr val="tx1"/>
                          </a:solidFill>
                          <a:effectLst/>
                          <a:latin typeface="Montserrat Light" pitchFamily="2" charset="77"/>
                          <a:ea typeface="+mn-ea"/>
                          <a:cs typeface="+mn-cs"/>
                        </a:rPr>
                        <a:t>odds</a:t>
                      </a:r>
                      <a:r>
                        <a:rPr lang="es-ES" sz="1100" b="0" i="0" kern="1200" dirty="0">
                          <a:solidFill>
                            <a:schemeClr val="tx1"/>
                          </a:solidFill>
                          <a:effectLst/>
                          <a:latin typeface="Montserrat Light" pitchFamily="2" charset="77"/>
                          <a:ea typeface="+mn-ea"/>
                          <a:cs typeface="+mn-cs"/>
                        </a:rPr>
                        <a:t> ratio de 24.1 (95% CI: 10.9-52.8), y con </a:t>
                      </a:r>
                      <a:r>
                        <a:rPr lang="es-ES" sz="1100" b="0" i="0" kern="1200" dirty="0" err="1">
                          <a:solidFill>
                            <a:schemeClr val="tx1"/>
                          </a:solidFill>
                          <a:effectLst/>
                          <a:latin typeface="Montserrat Light" pitchFamily="2" charset="77"/>
                          <a:ea typeface="+mn-ea"/>
                          <a:cs typeface="+mn-cs"/>
                        </a:rPr>
                        <a:t>metil</a:t>
                      </a:r>
                      <a:r>
                        <a:rPr lang="es-ES" sz="1100" b="0" i="0" kern="1200" dirty="0">
                          <a:solidFill>
                            <a:schemeClr val="tx1"/>
                          </a:solidFill>
                          <a:effectLst/>
                          <a:latin typeface="Montserrat Light" pitchFamily="2" charset="77"/>
                          <a:ea typeface="+mn-ea"/>
                          <a:cs typeface="+mn-cs"/>
                        </a:rPr>
                        <a:t> </a:t>
                      </a:r>
                      <a:r>
                        <a:rPr lang="es-ES" sz="1100" b="0" i="0" kern="1200" dirty="0" err="1">
                          <a:solidFill>
                            <a:schemeClr val="tx1"/>
                          </a:solidFill>
                          <a:effectLst/>
                          <a:latin typeface="Montserrat Light" pitchFamily="2" charset="77"/>
                          <a:ea typeface="+mn-ea"/>
                          <a:cs typeface="+mn-cs"/>
                        </a:rPr>
                        <a:t>aminolevulinato</a:t>
                      </a:r>
                      <a:r>
                        <a:rPr lang="es-ES" sz="1100" b="0" i="0" kern="1200" dirty="0">
                          <a:solidFill>
                            <a:schemeClr val="tx1"/>
                          </a:solidFill>
                          <a:effectLst/>
                          <a:latin typeface="Montserrat Light" pitchFamily="2" charset="77"/>
                          <a:ea typeface="+mn-ea"/>
                          <a:cs typeface="+mn-cs"/>
                        </a:rPr>
                        <a:t> (MAL) tuvo un </a:t>
                      </a:r>
                      <a:r>
                        <a:rPr lang="es-ES" sz="1100" b="0" i="0" kern="1200" dirty="0" err="1">
                          <a:solidFill>
                            <a:schemeClr val="tx1"/>
                          </a:solidFill>
                          <a:effectLst/>
                          <a:latin typeface="Montserrat Light" pitchFamily="2" charset="77"/>
                          <a:ea typeface="+mn-ea"/>
                          <a:cs typeface="+mn-cs"/>
                        </a:rPr>
                        <a:t>odds</a:t>
                      </a:r>
                      <a:r>
                        <a:rPr lang="es-ES" sz="1100" b="0" i="0" kern="1200" dirty="0">
                          <a:solidFill>
                            <a:schemeClr val="tx1"/>
                          </a:solidFill>
                          <a:effectLst/>
                          <a:latin typeface="Montserrat Light" pitchFamily="2" charset="77"/>
                          <a:ea typeface="+mn-ea"/>
                          <a:cs typeface="+mn-cs"/>
                        </a:rPr>
                        <a:t> ratio de 11.7 (95% CI: 6.0-21.9). </a:t>
                      </a:r>
                      <a:endParaRPr lang="es-ES" sz="1100" b="0" i="0" dirty="0">
                        <a:latin typeface="Montserrat Light" pitchFamily="2" charset="77"/>
                      </a:endParaRPr>
                    </a:p>
                  </a:txBody>
                  <a:tcPr marL="52426" marR="52426" marT="26213" marB="26213" anchor="ctr">
                    <a:solidFill>
                      <a:schemeClr val="bg1"/>
                    </a:solidFill>
                  </a:tcPr>
                </a:tc>
                <a:tc>
                  <a:txBody>
                    <a:bodyPr/>
                    <a:lstStyle/>
                    <a:p>
                      <a:pPr algn="ctr"/>
                      <a:r>
                        <a:rPr lang="es-ES" sz="1100" b="0" i="0" dirty="0">
                          <a:latin typeface="Montserrat Light" pitchFamily="2" charset="77"/>
                        </a:rPr>
                        <a:t>Bien tolerada, pero puede ser dolorosa durante la sesión</a:t>
                      </a:r>
                    </a:p>
                  </a:txBody>
                  <a:tcPr marL="52426" marR="52426" marT="26213" marB="26213" anchor="ctr">
                    <a:solidFill>
                      <a:schemeClr val="bg1"/>
                    </a:solidFill>
                  </a:tcPr>
                </a:tc>
                <a:tc>
                  <a:txBody>
                    <a:bodyPr/>
                    <a:lstStyle/>
                    <a:p>
                      <a:pPr algn="ctr"/>
                      <a:r>
                        <a:rPr lang="es-ES" sz="1100" b="0" i="0" dirty="0">
                          <a:latin typeface="Montserrat Light" pitchFamily="2" charset="77"/>
                        </a:rPr>
                        <a:t>Eritema, edema, costras, dolor, fotosensibilidad</a:t>
                      </a:r>
                    </a:p>
                  </a:txBody>
                  <a:tcPr marL="52426" marR="52426" marT="26213" marB="26213" anchor="ctr">
                    <a:solidFill>
                      <a:schemeClr val="bg1"/>
                    </a:solidFill>
                  </a:tcPr>
                </a:tc>
                <a:tc>
                  <a:txBody>
                    <a:bodyPr/>
                    <a:lstStyle/>
                    <a:p>
                      <a:pPr algn="ctr"/>
                      <a:r>
                        <a:rPr lang="es-ES" sz="1100" b="0" i="0" dirty="0">
                          <a:latin typeface="Montserrat Light" pitchFamily="2" charset="77"/>
                        </a:rPr>
                        <a:t>Evitar medicamentos </a:t>
                      </a:r>
                      <a:r>
                        <a:rPr lang="es-ES" sz="1100" b="0" i="0" dirty="0" err="1">
                          <a:latin typeface="Montserrat Light" pitchFamily="2" charset="77"/>
                        </a:rPr>
                        <a:t>fotosensibilizantes</a:t>
                      </a:r>
                      <a:r>
                        <a:rPr lang="es-ES" sz="1100" b="0" i="0" dirty="0">
                          <a:latin typeface="Montserrat Light" pitchFamily="2" charset="77"/>
                        </a:rPr>
                        <a:t> (</a:t>
                      </a:r>
                      <a:r>
                        <a:rPr lang="es-ES" sz="1100" b="0" i="0" dirty="0" err="1">
                          <a:latin typeface="Montserrat Light" pitchFamily="2" charset="77"/>
                        </a:rPr>
                        <a:t>e.g</a:t>
                      </a:r>
                      <a:r>
                        <a:rPr lang="es-ES" sz="1100" b="0" i="0" dirty="0">
                          <a:latin typeface="Montserrat Light" pitchFamily="2" charset="77"/>
                        </a:rPr>
                        <a:t>., tetraciclinas)</a:t>
                      </a:r>
                    </a:p>
                  </a:txBody>
                  <a:tcPr marL="52426" marR="52426" marT="26213" marB="26213" anchor="ctr">
                    <a:solidFill>
                      <a:schemeClr val="bg1"/>
                    </a:solidFill>
                  </a:tcPr>
                </a:tc>
                <a:extLst>
                  <a:ext uri="{0D108BD9-81ED-4DB2-BD59-A6C34878D82A}">
                    <a16:rowId xmlns:a16="http://schemas.microsoft.com/office/drawing/2014/main" val="475796564"/>
                  </a:ext>
                </a:extLst>
              </a:tr>
            </a:tbl>
          </a:graphicData>
        </a:graphic>
      </p:graphicFrame>
      <p:sp>
        <p:nvSpPr>
          <p:cNvPr id="3" name="TextBox 2">
            <a:extLst>
              <a:ext uri="{FF2B5EF4-FFF2-40B4-BE49-F238E27FC236}">
                <a16:creationId xmlns:a16="http://schemas.microsoft.com/office/drawing/2014/main" id="{0CFF4B21-B9D0-2FA4-1401-8B0F4604998E}"/>
              </a:ext>
            </a:extLst>
          </p:cNvPr>
          <p:cNvSpPr txBox="1"/>
          <p:nvPr/>
        </p:nvSpPr>
        <p:spPr>
          <a:xfrm>
            <a:off x="1018651" y="5994000"/>
            <a:ext cx="10817887" cy="707886"/>
          </a:xfrm>
          <a:prstGeom prst="rect">
            <a:avLst/>
          </a:prstGeom>
          <a:solidFill>
            <a:schemeClr val="bg1"/>
          </a:solidFill>
        </p:spPr>
        <p:txBody>
          <a:bodyPr wrap="square">
            <a:spAutoFit/>
          </a:bodyPr>
          <a:lstStyle/>
          <a:p>
            <a:r>
              <a:rPr lang="es-ES" sz="800" dirty="0"/>
              <a:t>1, </a:t>
            </a:r>
            <a:r>
              <a:rPr lang="es-ES" sz="800" dirty="0" err="1"/>
              <a:t>Eisen</a:t>
            </a:r>
            <a:r>
              <a:rPr lang="es-ES" sz="800" dirty="0"/>
              <a:t> DB, </a:t>
            </a:r>
            <a:r>
              <a:rPr lang="es-ES" sz="800" dirty="0" err="1"/>
              <a:t>Dellavalle</a:t>
            </a:r>
            <a:r>
              <a:rPr lang="es-ES" sz="800" dirty="0"/>
              <a:t> RP, Frazer-Green L, et al. </a:t>
            </a:r>
            <a:r>
              <a:rPr lang="es-ES" sz="800" dirty="0" err="1"/>
              <a:t>Focused</a:t>
            </a:r>
            <a:r>
              <a:rPr lang="es-ES" sz="800" dirty="0"/>
              <a:t> </a:t>
            </a:r>
            <a:r>
              <a:rPr lang="es-ES" sz="800" dirty="0" err="1"/>
              <a:t>Update</a:t>
            </a:r>
            <a:r>
              <a:rPr lang="es-ES" sz="800" dirty="0"/>
              <a:t>: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2022;87(2):373-374.e5. doi:10.1016/j.jaad.2022.04.013. 2, </a:t>
            </a:r>
            <a:r>
              <a:rPr lang="es-ES" sz="800" dirty="0" err="1"/>
              <a:t>Pellacani</a:t>
            </a:r>
            <a:r>
              <a:rPr lang="es-ES" sz="800" dirty="0"/>
              <a:t> G, Schlesinger T, </a:t>
            </a:r>
            <a:r>
              <a:rPr lang="es-ES" sz="800" dirty="0" err="1"/>
              <a:t>Bhatia</a:t>
            </a:r>
            <a:r>
              <a:rPr lang="es-ES" sz="800" dirty="0"/>
              <a:t> N, et al. </a:t>
            </a:r>
            <a:r>
              <a:rPr lang="es-ES" sz="800" dirty="0" err="1"/>
              <a:t>Efficacy</a:t>
            </a:r>
            <a:r>
              <a:rPr lang="es-ES" sz="800" dirty="0"/>
              <a:t> and Safety of </a:t>
            </a:r>
            <a:r>
              <a:rPr lang="es-ES" sz="800" dirty="0" err="1"/>
              <a:t>Tirbanibulin</a:t>
            </a:r>
            <a:r>
              <a:rPr lang="es-ES" sz="800" dirty="0"/>
              <a:t> 1% </a:t>
            </a:r>
            <a:r>
              <a:rPr lang="es-ES" sz="800" dirty="0" err="1"/>
              <a:t>Ointment</a:t>
            </a:r>
            <a:r>
              <a:rPr lang="es-ES" sz="800" dirty="0"/>
              <a:t> in </a:t>
            </a:r>
            <a:r>
              <a:rPr lang="es-ES" sz="800" dirty="0" err="1"/>
              <a:t>Actinic</a:t>
            </a:r>
            <a:r>
              <a:rPr lang="es-ES" sz="800" dirty="0"/>
              <a:t> </a:t>
            </a:r>
            <a:r>
              <a:rPr lang="es-ES" sz="800" dirty="0" err="1"/>
              <a:t>Keratoses</a:t>
            </a:r>
            <a:r>
              <a:rPr lang="es-ES" sz="800" dirty="0"/>
              <a:t>: Data </a:t>
            </a:r>
            <a:r>
              <a:rPr lang="es-ES" sz="800" dirty="0" err="1"/>
              <a:t>From</a:t>
            </a:r>
            <a:r>
              <a:rPr lang="es-ES" sz="800" dirty="0"/>
              <a:t> </a:t>
            </a:r>
            <a:r>
              <a:rPr lang="es-ES" sz="800" dirty="0" err="1"/>
              <a:t>Two</a:t>
            </a:r>
            <a:r>
              <a:rPr lang="es-ES" sz="800" dirty="0"/>
              <a:t> </a:t>
            </a:r>
            <a:r>
              <a:rPr lang="es-ES" sz="800" dirty="0" err="1"/>
              <a:t>Phase</a:t>
            </a:r>
            <a:r>
              <a:rPr lang="es-ES" sz="800" dirty="0"/>
              <a:t>-III </a:t>
            </a:r>
            <a:r>
              <a:rPr lang="es-ES" sz="800" dirty="0" err="1"/>
              <a:t>Trials</a:t>
            </a:r>
            <a:r>
              <a:rPr lang="es-ES" sz="800" dirty="0"/>
              <a:t> and the Real-</a:t>
            </a:r>
            <a:r>
              <a:rPr lang="es-ES" sz="800" dirty="0" err="1"/>
              <a:t>Life</a:t>
            </a:r>
            <a:r>
              <a:rPr lang="es-ES" sz="800" dirty="0"/>
              <a:t> </a:t>
            </a:r>
            <a:r>
              <a:rPr lang="es-ES" sz="800" dirty="0" err="1"/>
              <a:t>Clinical</a:t>
            </a:r>
            <a:r>
              <a:rPr lang="es-ES" sz="800" dirty="0"/>
              <a:t> </a:t>
            </a:r>
            <a:r>
              <a:rPr lang="es-ES" sz="800" dirty="0" err="1"/>
              <a:t>Practice</a:t>
            </a:r>
            <a:r>
              <a:rPr lang="es-ES" sz="800" dirty="0"/>
              <a:t> </a:t>
            </a:r>
            <a:r>
              <a:rPr lang="es-ES" sz="800" dirty="0" err="1"/>
              <a:t>Presented</a:t>
            </a:r>
            <a:r>
              <a:rPr lang="es-ES" sz="800" dirty="0"/>
              <a:t> at the </a:t>
            </a:r>
            <a:r>
              <a:rPr lang="es-ES" sz="800" dirty="0" err="1"/>
              <a:t>European</a:t>
            </a:r>
            <a:r>
              <a:rPr lang="es-ES" sz="800" dirty="0"/>
              <a:t> </a:t>
            </a:r>
            <a:r>
              <a:rPr lang="es-ES" sz="800" dirty="0" err="1"/>
              <a:t>Academy</a:t>
            </a:r>
            <a:r>
              <a:rPr lang="es-ES" sz="800" dirty="0"/>
              <a:t> of </a:t>
            </a:r>
            <a:r>
              <a:rPr lang="es-ES" sz="800" dirty="0" err="1"/>
              <a:t>Dermatology</a:t>
            </a:r>
            <a:r>
              <a:rPr lang="es-ES" sz="800" dirty="0"/>
              <a:t> and </a:t>
            </a:r>
            <a:r>
              <a:rPr lang="es-ES" sz="800" dirty="0" err="1"/>
              <a:t>Venereology</a:t>
            </a:r>
            <a:r>
              <a:rPr lang="es-ES" sz="800" dirty="0"/>
              <a:t> </a:t>
            </a:r>
            <a:r>
              <a:rPr lang="es-ES" sz="800" dirty="0" err="1"/>
              <a:t>Congress</a:t>
            </a:r>
            <a:r>
              <a:rPr lang="es-ES" sz="800" dirty="0"/>
              <a:t> 2022. J </a:t>
            </a:r>
            <a:r>
              <a:rPr lang="es-ES" sz="800" dirty="0" err="1"/>
              <a:t>Eur</a:t>
            </a:r>
            <a:r>
              <a:rPr lang="es-ES" sz="800" dirty="0"/>
              <a:t> Acad </a:t>
            </a:r>
            <a:r>
              <a:rPr lang="es-ES" sz="800" dirty="0" err="1"/>
              <a:t>Dermatol</a:t>
            </a:r>
            <a:r>
              <a:rPr lang="es-ES" sz="800" dirty="0"/>
              <a:t> </a:t>
            </a:r>
            <a:r>
              <a:rPr lang="es-ES" sz="800" dirty="0" err="1"/>
              <a:t>Venereol</a:t>
            </a:r>
            <a:r>
              <a:rPr lang="es-ES" sz="800" dirty="0"/>
              <a:t>. 2024;38 </a:t>
            </a:r>
            <a:r>
              <a:rPr lang="es-ES" sz="800" dirty="0" err="1"/>
              <a:t>Suppl</a:t>
            </a:r>
            <a:r>
              <a:rPr lang="es-ES" sz="800" dirty="0"/>
              <a:t> 1:3-15. doi:10.1111/jdv.19636. 3, </a:t>
            </a:r>
            <a:r>
              <a:rPr lang="es-ES" sz="800" dirty="0" err="1"/>
              <a:t>Heppt</a:t>
            </a:r>
            <a:r>
              <a:rPr lang="es-ES" sz="800" dirty="0"/>
              <a:t> MV, </a:t>
            </a:r>
            <a:r>
              <a:rPr lang="es-ES" sz="800" dirty="0" err="1"/>
              <a:t>Dykukha</a:t>
            </a:r>
            <a:r>
              <a:rPr lang="es-ES" sz="800" dirty="0"/>
              <a:t> I, </a:t>
            </a:r>
            <a:r>
              <a:rPr lang="es-ES" sz="800" dirty="0" err="1"/>
              <a:t>Graziadio</a:t>
            </a:r>
            <a:r>
              <a:rPr lang="es-ES" sz="800" dirty="0"/>
              <a:t> S, et al. Comparative </a:t>
            </a:r>
            <a:r>
              <a:rPr lang="es-ES" sz="800" dirty="0" err="1"/>
              <a:t>Efficacy</a:t>
            </a:r>
            <a:r>
              <a:rPr lang="es-ES" sz="800" dirty="0"/>
              <a:t> and Safety of </a:t>
            </a:r>
            <a:r>
              <a:rPr lang="es-ES" sz="800" dirty="0" err="1"/>
              <a:t>Tirbanibulin</a:t>
            </a:r>
            <a:r>
              <a:rPr lang="es-ES" sz="800" dirty="0"/>
              <a:t> for </a:t>
            </a:r>
            <a:r>
              <a:rPr lang="es-ES" sz="800" dirty="0" err="1"/>
              <a:t>Actinic</a:t>
            </a:r>
            <a:r>
              <a:rPr lang="es-ES" sz="800" dirty="0"/>
              <a:t> </a:t>
            </a:r>
            <a:r>
              <a:rPr lang="es-ES" sz="800" dirty="0" err="1"/>
              <a:t>Keratosis</a:t>
            </a:r>
            <a:r>
              <a:rPr lang="es-ES" sz="800" dirty="0"/>
              <a:t> of the </a:t>
            </a:r>
            <a:r>
              <a:rPr lang="es-ES" sz="800" dirty="0" err="1"/>
              <a:t>Face</a:t>
            </a:r>
            <a:r>
              <a:rPr lang="es-ES" sz="800" dirty="0"/>
              <a:t> and </a:t>
            </a:r>
            <a:r>
              <a:rPr lang="es-ES" sz="800" dirty="0" err="1"/>
              <a:t>Scalp</a:t>
            </a:r>
            <a:r>
              <a:rPr lang="es-ES" sz="800" dirty="0"/>
              <a:t> in </a:t>
            </a:r>
            <a:r>
              <a:rPr lang="es-ES" sz="800" dirty="0" err="1"/>
              <a:t>Europe</a:t>
            </a:r>
            <a:r>
              <a:rPr lang="es-ES" sz="800" dirty="0"/>
              <a:t>: A </a:t>
            </a:r>
            <a:r>
              <a:rPr lang="es-ES" sz="800" dirty="0" err="1"/>
              <a:t>Systematic</a:t>
            </a:r>
            <a:r>
              <a:rPr lang="es-ES" sz="800" dirty="0"/>
              <a:t> </a:t>
            </a:r>
            <a:r>
              <a:rPr lang="es-ES" sz="800" dirty="0" err="1"/>
              <a:t>Review</a:t>
            </a:r>
            <a:r>
              <a:rPr lang="es-ES" sz="800" dirty="0"/>
              <a:t> and Network Meta-</a:t>
            </a:r>
            <a:r>
              <a:rPr lang="es-ES" sz="800" dirty="0" err="1"/>
              <a:t>Analysis</a:t>
            </a:r>
            <a:r>
              <a:rPr lang="es-ES" sz="800" dirty="0"/>
              <a:t> of </a:t>
            </a:r>
            <a:r>
              <a:rPr lang="es-ES" sz="800" dirty="0" err="1"/>
              <a:t>Randomized</a:t>
            </a:r>
            <a:r>
              <a:rPr lang="es-ES" sz="800" dirty="0"/>
              <a:t> </a:t>
            </a:r>
            <a:r>
              <a:rPr lang="es-ES" sz="800" dirty="0" err="1"/>
              <a:t>Controlled</a:t>
            </a:r>
            <a:r>
              <a:rPr lang="es-ES" sz="800" dirty="0"/>
              <a:t> </a:t>
            </a:r>
            <a:r>
              <a:rPr lang="es-ES" sz="800" dirty="0" err="1"/>
              <a:t>Trials</a:t>
            </a:r>
            <a:r>
              <a:rPr lang="es-ES" sz="800" dirty="0"/>
              <a:t>. J Clin </a:t>
            </a:r>
            <a:r>
              <a:rPr lang="es-ES" sz="800" dirty="0" err="1"/>
              <a:t>Med</a:t>
            </a:r>
            <a:r>
              <a:rPr lang="es-ES" sz="800" dirty="0"/>
              <a:t>. 2022;11(6):1654. doi:10.3390/jcm11061654. 4, </a:t>
            </a:r>
            <a:r>
              <a:rPr lang="es-ES" sz="800" dirty="0" err="1"/>
              <a:t>Blauvelt</a:t>
            </a:r>
            <a:r>
              <a:rPr lang="es-ES" sz="800" dirty="0"/>
              <a:t> A, </a:t>
            </a:r>
            <a:r>
              <a:rPr lang="es-ES" sz="800" dirty="0" err="1"/>
              <a:t>Kempers</a:t>
            </a:r>
            <a:r>
              <a:rPr lang="es-ES" sz="800" dirty="0"/>
              <a:t> S, </a:t>
            </a:r>
            <a:r>
              <a:rPr lang="es-ES" sz="800" dirty="0" err="1"/>
              <a:t>Lain</a:t>
            </a:r>
            <a:r>
              <a:rPr lang="es-ES" sz="800" dirty="0"/>
              <a:t> E, et al. </a:t>
            </a:r>
            <a:r>
              <a:rPr lang="es-ES" sz="800" dirty="0" err="1"/>
              <a:t>Phase</a:t>
            </a:r>
            <a:r>
              <a:rPr lang="es-ES" sz="800" dirty="0"/>
              <a:t> 3 </a:t>
            </a:r>
            <a:r>
              <a:rPr lang="es-ES" sz="800" dirty="0" err="1"/>
              <a:t>Trials</a:t>
            </a:r>
            <a:r>
              <a:rPr lang="es-ES" sz="800" dirty="0"/>
              <a:t> of </a:t>
            </a:r>
            <a:r>
              <a:rPr lang="es-ES" sz="800" dirty="0" err="1"/>
              <a:t>Tirbanibulin</a:t>
            </a:r>
            <a:r>
              <a:rPr lang="es-ES" sz="800" dirty="0"/>
              <a:t> </a:t>
            </a:r>
            <a:r>
              <a:rPr lang="es-ES" sz="800" dirty="0" err="1"/>
              <a:t>Ointment</a:t>
            </a:r>
            <a:r>
              <a:rPr lang="es-ES" sz="800" dirty="0"/>
              <a:t> for </a:t>
            </a:r>
            <a:r>
              <a:rPr lang="es-ES" sz="800" dirty="0" err="1"/>
              <a:t>Actinic</a:t>
            </a:r>
            <a:r>
              <a:rPr lang="es-ES" sz="800" dirty="0"/>
              <a:t> </a:t>
            </a:r>
            <a:r>
              <a:rPr lang="es-ES" sz="800" dirty="0" err="1"/>
              <a:t>Keratosis</a:t>
            </a:r>
            <a:r>
              <a:rPr lang="es-ES" sz="800" dirty="0"/>
              <a:t>. N Engl J </a:t>
            </a:r>
            <a:r>
              <a:rPr lang="es-ES" sz="800" dirty="0" err="1"/>
              <a:t>Med</a:t>
            </a:r>
            <a:r>
              <a:rPr lang="es-ES" sz="800" dirty="0"/>
              <a:t>. 2021;384(6):512-520. doi:10.1056/NEJMoa2024040. 5, </a:t>
            </a:r>
            <a:r>
              <a:rPr lang="es-ES" sz="800" dirty="0" err="1"/>
              <a:t>Rajkumar</a:t>
            </a:r>
            <a:r>
              <a:rPr lang="es-ES" sz="800" dirty="0"/>
              <a:t> JR, Armstrong AW, </a:t>
            </a:r>
            <a:r>
              <a:rPr lang="es-ES" sz="800" dirty="0" err="1"/>
              <a:t>Kircik</a:t>
            </a:r>
            <a:r>
              <a:rPr lang="es-ES" sz="800" dirty="0"/>
              <a:t> LH. INDIVIDUAL ARTICLE: Safety and </a:t>
            </a:r>
            <a:r>
              <a:rPr lang="es-ES" sz="800" dirty="0" err="1"/>
              <a:t>Tolerability</a:t>
            </a:r>
            <a:r>
              <a:rPr lang="es-ES" sz="800" dirty="0"/>
              <a:t> of </a:t>
            </a:r>
            <a:r>
              <a:rPr lang="es-ES" sz="800" dirty="0" err="1"/>
              <a:t>Topical</a:t>
            </a:r>
            <a:r>
              <a:rPr lang="es-ES" sz="800" dirty="0"/>
              <a:t> </a:t>
            </a:r>
            <a:r>
              <a:rPr lang="es-ES" sz="800" dirty="0" err="1"/>
              <a:t>Agents</a:t>
            </a:r>
            <a:r>
              <a:rPr lang="es-ES" sz="800" dirty="0"/>
              <a:t> for </a:t>
            </a:r>
            <a:r>
              <a:rPr lang="es-ES" sz="800" dirty="0" err="1"/>
              <a:t>Actinic</a:t>
            </a:r>
            <a:r>
              <a:rPr lang="es-ES" sz="800" dirty="0"/>
              <a:t> </a:t>
            </a:r>
            <a:r>
              <a:rPr lang="es-ES" sz="800" dirty="0" err="1"/>
              <a:t>Keratosis</a:t>
            </a:r>
            <a:r>
              <a:rPr lang="es-ES" sz="800" dirty="0"/>
              <a:t>: A </a:t>
            </a:r>
            <a:r>
              <a:rPr lang="es-ES" sz="800" dirty="0" err="1"/>
              <a:t>Systematic</a:t>
            </a:r>
            <a:r>
              <a:rPr lang="es-ES" sz="800" dirty="0"/>
              <a:t> </a:t>
            </a:r>
            <a:r>
              <a:rPr lang="es-ES" sz="800" dirty="0" err="1"/>
              <a:t>Review</a:t>
            </a:r>
            <a:r>
              <a:rPr lang="es-ES" sz="800" dirty="0"/>
              <a:t> of </a:t>
            </a:r>
            <a:r>
              <a:rPr lang="es-ES" sz="800" dirty="0" err="1"/>
              <a:t>Phase</a:t>
            </a:r>
            <a:r>
              <a:rPr lang="es-ES" sz="800" dirty="0"/>
              <a:t> 3 </a:t>
            </a:r>
            <a:r>
              <a:rPr lang="es-ES" sz="800" dirty="0" err="1"/>
              <a:t>Clinical</a:t>
            </a:r>
            <a:r>
              <a:rPr lang="es-ES" sz="800" dirty="0"/>
              <a:t> </a:t>
            </a:r>
            <a:r>
              <a:rPr lang="es-ES" sz="800" dirty="0" err="1"/>
              <a:t>Trials</a:t>
            </a:r>
            <a:r>
              <a:rPr lang="es-ES" sz="800" dirty="0"/>
              <a:t>. J </a:t>
            </a:r>
            <a:r>
              <a:rPr lang="es-ES" sz="800" dirty="0" err="1"/>
              <a:t>Drugs</a:t>
            </a:r>
            <a:r>
              <a:rPr lang="es-ES" sz="800" dirty="0"/>
              <a:t> </a:t>
            </a:r>
            <a:r>
              <a:rPr lang="es-ES" sz="800" dirty="0" err="1"/>
              <a:t>Dermatol</a:t>
            </a:r>
            <a:r>
              <a:rPr lang="es-ES" sz="800" dirty="0"/>
              <a:t>. 2021;20(10).doi:10.36849/JDD.M1021.</a:t>
            </a:r>
          </a:p>
        </p:txBody>
      </p:sp>
    </p:spTree>
    <p:extLst>
      <p:ext uri="{BB962C8B-B14F-4D97-AF65-F5344CB8AC3E}">
        <p14:creationId xmlns:p14="http://schemas.microsoft.com/office/powerpoint/2010/main" val="316452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6B2E-D701-E058-8B33-29A3AAF47D6B}"/>
            </a:ext>
          </a:extLst>
        </p:cNvPr>
        <p:cNvGrpSpPr/>
        <p:nvPr/>
      </p:nvGrpSpPr>
      <p:grpSpPr>
        <a:xfrm>
          <a:off x="0" y="0"/>
          <a:ext cx="0" cy="0"/>
          <a:chOff x="0" y="0"/>
          <a:chExt cx="0" cy="0"/>
        </a:xfrm>
      </p:grpSpPr>
      <p:sp>
        <p:nvSpPr>
          <p:cNvPr id="9" name="Rectángulo redondeado 14">
            <a:extLst>
              <a:ext uri="{FF2B5EF4-FFF2-40B4-BE49-F238E27FC236}">
                <a16:creationId xmlns:a16="http://schemas.microsoft.com/office/drawing/2014/main" id="{69ACB497-ADF0-E9BA-6196-EC224C6B2DA5}"/>
              </a:ext>
            </a:extLst>
          </p:cNvPr>
          <p:cNvSpPr/>
          <p:nvPr/>
        </p:nvSpPr>
        <p:spPr>
          <a:xfrm>
            <a:off x="1030350" y="4699482"/>
            <a:ext cx="10707898" cy="921099"/>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9F96"/>
              </a:solidFill>
            </a:endParaRPr>
          </a:p>
        </p:txBody>
      </p:sp>
      <p:pic>
        <p:nvPicPr>
          <p:cNvPr id="5" name="Imagen 4">
            <a:extLst>
              <a:ext uri="{FF2B5EF4-FFF2-40B4-BE49-F238E27FC236}">
                <a16:creationId xmlns:a16="http://schemas.microsoft.com/office/drawing/2014/main" id="{0056CC8E-FBDB-4C78-A6A8-17D3383C8E38}"/>
              </a:ext>
            </a:extLst>
          </p:cNvPr>
          <p:cNvPicPr>
            <a:picLocks noChangeAspect="1"/>
          </p:cNvPicPr>
          <p:nvPr/>
        </p:nvPicPr>
        <p:blipFill>
          <a:blip r:embed="rId3"/>
          <a:stretch>
            <a:fillRect/>
          </a:stretch>
        </p:blipFill>
        <p:spPr>
          <a:xfrm>
            <a:off x="0" y="0"/>
            <a:ext cx="12192000" cy="6858000"/>
          </a:xfrm>
          <a:prstGeom prst="rect">
            <a:avLst/>
          </a:prstGeom>
        </p:spPr>
      </p:pic>
      <p:sp>
        <p:nvSpPr>
          <p:cNvPr id="2" name="Título 20">
            <a:extLst>
              <a:ext uri="{FF2B5EF4-FFF2-40B4-BE49-F238E27FC236}">
                <a16:creationId xmlns:a16="http://schemas.microsoft.com/office/drawing/2014/main" id="{DE33EA72-5212-6BF1-0369-F273CFC54E2F}"/>
              </a:ext>
            </a:extLst>
          </p:cNvPr>
          <p:cNvSpPr>
            <a:spLocks noGrp="1"/>
          </p:cNvSpPr>
          <p:nvPr>
            <p:ph type="title"/>
          </p:nvPr>
        </p:nvSpPr>
        <p:spPr>
          <a:xfrm>
            <a:off x="1241778" y="471442"/>
            <a:ext cx="10563577" cy="925689"/>
          </a:xfrm>
        </p:spPr>
        <p:txBody>
          <a:bodyPr>
            <a:noAutofit/>
          </a:bodyPr>
          <a:lstStyle/>
          <a:p>
            <a:r>
              <a:rPr lang="es-ES" sz="3600" dirty="0" err="1">
                <a:solidFill>
                  <a:schemeClr val="accent1">
                    <a:lumMod val="50000"/>
                  </a:schemeClr>
                </a:solidFill>
                <a:latin typeface="Montserrat" panose="02000505000000020004" pitchFamily="2" charset="77"/>
              </a:rPr>
              <a:t>Tirbanibulina</a:t>
            </a:r>
            <a:r>
              <a:rPr lang="es-ES" sz="3600" dirty="0">
                <a:solidFill>
                  <a:schemeClr val="accent1">
                    <a:lumMod val="50000"/>
                  </a:schemeClr>
                </a:solidFill>
                <a:latin typeface="Montserrat" panose="02000505000000020004" pitchFamily="2" charset="77"/>
              </a:rPr>
              <a:t> 1%: </a:t>
            </a:r>
            <a:r>
              <a:rPr lang="es-ES" sz="3200" dirty="0">
                <a:solidFill>
                  <a:schemeClr val="accent1">
                    <a:lumMod val="50000"/>
                  </a:schemeClr>
                </a:solidFill>
                <a:latin typeface="Montserrat" panose="02000505000000020004" pitchFamily="2" charset="77"/>
              </a:rPr>
              <a:t>Posología 5 días y tolerancia</a:t>
            </a:r>
            <a:endParaRPr lang="es-ES" sz="3600" dirty="0">
              <a:solidFill>
                <a:schemeClr val="accent1">
                  <a:lumMod val="50000"/>
                </a:schemeClr>
              </a:solidFill>
              <a:latin typeface="Montserrat" panose="02000505000000020004" pitchFamily="2" charset="77"/>
            </a:endParaRPr>
          </a:p>
        </p:txBody>
      </p:sp>
      <p:sp>
        <p:nvSpPr>
          <p:cNvPr id="6" name="Marcador de contenido 2">
            <a:extLst>
              <a:ext uri="{FF2B5EF4-FFF2-40B4-BE49-F238E27FC236}">
                <a16:creationId xmlns:a16="http://schemas.microsoft.com/office/drawing/2014/main" id="{690B9B32-07D8-0818-02DA-533E96C20609}"/>
              </a:ext>
            </a:extLst>
          </p:cNvPr>
          <p:cNvSpPr>
            <a:spLocks noGrp="1"/>
          </p:cNvSpPr>
          <p:nvPr>
            <p:ph idx="1"/>
          </p:nvPr>
        </p:nvSpPr>
        <p:spPr>
          <a:xfrm>
            <a:off x="1097457" y="1495439"/>
            <a:ext cx="10707898" cy="4351338"/>
          </a:xfrm>
        </p:spPr>
        <p:txBody>
          <a:bodyPr>
            <a:normAutofit fontScale="47500" lnSpcReduction="20000"/>
          </a:bodyPr>
          <a:lstStyle/>
          <a:p>
            <a:pPr>
              <a:lnSpc>
                <a:spcPct val="120000"/>
              </a:lnSpc>
            </a:pPr>
            <a:r>
              <a:rPr lang="es-ES" sz="2900" u="sng" dirty="0">
                <a:latin typeface="Montserrat Light" panose="00000400000000000000" pitchFamily="2" charset="0"/>
              </a:rPr>
              <a:t>Duración del tratamiento: </a:t>
            </a:r>
            <a:r>
              <a:rPr lang="es-ES" sz="2900" dirty="0">
                <a:latin typeface="Montserrat Light" panose="00000400000000000000" pitchFamily="2" charset="0"/>
              </a:rPr>
              <a:t>Tirbanibulina se aplica </a:t>
            </a:r>
            <a:r>
              <a:rPr lang="es-ES" sz="2900" b="1" dirty="0">
                <a:latin typeface="Montserrat Light" panose="00000400000000000000" pitchFamily="2" charset="0"/>
              </a:rPr>
              <a:t>una vez al día durante solo 5 días consecutivos</a:t>
            </a:r>
            <a:r>
              <a:rPr lang="es-ES" sz="2900" dirty="0">
                <a:latin typeface="Montserrat Light" panose="00000400000000000000" pitchFamily="2" charset="0"/>
              </a:rPr>
              <a:t>, lo que es más corto que otros tratamientos tópicos como el 5-fluorouracilo (2-4 </a:t>
            </a:r>
            <a:r>
              <a:rPr lang="es-ES" sz="2900" dirty="0" err="1">
                <a:latin typeface="Montserrat Light" panose="00000400000000000000" pitchFamily="2" charset="0"/>
              </a:rPr>
              <a:t>sem</a:t>
            </a:r>
            <a:r>
              <a:rPr lang="es-ES" sz="2900" dirty="0">
                <a:latin typeface="Montserrat Light" panose="00000400000000000000" pitchFamily="2" charset="0"/>
              </a:rPr>
              <a:t>) e imiquimod (4-8 </a:t>
            </a:r>
            <a:r>
              <a:rPr lang="es-ES" sz="2900" dirty="0" err="1">
                <a:latin typeface="Montserrat Light" panose="00000400000000000000" pitchFamily="2" charset="0"/>
              </a:rPr>
              <a:t>sem</a:t>
            </a:r>
            <a:r>
              <a:rPr lang="es-ES" sz="2900" dirty="0">
                <a:latin typeface="Montserrat Light" panose="00000400000000000000" pitchFamily="2" charset="0"/>
              </a:rPr>
              <a:t>).</a:t>
            </a:r>
            <a:r>
              <a:rPr lang="es-ES" sz="2900" baseline="30000" dirty="0">
                <a:latin typeface="Montserrat Light" panose="00000400000000000000" pitchFamily="2" charset="0"/>
              </a:rPr>
              <a:t>[1-2]</a:t>
            </a:r>
          </a:p>
          <a:p>
            <a:pPr>
              <a:lnSpc>
                <a:spcPct val="120000"/>
              </a:lnSpc>
            </a:pPr>
            <a:r>
              <a:rPr lang="es-ES" sz="2900" u="sng" dirty="0">
                <a:latin typeface="Montserrat Light" panose="00000400000000000000" pitchFamily="2" charset="0"/>
              </a:rPr>
              <a:t>Perfil de seguridad: </a:t>
            </a:r>
            <a:r>
              <a:rPr lang="es-ES" sz="2900" dirty="0">
                <a:latin typeface="Montserrat Light" panose="00000400000000000000" pitchFamily="2" charset="0"/>
              </a:rPr>
              <a:t>Tirbanibulina tiene un </a:t>
            </a:r>
            <a:r>
              <a:rPr lang="es-ES" sz="2900" b="1" dirty="0">
                <a:latin typeface="Montserrat Light" panose="00000400000000000000" pitchFamily="2" charset="0"/>
              </a:rPr>
              <a:t>perfil de seguridad favorable con efectos adversos locales generalmente leves</a:t>
            </a:r>
            <a:r>
              <a:rPr lang="es-ES" sz="2900" dirty="0">
                <a:latin typeface="Montserrat Light" panose="00000400000000000000" pitchFamily="2" charset="0"/>
              </a:rPr>
              <a:t>, como prurito y dolor en el sitio de aplicación. No se han reportado eventos adversos sistémicos graves, como necrosis o angioedema, que pueden ocurrir con otros tratamientos como el 5-fluorouracilo e imiquimod.</a:t>
            </a:r>
            <a:r>
              <a:rPr lang="es-ES" sz="2900" baseline="30000" dirty="0">
                <a:latin typeface="Montserrat Light" panose="00000400000000000000" pitchFamily="2" charset="0"/>
              </a:rPr>
              <a:t>[1-3]</a:t>
            </a:r>
            <a:endParaRPr lang="es-ES" sz="2900" dirty="0">
              <a:latin typeface="Montserrat Light" panose="00000400000000000000" pitchFamily="2" charset="0"/>
            </a:endParaRPr>
          </a:p>
          <a:p>
            <a:pPr>
              <a:lnSpc>
                <a:spcPct val="120000"/>
              </a:lnSpc>
            </a:pPr>
            <a:r>
              <a:rPr lang="es-ES" sz="2900" u="sng" dirty="0">
                <a:latin typeface="Montserrat Light" panose="00000400000000000000" pitchFamily="2" charset="0"/>
              </a:rPr>
              <a:t>Eficacia</a:t>
            </a:r>
            <a:r>
              <a:rPr lang="es-ES" sz="2900" dirty="0">
                <a:latin typeface="Montserrat Light" panose="00000400000000000000" pitchFamily="2" charset="0"/>
              </a:rPr>
              <a:t>: </a:t>
            </a:r>
            <a:r>
              <a:rPr lang="es-ES" sz="2900" dirty="0" err="1">
                <a:latin typeface="Montserrat Light" panose="00000400000000000000" pitchFamily="2" charset="0"/>
              </a:rPr>
              <a:t>Tirbanibulina</a:t>
            </a:r>
            <a:r>
              <a:rPr lang="es-ES" sz="2900" dirty="0">
                <a:latin typeface="Montserrat Light" panose="00000400000000000000" pitchFamily="2" charset="0"/>
              </a:rPr>
              <a:t> mostró tasas de aclaramiento completo del 44% al 54% en comparación con el 5% al 13% del grupo placebo, los resultados muestran diferencias significativas</a:t>
            </a:r>
            <a:r>
              <a:rPr lang="es-ES" sz="2900" baseline="30000" dirty="0">
                <a:latin typeface="Montserrat Light" panose="00000400000000000000" pitchFamily="2" charset="0"/>
              </a:rPr>
              <a:t>[2][4]</a:t>
            </a:r>
            <a:endParaRPr lang="es-ES" sz="2900" dirty="0">
              <a:latin typeface="Montserrat Light" panose="00000400000000000000" pitchFamily="2" charset="0"/>
            </a:endParaRPr>
          </a:p>
          <a:p>
            <a:pPr>
              <a:lnSpc>
                <a:spcPct val="120000"/>
              </a:lnSpc>
            </a:pPr>
            <a:r>
              <a:rPr lang="es-ES" sz="2900" u="sng" dirty="0">
                <a:latin typeface="Montserrat Light" panose="00000400000000000000" pitchFamily="2" charset="0"/>
              </a:rPr>
              <a:t>Conveniencia y adherencia: </a:t>
            </a:r>
            <a:r>
              <a:rPr lang="es-ES" sz="2900" dirty="0">
                <a:latin typeface="Montserrat Light" panose="00000400000000000000" pitchFamily="2" charset="0"/>
              </a:rPr>
              <a:t>La corta duración del tratamiento y la buena tolerabilidad de tirbanibulina pueden </a:t>
            </a:r>
            <a:r>
              <a:rPr lang="es-ES" sz="2900" b="1" dirty="0">
                <a:latin typeface="Montserrat Light" panose="00000400000000000000" pitchFamily="2" charset="0"/>
              </a:rPr>
              <a:t>mejorar la adherencia del paciente al tratamiento</a:t>
            </a:r>
            <a:r>
              <a:rPr lang="es-ES" sz="2900" dirty="0">
                <a:latin typeface="Montserrat Light" panose="00000400000000000000" pitchFamily="2" charset="0"/>
              </a:rPr>
              <a:t>, lo cual es crucial para el éxito terapéutico.</a:t>
            </a:r>
            <a:r>
              <a:rPr lang="es-ES" sz="2900" baseline="30000" dirty="0">
                <a:latin typeface="Montserrat Light" panose="00000400000000000000" pitchFamily="2" charset="0"/>
              </a:rPr>
              <a:t>[1][3]</a:t>
            </a:r>
            <a:endParaRPr lang="es-ES" sz="2900" dirty="0">
              <a:latin typeface="Montserrat Light" panose="00000400000000000000" pitchFamily="2" charset="0"/>
            </a:endParaRPr>
          </a:p>
          <a:p>
            <a:pPr>
              <a:lnSpc>
                <a:spcPct val="120000"/>
              </a:lnSpc>
            </a:pPr>
            <a:r>
              <a:rPr lang="es-ES" sz="2900" u="sng" dirty="0">
                <a:latin typeface="Montserrat Light" panose="00000400000000000000" pitchFamily="2" charset="0"/>
              </a:rPr>
              <a:t>Pacientes con múltiples lesiones o campo de cancerización: </a:t>
            </a:r>
            <a:r>
              <a:rPr lang="es-ES" sz="2900" dirty="0">
                <a:latin typeface="Montserrat Light" panose="00000400000000000000" pitchFamily="2" charset="0"/>
              </a:rPr>
              <a:t>Tirbanibulina es eficaz tanto para lesiones individuales como para el </a:t>
            </a:r>
            <a:r>
              <a:rPr lang="es-ES" sz="2900" b="1" dirty="0">
                <a:latin typeface="Montserrat Light" panose="00000400000000000000" pitchFamily="2" charset="0"/>
              </a:rPr>
              <a:t>tratamiento del campo de cancerización</a:t>
            </a:r>
            <a:r>
              <a:rPr lang="es-ES" sz="2900" dirty="0">
                <a:latin typeface="Montserrat Light" panose="00000400000000000000" pitchFamily="2" charset="0"/>
              </a:rPr>
              <a:t>, lo que es importante para reducir el riesgo de progresión a carcinoma de células escamosas.</a:t>
            </a:r>
            <a:r>
              <a:rPr lang="es-ES" sz="2900" baseline="30000" dirty="0">
                <a:latin typeface="Montserrat Light" panose="00000400000000000000" pitchFamily="2" charset="0"/>
              </a:rPr>
              <a:t>[5-6]</a:t>
            </a:r>
            <a:endParaRPr lang="es-ES" sz="2900" dirty="0">
              <a:latin typeface="Montserrat Light" panose="00000400000000000000" pitchFamily="2" charset="0"/>
            </a:endParaRPr>
          </a:p>
          <a:p>
            <a:pPr marL="0" indent="0">
              <a:lnSpc>
                <a:spcPct val="120000"/>
              </a:lnSpc>
              <a:buNone/>
            </a:pPr>
            <a:r>
              <a:rPr lang="es-ES" sz="3800" b="1" dirty="0" err="1">
                <a:solidFill>
                  <a:schemeClr val="bg1"/>
                </a:solidFill>
                <a:latin typeface="Montserrat Light" panose="00000400000000000000" pitchFamily="2" charset="0"/>
              </a:rPr>
              <a:t>Tirbanibulina</a:t>
            </a:r>
            <a:r>
              <a:rPr lang="es-ES" sz="3800" b="1" dirty="0">
                <a:solidFill>
                  <a:schemeClr val="bg1"/>
                </a:solidFill>
                <a:latin typeface="Montserrat Light" panose="00000400000000000000" pitchFamily="2" charset="0"/>
              </a:rPr>
              <a:t> es preferido en casos donde se busca un tratamiento de corta duración, con un perfil de seguridad favorable y alta eficacia, especialmente en pacientes con múltiples lesiones o campo de cancerización.</a:t>
            </a:r>
          </a:p>
          <a:p>
            <a:pPr marL="0" indent="0">
              <a:lnSpc>
                <a:spcPct val="120000"/>
              </a:lnSpc>
              <a:buNone/>
            </a:pPr>
            <a:endParaRPr lang="es-ES" dirty="0">
              <a:latin typeface="Montserrat Light" panose="00000400000000000000" pitchFamily="2" charset="0"/>
            </a:endParaRPr>
          </a:p>
        </p:txBody>
      </p:sp>
      <p:sp>
        <p:nvSpPr>
          <p:cNvPr id="8" name="TextBox 7">
            <a:extLst>
              <a:ext uri="{FF2B5EF4-FFF2-40B4-BE49-F238E27FC236}">
                <a16:creationId xmlns:a16="http://schemas.microsoft.com/office/drawing/2014/main" id="{58B236FA-C04F-FAEB-C5D3-DB18DC7A3A0D}"/>
              </a:ext>
            </a:extLst>
          </p:cNvPr>
          <p:cNvSpPr txBox="1"/>
          <p:nvPr/>
        </p:nvSpPr>
        <p:spPr>
          <a:xfrm>
            <a:off x="956780" y="5945085"/>
            <a:ext cx="10848575" cy="707886"/>
          </a:xfrm>
          <a:prstGeom prst="rect">
            <a:avLst/>
          </a:prstGeom>
          <a:solidFill>
            <a:schemeClr val="bg1"/>
          </a:solidFill>
        </p:spPr>
        <p:txBody>
          <a:bodyPr wrap="square">
            <a:spAutoFit/>
          </a:bodyPr>
          <a:lstStyle/>
          <a:p>
            <a:r>
              <a:rPr lang="es-ES" sz="800" dirty="0"/>
              <a:t>1, </a:t>
            </a:r>
            <a:r>
              <a:rPr lang="es-ES" sz="800" dirty="0" err="1"/>
              <a:t>Dao</a:t>
            </a:r>
            <a:r>
              <a:rPr lang="es-ES" sz="800" dirty="0"/>
              <a:t> DD, </a:t>
            </a:r>
            <a:r>
              <a:rPr lang="es-ES" sz="800" dirty="0" err="1"/>
              <a:t>Sahni</a:t>
            </a:r>
            <a:r>
              <a:rPr lang="es-ES" sz="800" dirty="0"/>
              <a:t> VN, </a:t>
            </a:r>
            <a:r>
              <a:rPr lang="es-ES" sz="800" dirty="0" err="1"/>
              <a:t>Sahni</a:t>
            </a:r>
            <a:r>
              <a:rPr lang="es-ES" sz="800" dirty="0"/>
              <a:t> DR, et al. 1% </a:t>
            </a:r>
            <a:r>
              <a:rPr lang="es-ES" sz="800" dirty="0" err="1"/>
              <a:t>Tirbanibulin</a:t>
            </a:r>
            <a:r>
              <a:rPr lang="es-ES" sz="800" dirty="0"/>
              <a:t> </a:t>
            </a:r>
            <a:r>
              <a:rPr lang="es-ES" sz="800" dirty="0" err="1"/>
              <a:t>Ointment</a:t>
            </a:r>
            <a:r>
              <a:rPr lang="es-ES" sz="800" dirty="0"/>
              <a:t> for the Treatment of </a:t>
            </a:r>
            <a:r>
              <a:rPr lang="es-ES" sz="800" dirty="0" err="1"/>
              <a:t>Actinic</a:t>
            </a:r>
            <a:r>
              <a:rPr lang="es-ES" sz="800" dirty="0"/>
              <a:t> </a:t>
            </a:r>
            <a:r>
              <a:rPr lang="es-ES" sz="800" dirty="0" err="1"/>
              <a:t>Keratoses</a:t>
            </a:r>
            <a:r>
              <a:rPr lang="es-ES" sz="800" dirty="0"/>
              <a:t>. Ann </a:t>
            </a:r>
            <a:r>
              <a:rPr lang="es-ES" sz="800" dirty="0" err="1"/>
              <a:t>Pharmacother</a:t>
            </a:r>
            <a:r>
              <a:rPr lang="es-ES" sz="800" dirty="0"/>
              <a:t>. 2022;56(4):494-500. doi:10.1177/10600280211031329. 2, </a:t>
            </a:r>
            <a:r>
              <a:rPr lang="es-ES" sz="800" dirty="0" err="1"/>
              <a:t>Eisen</a:t>
            </a:r>
            <a:r>
              <a:rPr lang="es-ES" sz="800" dirty="0"/>
              <a:t> DB, </a:t>
            </a:r>
            <a:r>
              <a:rPr lang="es-ES" sz="800" dirty="0" err="1"/>
              <a:t>Asgari</a:t>
            </a:r>
            <a:r>
              <a:rPr lang="es-ES" sz="800" dirty="0"/>
              <a:t> MM, Bennett DD, et al. </a:t>
            </a:r>
            <a:r>
              <a:rPr lang="es-ES" sz="800" dirty="0" err="1"/>
              <a:t>Guidelines</a:t>
            </a:r>
            <a:r>
              <a:rPr lang="es-ES" sz="800" dirty="0"/>
              <a:t> of Care for the Management of </a:t>
            </a:r>
            <a:r>
              <a:rPr lang="es-ES" sz="800" dirty="0" err="1"/>
              <a:t>Actinic</a:t>
            </a:r>
            <a:r>
              <a:rPr lang="es-ES" sz="800" dirty="0"/>
              <a:t> </a:t>
            </a:r>
            <a:r>
              <a:rPr lang="es-ES" sz="800" dirty="0" err="1"/>
              <a:t>Keratosis</a:t>
            </a:r>
            <a:r>
              <a:rPr lang="es-ES" sz="800" dirty="0"/>
              <a:t>. J Am Acad </a:t>
            </a:r>
            <a:r>
              <a:rPr lang="es-ES" sz="800" dirty="0" err="1"/>
              <a:t>Dermatol</a:t>
            </a:r>
            <a:r>
              <a:rPr lang="es-ES" sz="800" dirty="0"/>
              <a:t>. 2021;85(4) . doi:10.1016/j.jaad.2021.02.082. 3, </a:t>
            </a:r>
            <a:r>
              <a:rPr lang="es-ES" sz="800" dirty="0" err="1"/>
              <a:t>Heppt</a:t>
            </a:r>
            <a:r>
              <a:rPr lang="es-ES" sz="800" dirty="0"/>
              <a:t> MV, </a:t>
            </a:r>
            <a:r>
              <a:rPr lang="es-ES" sz="800" dirty="0" err="1"/>
              <a:t>Dykukha</a:t>
            </a:r>
            <a:r>
              <a:rPr lang="es-ES" sz="800" dirty="0"/>
              <a:t> I, </a:t>
            </a:r>
            <a:r>
              <a:rPr lang="es-ES" sz="800" dirty="0" err="1"/>
              <a:t>Graziadio</a:t>
            </a:r>
            <a:r>
              <a:rPr lang="es-ES" sz="800" dirty="0"/>
              <a:t> S, et al. Comparative </a:t>
            </a:r>
            <a:r>
              <a:rPr lang="es-ES" sz="800" dirty="0" err="1"/>
              <a:t>Efficacy</a:t>
            </a:r>
            <a:r>
              <a:rPr lang="es-ES" sz="800" dirty="0"/>
              <a:t> and Safety of </a:t>
            </a:r>
            <a:r>
              <a:rPr lang="es-ES" sz="800" dirty="0" err="1"/>
              <a:t>Tirbanibulin</a:t>
            </a:r>
            <a:r>
              <a:rPr lang="es-ES" sz="800" dirty="0"/>
              <a:t> for </a:t>
            </a:r>
            <a:r>
              <a:rPr lang="es-ES" sz="800" dirty="0" err="1"/>
              <a:t>Actinic</a:t>
            </a:r>
            <a:r>
              <a:rPr lang="es-ES" sz="800" dirty="0"/>
              <a:t> </a:t>
            </a:r>
            <a:r>
              <a:rPr lang="es-ES" sz="800" dirty="0" err="1"/>
              <a:t>Keratosis</a:t>
            </a:r>
            <a:r>
              <a:rPr lang="es-ES" sz="800" dirty="0"/>
              <a:t> of the </a:t>
            </a:r>
            <a:r>
              <a:rPr lang="es-ES" sz="800" dirty="0" err="1"/>
              <a:t>Face</a:t>
            </a:r>
            <a:r>
              <a:rPr lang="es-ES" sz="800" dirty="0"/>
              <a:t> and </a:t>
            </a:r>
            <a:r>
              <a:rPr lang="es-ES" sz="800" dirty="0" err="1"/>
              <a:t>Scalp</a:t>
            </a:r>
            <a:r>
              <a:rPr lang="es-ES" sz="800" dirty="0"/>
              <a:t> in </a:t>
            </a:r>
            <a:r>
              <a:rPr lang="es-ES" sz="800" dirty="0" err="1"/>
              <a:t>Europe</a:t>
            </a:r>
            <a:r>
              <a:rPr lang="es-ES" sz="800" dirty="0"/>
              <a:t>: A </a:t>
            </a:r>
            <a:r>
              <a:rPr lang="es-ES" sz="800" dirty="0" err="1"/>
              <a:t>Systematic</a:t>
            </a:r>
            <a:r>
              <a:rPr lang="es-ES" sz="800" dirty="0"/>
              <a:t> </a:t>
            </a:r>
            <a:r>
              <a:rPr lang="es-ES" sz="800" dirty="0" err="1"/>
              <a:t>Review</a:t>
            </a:r>
            <a:r>
              <a:rPr lang="es-ES" sz="800" dirty="0"/>
              <a:t> and Network Meta-</a:t>
            </a:r>
            <a:r>
              <a:rPr lang="es-ES" sz="800" dirty="0" err="1"/>
              <a:t>Analysis</a:t>
            </a:r>
            <a:r>
              <a:rPr lang="es-ES" sz="800" dirty="0"/>
              <a:t> of </a:t>
            </a:r>
            <a:r>
              <a:rPr lang="es-ES" sz="800" dirty="0" err="1"/>
              <a:t>Randomized</a:t>
            </a:r>
            <a:r>
              <a:rPr lang="es-ES" sz="800" dirty="0"/>
              <a:t> </a:t>
            </a:r>
            <a:r>
              <a:rPr lang="es-ES" sz="800" dirty="0" err="1"/>
              <a:t>Controlled</a:t>
            </a:r>
            <a:r>
              <a:rPr lang="es-ES" sz="800" dirty="0"/>
              <a:t> </a:t>
            </a:r>
            <a:r>
              <a:rPr lang="es-ES" sz="800" dirty="0" err="1"/>
              <a:t>Trials</a:t>
            </a:r>
            <a:r>
              <a:rPr lang="es-ES" sz="800" dirty="0"/>
              <a:t>. J Clin </a:t>
            </a:r>
            <a:r>
              <a:rPr lang="es-ES" sz="800" dirty="0" err="1"/>
              <a:t>Med</a:t>
            </a:r>
            <a:r>
              <a:rPr lang="es-ES" sz="800" dirty="0"/>
              <a:t>. 2022;11(6):1654. doi:10.3390/jcm11061654. 4, </a:t>
            </a:r>
            <a:r>
              <a:rPr lang="es-ES" sz="800" dirty="0" err="1"/>
              <a:t>Blauvelt</a:t>
            </a:r>
            <a:r>
              <a:rPr lang="es-ES" sz="800" dirty="0"/>
              <a:t> A, </a:t>
            </a:r>
            <a:r>
              <a:rPr lang="es-ES" sz="800" dirty="0" err="1"/>
              <a:t>Kempers</a:t>
            </a:r>
            <a:r>
              <a:rPr lang="es-ES" sz="800" dirty="0"/>
              <a:t> S, </a:t>
            </a:r>
            <a:r>
              <a:rPr lang="es-ES" sz="800" dirty="0" err="1"/>
              <a:t>Lain</a:t>
            </a:r>
            <a:r>
              <a:rPr lang="es-ES" sz="800" dirty="0"/>
              <a:t> E, et al. </a:t>
            </a:r>
            <a:r>
              <a:rPr lang="es-ES" sz="800" dirty="0" err="1"/>
              <a:t>Phase</a:t>
            </a:r>
            <a:r>
              <a:rPr lang="es-ES" sz="800" dirty="0"/>
              <a:t> 3 </a:t>
            </a:r>
            <a:r>
              <a:rPr lang="es-ES" sz="800" dirty="0" err="1"/>
              <a:t>Trials</a:t>
            </a:r>
            <a:r>
              <a:rPr lang="es-ES" sz="800" dirty="0"/>
              <a:t> of </a:t>
            </a:r>
            <a:r>
              <a:rPr lang="es-ES" sz="800" dirty="0" err="1"/>
              <a:t>Tirbanibulin</a:t>
            </a:r>
            <a:r>
              <a:rPr lang="es-ES" sz="800" dirty="0"/>
              <a:t> </a:t>
            </a:r>
            <a:r>
              <a:rPr lang="es-ES" sz="800" dirty="0" err="1"/>
              <a:t>Ointment</a:t>
            </a:r>
            <a:r>
              <a:rPr lang="es-ES" sz="800" dirty="0"/>
              <a:t> for </a:t>
            </a:r>
            <a:r>
              <a:rPr lang="es-ES" sz="800" dirty="0" err="1"/>
              <a:t>Actinic</a:t>
            </a:r>
            <a:r>
              <a:rPr lang="es-ES" sz="800" dirty="0"/>
              <a:t> </a:t>
            </a:r>
            <a:r>
              <a:rPr lang="es-ES" sz="800" dirty="0" err="1"/>
              <a:t>Keratosis</a:t>
            </a:r>
            <a:r>
              <a:rPr lang="es-ES" sz="800" dirty="0"/>
              <a:t>. N Engl J </a:t>
            </a:r>
            <a:r>
              <a:rPr lang="es-ES" sz="800" dirty="0" err="1"/>
              <a:t>Med</a:t>
            </a:r>
            <a:r>
              <a:rPr lang="es-ES" sz="800" dirty="0"/>
              <a:t>. 2021;384(6):512-520. doi:10.1056/NEJMoa2024040. 5, </a:t>
            </a:r>
            <a:r>
              <a:rPr lang="es-ES" sz="800" dirty="0" err="1"/>
              <a:t>Aggarwal</a:t>
            </a:r>
            <a:r>
              <a:rPr lang="es-ES" sz="800" dirty="0"/>
              <a:t> I, Puyana C, </a:t>
            </a:r>
            <a:r>
              <a:rPr lang="es-ES" sz="800" dirty="0" err="1"/>
              <a:t>Chandan</a:t>
            </a:r>
            <a:r>
              <a:rPr lang="es-ES" sz="800" dirty="0"/>
              <a:t> N, </a:t>
            </a:r>
            <a:r>
              <a:rPr lang="es-ES" sz="800" dirty="0" err="1"/>
              <a:t>Jetter</a:t>
            </a:r>
            <a:r>
              <a:rPr lang="es-ES" sz="800" dirty="0"/>
              <a:t> N, </a:t>
            </a:r>
            <a:r>
              <a:rPr lang="es-ES" sz="800" dirty="0" err="1"/>
              <a:t>Tsoukas</a:t>
            </a:r>
            <a:r>
              <a:rPr lang="es-ES" sz="800" dirty="0"/>
              <a:t> M. Field </a:t>
            </a:r>
            <a:r>
              <a:rPr lang="es-ES" sz="800" dirty="0" err="1"/>
              <a:t>Cancerization</a:t>
            </a:r>
            <a:r>
              <a:rPr lang="es-ES" sz="800" dirty="0"/>
              <a:t> </a:t>
            </a:r>
            <a:r>
              <a:rPr lang="es-ES" sz="800" dirty="0" err="1"/>
              <a:t>Therapies</a:t>
            </a:r>
            <a:r>
              <a:rPr lang="es-ES" sz="800" dirty="0"/>
              <a:t> for the Management of </a:t>
            </a:r>
            <a:r>
              <a:rPr lang="es-ES" sz="800" dirty="0" err="1"/>
              <a:t>Actinic</a:t>
            </a:r>
            <a:r>
              <a:rPr lang="es-ES" sz="800" dirty="0"/>
              <a:t> </a:t>
            </a:r>
            <a:r>
              <a:rPr lang="es-ES" sz="800" dirty="0" err="1"/>
              <a:t>Keratosis</a:t>
            </a:r>
            <a:r>
              <a:rPr lang="es-ES" sz="800" dirty="0"/>
              <a:t>: </a:t>
            </a:r>
            <a:r>
              <a:rPr lang="es-ES" sz="800" dirty="0" err="1"/>
              <a:t>An</a:t>
            </a:r>
            <a:r>
              <a:rPr lang="es-ES" sz="800" dirty="0"/>
              <a:t> </a:t>
            </a:r>
            <a:r>
              <a:rPr lang="es-ES" sz="800" dirty="0" err="1"/>
              <a:t>Updated</a:t>
            </a:r>
            <a:r>
              <a:rPr lang="es-ES" sz="800" dirty="0"/>
              <a:t> </a:t>
            </a:r>
            <a:r>
              <a:rPr lang="es-ES" sz="800" dirty="0" err="1"/>
              <a:t>Review</a:t>
            </a:r>
            <a:r>
              <a:rPr lang="es-ES" sz="800" dirty="0"/>
              <a:t>. Am J Clin </a:t>
            </a:r>
            <a:r>
              <a:rPr lang="es-ES" sz="800" dirty="0" err="1"/>
              <a:t>Dermatol</a:t>
            </a:r>
            <a:r>
              <a:rPr lang="es-ES" sz="800" dirty="0"/>
              <a:t>. 2024;25(3):391-405. doi:10.1007/s40257-023-00839-8. 6, </a:t>
            </a:r>
            <a:r>
              <a:rPr lang="es-ES" sz="800" dirty="0" err="1"/>
              <a:t>Nazzaro</a:t>
            </a:r>
            <a:r>
              <a:rPr lang="es-ES" sz="800" dirty="0"/>
              <a:t> G, </a:t>
            </a:r>
            <a:r>
              <a:rPr lang="es-ES" sz="800" dirty="0" err="1"/>
              <a:t>Carugno</a:t>
            </a:r>
            <a:r>
              <a:rPr lang="es-ES" sz="800" dirty="0"/>
              <a:t> A, </a:t>
            </a:r>
            <a:r>
              <a:rPr lang="es-ES" sz="800" dirty="0" err="1"/>
              <a:t>Bortoluzzi</a:t>
            </a:r>
            <a:r>
              <a:rPr lang="es-ES" sz="800" dirty="0"/>
              <a:t> P, et al. </a:t>
            </a:r>
            <a:r>
              <a:rPr lang="es-ES" sz="800" dirty="0" err="1"/>
              <a:t>Efficacy</a:t>
            </a:r>
            <a:r>
              <a:rPr lang="es-ES" sz="800" dirty="0"/>
              <a:t> and </a:t>
            </a:r>
            <a:r>
              <a:rPr lang="es-ES" sz="800" dirty="0" err="1"/>
              <a:t>Tolerability</a:t>
            </a:r>
            <a:r>
              <a:rPr lang="es-ES" sz="800" dirty="0"/>
              <a:t> of </a:t>
            </a:r>
            <a:r>
              <a:rPr lang="es-ES" sz="800" dirty="0" err="1"/>
              <a:t>Tirbanibulin</a:t>
            </a:r>
            <a:r>
              <a:rPr lang="es-ES" sz="800" dirty="0"/>
              <a:t> 1% </a:t>
            </a:r>
            <a:r>
              <a:rPr lang="es-ES" sz="800" dirty="0" err="1"/>
              <a:t>Ointment</a:t>
            </a:r>
            <a:r>
              <a:rPr lang="es-ES" sz="800" dirty="0"/>
              <a:t> in the Treatment of </a:t>
            </a:r>
            <a:r>
              <a:rPr lang="es-ES" sz="800" dirty="0" err="1"/>
              <a:t>Cancerization</a:t>
            </a:r>
            <a:r>
              <a:rPr lang="es-ES" sz="800" dirty="0"/>
              <a:t> Field: A Real-</a:t>
            </a:r>
            <a:r>
              <a:rPr lang="es-ES" sz="800" dirty="0" err="1"/>
              <a:t>Life</a:t>
            </a:r>
            <a:r>
              <a:rPr lang="es-ES" sz="800" dirty="0"/>
              <a:t> </a:t>
            </a:r>
            <a:r>
              <a:rPr lang="es-ES" sz="800" dirty="0" err="1"/>
              <a:t>Italian</a:t>
            </a:r>
            <a:r>
              <a:rPr lang="es-ES" sz="800" dirty="0"/>
              <a:t> </a:t>
            </a:r>
            <a:r>
              <a:rPr lang="es-ES" sz="800" dirty="0" err="1"/>
              <a:t>Multicenter</a:t>
            </a:r>
            <a:r>
              <a:rPr lang="es-ES" sz="800" dirty="0"/>
              <a:t> </a:t>
            </a:r>
            <a:r>
              <a:rPr lang="es-ES" sz="800" dirty="0" err="1"/>
              <a:t>Observational</a:t>
            </a:r>
            <a:r>
              <a:rPr lang="es-ES" sz="800" dirty="0"/>
              <a:t> </a:t>
            </a:r>
            <a:r>
              <a:rPr lang="es-ES" sz="800" dirty="0" err="1"/>
              <a:t>Study</a:t>
            </a:r>
            <a:r>
              <a:rPr lang="es-ES" sz="800" dirty="0"/>
              <a:t> of 250 </a:t>
            </a:r>
            <a:r>
              <a:rPr lang="es-ES" sz="800" dirty="0" err="1"/>
              <a:t>Patients</a:t>
            </a:r>
            <a:r>
              <a:rPr lang="es-ES" sz="800" dirty="0"/>
              <a:t>. </a:t>
            </a:r>
            <a:r>
              <a:rPr lang="es-ES" sz="800" dirty="0" err="1"/>
              <a:t>Int</a:t>
            </a:r>
            <a:r>
              <a:rPr lang="es-ES" sz="800" dirty="0"/>
              <a:t> J </a:t>
            </a:r>
            <a:r>
              <a:rPr lang="es-ES" sz="800" dirty="0" err="1"/>
              <a:t>Dermatol</a:t>
            </a:r>
            <a:r>
              <a:rPr lang="es-ES" sz="800" dirty="0"/>
              <a:t>. 2024;. doi:10.1111/ijd.17168.</a:t>
            </a:r>
          </a:p>
        </p:txBody>
      </p:sp>
    </p:spTree>
    <p:extLst>
      <p:ext uri="{BB962C8B-B14F-4D97-AF65-F5344CB8AC3E}">
        <p14:creationId xmlns:p14="http://schemas.microsoft.com/office/powerpoint/2010/main" val="420884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9462C26-9C0D-BEB5-2227-0099C96EF1B9}"/>
              </a:ext>
            </a:extLst>
          </p:cNvPr>
          <p:cNvPicPr>
            <a:picLocks noChangeAspect="1"/>
          </p:cNvPicPr>
          <p:nvPr/>
        </p:nvPicPr>
        <p:blipFill>
          <a:blip r:embed="rId2"/>
          <a:stretch>
            <a:fillRect/>
          </a:stretch>
        </p:blipFill>
        <p:spPr>
          <a:xfrm>
            <a:off x="0" y="9939"/>
            <a:ext cx="12192000" cy="6858000"/>
          </a:xfrm>
          <a:prstGeom prst="rect">
            <a:avLst/>
          </a:prstGeom>
        </p:spPr>
      </p:pic>
      <p:sp>
        <p:nvSpPr>
          <p:cNvPr id="4" name="Título 20">
            <a:extLst>
              <a:ext uri="{FF2B5EF4-FFF2-40B4-BE49-F238E27FC236}">
                <a16:creationId xmlns:a16="http://schemas.microsoft.com/office/drawing/2014/main" id="{E6269F9A-361D-E4EB-8422-2591745CFF54}"/>
              </a:ext>
            </a:extLst>
          </p:cNvPr>
          <p:cNvSpPr>
            <a:spLocks noGrp="1"/>
          </p:cNvSpPr>
          <p:nvPr>
            <p:ph type="title"/>
          </p:nvPr>
        </p:nvSpPr>
        <p:spPr>
          <a:xfrm>
            <a:off x="1241777" y="334542"/>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queratosis actínica</a:t>
            </a:r>
          </a:p>
        </p:txBody>
      </p:sp>
      <p:sp>
        <p:nvSpPr>
          <p:cNvPr id="5" name="CuadroTexto 4">
            <a:extLst>
              <a:ext uri="{FF2B5EF4-FFF2-40B4-BE49-F238E27FC236}">
                <a16:creationId xmlns:a16="http://schemas.microsoft.com/office/drawing/2014/main" id="{7734FC7E-FCDF-9D4D-610E-B59DC3540E0B}"/>
              </a:ext>
            </a:extLst>
          </p:cNvPr>
          <p:cNvSpPr txBox="1"/>
          <p:nvPr/>
        </p:nvSpPr>
        <p:spPr>
          <a:xfrm>
            <a:off x="1241778" y="1321481"/>
            <a:ext cx="7862466" cy="1600438"/>
          </a:xfrm>
          <a:prstGeom prst="rect">
            <a:avLst/>
          </a:prstGeom>
          <a:noFill/>
        </p:spPr>
        <p:txBody>
          <a:bodyPr wrap="square">
            <a:spAutoFit/>
          </a:bodyPr>
          <a:lstStyle/>
          <a:p>
            <a:pPr marL="0" indent="0" algn="just">
              <a:buNone/>
            </a:pPr>
            <a:r>
              <a:rPr lang="es-ES" sz="1400" dirty="0">
                <a:latin typeface="Montserrat Light" pitchFamily="2" charset="77"/>
              </a:rPr>
              <a:t>Un hombre de 72 años, con antecedentes de hipertensión arterial controlada con amlodipino y un carcinoma basocelular tratado quirúrgicamente hace 5 años, acude a consulta por presentar una lesión roja rasposa al tacto localizada en sien derecha. El paciente, jubilado, tiene un historial de exposición solar intensa debido a su trabajo previo como agricultor y ha sido diagnosticado previamente de múltiples queratosis actínicas.</a:t>
            </a:r>
          </a:p>
          <a:p>
            <a:pPr marL="0" indent="0">
              <a:buNone/>
            </a:pPr>
            <a:endParaRPr lang="es-ES" sz="1400" dirty="0">
              <a:latin typeface="Montserrat Light" pitchFamily="2" charset="77"/>
            </a:endParaRPr>
          </a:p>
        </p:txBody>
      </p:sp>
      <p:sp>
        <p:nvSpPr>
          <p:cNvPr id="6" name="CuadroTexto 5">
            <a:extLst>
              <a:ext uri="{FF2B5EF4-FFF2-40B4-BE49-F238E27FC236}">
                <a16:creationId xmlns:a16="http://schemas.microsoft.com/office/drawing/2014/main" id="{976218DC-E23A-4045-0432-882EE3B4F828}"/>
              </a:ext>
            </a:extLst>
          </p:cNvPr>
          <p:cNvSpPr txBox="1"/>
          <p:nvPr/>
        </p:nvSpPr>
        <p:spPr>
          <a:xfrm>
            <a:off x="1246370" y="2875440"/>
            <a:ext cx="7619333" cy="1600438"/>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Exploración física:</a:t>
            </a:r>
          </a:p>
          <a:p>
            <a:pPr algn="just"/>
            <a:endParaRPr lang="es-ES" sz="1400" dirty="0">
              <a:latin typeface="Montserrat Light" pitchFamily="2" charset="77"/>
            </a:endParaRPr>
          </a:p>
          <a:p>
            <a:r>
              <a:rPr lang="es-ES" sz="1400" dirty="0">
                <a:latin typeface="Montserrat" panose="02000505000000020004" pitchFamily="2" charset="77"/>
              </a:rPr>
              <a:t>Región sien derecha:  </a:t>
            </a:r>
            <a:r>
              <a:rPr lang="es-ES" sz="1400" dirty="0">
                <a:latin typeface="Montserrat Light" pitchFamily="2" charset="77"/>
              </a:rPr>
              <a:t>Se observa una mácula roja rasposa (flecha negra) al tacto de 1 cm, con escamas blanquecinas </a:t>
            </a:r>
            <a:r>
              <a:rPr lang="es-ES" sz="1400" dirty="0" err="1">
                <a:latin typeface="Montserrat Light" pitchFamily="2" charset="77"/>
              </a:rPr>
              <a:t>queratósicas</a:t>
            </a:r>
            <a:r>
              <a:rPr lang="es-ES" sz="1400" dirty="0">
                <a:latin typeface="Montserrat Light" pitchFamily="2" charset="77"/>
              </a:rPr>
              <a:t> superficiales, patrón </a:t>
            </a:r>
            <a:r>
              <a:rPr lang="es-ES" sz="1400" dirty="0" err="1">
                <a:latin typeface="Montserrat Light" pitchFamily="2" charset="77"/>
              </a:rPr>
              <a:t>pseudorreticular</a:t>
            </a:r>
            <a:r>
              <a:rPr lang="es-ES" sz="1400" dirty="0">
                <a:latin typeface="Montserrat Light" pitchFamily="2" charset="77"/>
              </a:rPr>
              <a:t> rojo que respecta las aperturas foliculares, conocido como patrón en fresa en dermatoscopia.</a:t>
            </a:r>
          </a:p>
          <a:p>
            <a:endParaRPr lang="es-ES" sz="1400" dirty="0">
              <a:latin typeface="Montserrat" panose="02000505000000020004" pitchFamily="2" charset="77"/>
            </a:endParaRPr>
          </a:p>
        </p:txBody>
      </p:sp>
      <p:sp>
        <p:nvSpPr>
          <p:cNvPr id="8" name="CuadroTexto 7">
            <a:extLst>
              <a:ext uri="{FF2B5EF4-FFF2-40B4-BE49-F238E27FC236}">
                <a16:creationId xmlns:a16="http://schemas.microsoft.com/office/drawing/2014/main" id="{3861E7D9-1DD5-0E75-4ED8-34FB820D8E4A}"/>
              </a:ext>
            </a:extLst>
          </p:cNvPr>
          <p:cNvSpPr txBox="1"/>
          <p:nvPr/>
        </p:nvSpPr>
        <p:spPr>
          <a:xfrm>
            <a:off x="1241777" y="4717801"/>
            <a:ext cx="5734756" cy="954107"/>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Diagnóstico</a:t>
            </a:r>
          </a:p>
          <a:p>
            <a:pPr algn="just"/>
            <a:endParaRPr lang="es-ES" sz="1400" dirty="0">
              <a:latin typeface="Montserrat" panose="02000505000000020004" pitchFamily="2" charset="77"/>
            </a:endParaRPr>
          </a:p>
          <a:p>
            <a:pPr marL="0" indent="0">
              <a:buNone/>
            </a:pPr>
            <a:r>
              <a:rPr lang="es-ES" sz="1400" dirty="0">
                <a:solidFill>
                  <a:srgbClr val="FF9F96"/>
                </a:solidFill>
                <a:latin typeface="Montserrat" panose="02000505000000020004" pitchFamily="2" charset="77"/>
              </a:rPr>
              <a:t>Queratosis actínica grado I </a:t>
            </a:r>
          </a:p>
          <a:p>
            <a:pPr marL="0" indent="0" algn="just">
              <a:buNone/>
            </a:pPr>
            <a:endParaRPr lang="es-ES" sz="1400" dirty="0">
              <a:latin typeface="Montserrat Light" pitchFamily="2" charset="77"/>
            </a:endParaRPr>
          </a:p>
        </p:txBody>
      </p:sp>
      <p:pic>
        <p:nvPicPr>
          <p:cNvPr id="10" name="Imagen 9">
            <a:extLst>
              <a:ext uri="{FF2B5EF4-FFF2-40B4-BE49-F238E27FC236}">
                <a16:creationId xmlns:a16="http://schemas.microsoft.com/office/drawing/2014/main" id="{7023944F-2C56-10DE-8D79-897485CE9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382506" y="2372091"/>
            <a:ext cx="4381245" cy="2464450"/>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F7DFF753-4994-E88D-C0ED-E861B98CC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206" y="4255871"/>
            <a:ext cx="3659588" cy="2058518"/>
          </a:xfrm>
          <a:prstGeom prst="rect">
            <a:avLst/>
          </a:prstGeom>
          <a:ln>
            <a:noFill/>
          </a:ln>
          <a:effectLst>
            <a:outerShdw blurRad="292100" dist="139700" dir="2700000" algn="tl" rotWithShape="0">
              <a:srgbClr val="333333">
                <a:alpha val="65000"/>
              </a:srgbClr>
            </a:outerShdw>
          </a:effectLst>
        </p:spPr>
      </p:pic>
      <p:sp>
        <p:nvSpPr>
          <p:cNvPr id="2" name="Flecha: hacia abajo 7">
            <a:extLst>
              <a:ext uri="{FF2B5EF4-FFF2-40B4-BE49-F238E27FC236}">
                <a16:creationId xmlns:a16="http://schemas.microsoft.com/office/drawing/2014/main" id="{AF4635C3-054D-F918-7C8F-55C1859F85E6}"/>
              </a:ext>
            </a:extLst>
          </p:cNvPr>
          <p:cNvSpPr/>
          <p:nvPr/>
        </p:nvSpPr>
        <p:spPr>
          <a:xfrm rot="19118884">
            <a:off x="10122195" y="2623074"/>
            <a:ext cx="330989" cy="32727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BDDFE370-E9DB-F9AF-D1D1-32099E00093A}"/>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920125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F3014E-FE8C-D56B-D845-8B950EC1918B}"/>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E911DD59-68B6-634C-7E8A-D17622ABED4D}"/>
              </a:ext>
            </a:extLst>
          </p:cNvPr>
          <p:cNvSpPr>
            <a:spLocks noGrp="1"/>
          </p:cNvSpPr>
          <p:nvPr>
            <p:ph type="title"/>
          </p:nvPr>
        </p:nvSpPr>
        <p:spPr>
          <a:xfrm>
            <a:off x="1251716" y="761265"/>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queratosis actínica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6" name="CuadroTexto 5">
            <a:extLst>
              <a:ext uri="{FF2B5EF4-FFF2-40B4-BE49-F238E27FC236}">
                <a16:creationId xmlns:a16="http://schemas.microsoft.com/office/drawing/2014/main" id="{33B07C03-95CE-3444-DB54-BC944C99302A}"/>
              </a:ext>
            </a:extLst>
          </p:cNvPr>
          <p:cNvSpPr txBox="1"/>
          <p:nvPr/>
        </p:nvSpPr>
        <p:spPr>
          <a:xfrm>
            <a:off x="1094699" y="1380182"/>
            <a:ext cx="10653956" cy="3323987"/>
          </a:xfrm>
          <a:prstGeom prst="rect">
            <a:avLst/>
          </a:prstGeom>
          <a:noFill/>
        </p:spPr>
        <p:txBody>
          <a:bodyPr wrap="square">
            <a:spAutoFit/>
          </a:bodyPr>
          <a:lstStyle/>
          <a:p>
            <a:pPr algn="just"/>
            <a:r>
              <a:rPr lang="es-ES" sz="1400" dirty="0">
                <a:solidFill>
                  <a:srgbClr val="009193"/>
                </a:solidFill>
                <a:latin typeface="Montserrat" panose="02000505000000020004" pitchFamily="2" charset="77"/>
              </a:rPr>
              <a:t>Medidas generales de cuidado de la piel:</a:t>
            </a:r>
          </a:p>
          <a:p>
            <a:pPr lvl="1" algn="just"/>
            <a:endParaRPr lang="es-ES" sz="1400" dirty="0">
              <a:latin typeface="Montserrat Light" pitchFamily="2" charset="77"/>
            </a:endParaRPr>
          </a:p>
          <a:p>
            <a:pPr lvl="1" algn="just"/>
            <a:r>
              <a:rPr lang="es-ES" sz="1400" dirty="0">
                <a:latin typeface="Montserrat Light" pitchFamily="2" charset="77"/>
              </a:rPr>
              <a:t>Uso diario de protector solar SPF 50+ en todas las áreas expuestas, incluso después del tratamiento.</a:t>
            </a:r>
          </a:p>
          <a:p>
            <a:pPr lvl="1" algn="just"/>
            <a:endParaRPr lang="es-ES" sz="1400" dirty="0">
              <a:latin typeface="Montserrat Light" pitchFamily="2" charset="77"/>
            </a:endParaRPr>
          </a:p>
          <a:p>
            <a:pPr lvl="1" algn="just"/>
            <a:r>
              <a:rPr lang="es-ES" sz="1400" dirty="0">
                <a:latin typeface="Montserrat Light" pitchFamily="2" charset="77"/>
              </a:rPr>
              <a:t>Evitar la exposición directa al sol, especialmente en las horas pico (10:00 a 16:00).</a:t>
            </a:r>
          </a:p>
          <a:p>
            <a:pPr lvl="1" algn="just"/>
            <a:endParaRPr lang="es-ES" sz="1400" dirty="0">
              <a:latin typeface="Montserrat Light" pitchFamily="2" charset="77"/>
            </a:endParaRPr>
          </a:p>
          <a:p>
            <a:pPr marL="0" indent="0">
              <a:buNone/>
            </a:pPr>
            <a:r>
              <a:rPr lang="es-ES" sz="1400" dirty="0">
                <a:solidFill>
                  <a:srgbClr val="009193"/>
                </a:solidFill>
                <a:latin typeface="Montserrat" panose="02000505000000020004" pitchFamily="2" charset="77"/>
              </a:rPr>
              <a:t>Plan Terapéutico:</a:t>
            </a:r>
          </a:p>
          <a:p>
            <a:pPr marL="0" indent="0">
              <a:buNone/>
            </a:pPr>
            <a:endParaRPr lang="es-ES" sz="1400" dirty="0">
              <a:latin typeface="Montserrat Light" pitchFamily="2" charset="77"/>
            </a:endParaRPr>
          </a:p>
          <a:p>
            <a:r>
              <a:rPr lang="es-ES" sz="1400" dirty="0" err="1">
                <a:latin typeface="Montserrat" panose="02000505000000020004" pitchFamily="2" charset="77"/>
              </a:rPr>
              <a:t>Tirbanibulina</a:t>
            </a:r>
            <a:r>
              <a:rPr lang="es-ES" sz="1400" dirty="0">
                <a:latin typeface="Montserrat" panose="02000505000000020004" pitchFamily="2" charset="77"/>
              </a:rPr>
              <a:t> 1% pomada:</a:t>
            </a:r>
          </a:p>
          <a:p>
            <a:pPr lvl="1"/>
            <a:endParaRPr lang="es-ES" sz="1400" dirty="0">
              <a:latin typeface="Montserrat Light" pitchFamily="2" charset="77"/>
            </a:endParaRPr>
          </a:p>
          <a:p>
            <a:pPr lvl="1" algn="just"/>
            <a:r>
              <a:rPr lang="es-ES" sz="1400" dirty="0">
                <a:latin typeface="Montserrat Light" pitchFamily="2" charset="77"/>
              </a:rPr>
              <a:t>Aplicar una capa delgada sobre las áreas afectadas (frente y cuero cabelludo) una vez al día durante 5 días consecutivos.</a:t>
            </a:r>
          </a:p>
          <a:p>
            <a:pPr lvl="1" algn="just"/>
            <a:endParaRPr lang="es-ES" sz="1400" dirty="0">
              <a:latin typeface="Montserrat Light" pitchFamily="2" charset="77"/>
            </a:endParaRPr>
          </a:p>
          <a:p>
            <a:pPr lvl="1" algn="just"/>
            <a:r>
              <a:rPr lang="es-ES" sz="1400" dirty="0">
                <a:latin typeface="Montserrat Light" pitchFamily="2" charset="77"/>
              </a:rPr>
              <a:t>Instruir al paciente a evitar la exposición solar durante el tratamiento y no cubrir la piel con apósitos o vendajes.</a:t>
            </a:r>
          </a:p>
          <a:p>
            <a:pPr algn="just"/>
            <a:endParaRPr lang="es-ES" sz="1400" dirty="0">
              <a:latin typeface="Montserrat Light" pitchFamily="2" charset="77"/>
            </a:endParaRPr>
          </a:p>
        </p:txBody>
      </p:sp>
      <p:sp>
        <p:nvSpPr>
          <p:cNvPr id="16" name="Elipse 15">
            <a:extLst>
              <a:ext uri="{FF2B5EF4-FFF2-40B4-BE49-F238E27FC236}">
                <a16:creationId xmlns:a16="http://schemas.microsoft.com/office/drawing/2014/main" id="{6B223ACF-2F59-A750-FA16-D1B66DC12AE5}"/>
              </a:ext>
            </a:extLst>
          </p:cNvPr>
          <p:cNvSpPr/>
          <p:nvPr/>
        </p:nvSpPr>
        <p:spPr>
          <a:xfrm>
            <a:off x="1423305" y="2357296"/>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959C1499-B410-DA5E-47F2-54CBAC311CAD}"/>
              </a:ext>
            </a:extLst>
          </p:cNvPr>
          <p:cNvSpPr/>
          <p:nvPr/>
        </p:nvSpPr>
        <p:spPr>
          <a:xfrm>
            <a:off x="1427671" y="1898578"/>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4A36A131-5D2A-3DDB-73F7-DDFF204A5924}"/>
              </a:ext>
            </a:extLst>
          </p:cNvPr>
          <p:cNvSpPr/>
          <p:nvPr/>
        </p:nvSpPr>
        <p:spPr>
          <a:xfrm>
            <a:off x="1419995" y="3663392"/>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a:extLst>
              <a:ext uri="{FF2B5EF4-FFF2-40B4-BE49-F238E27FC236}">
                <a16:creationId xmlns:a16="http://schemas.microsoft.com/office/drawing/2014/main" id="{922F9D15-658B-7D21-F786-5E4FD4F33B85}"/>
              </a:ext>
            </a:extLst>
          </p:cNvPr>
          <p:cNvSpPr/>
          <p:nvPr/>
        </p:nvSpPr>
        <p:spPr>
          <a:xfrm>
            <a:off x="1427671" y="4258410"/>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FF7CC151-9EF1-1C94-57D9-73302E4A8F7F}"/>
              </a:ext>
            </a:extLst>
          </p:cNvPr>
          <p:cNvSpPr txBox="1"/>
          <p:nvPr/>
        </p:nvSpPr>
        <p:spPr>
          <a:xfrm>
            <a:off x="1094699" y="4638229"/>
            <a:ext cx="10479053" cy="1384995"/>
          </a:xfrm>
          <a:prstGeom prst="rect">
            <a:avLst/>
          </a:prstGeom>
          <a:noFill/>
        </p:spPr>
        <p:txBody>
          <a:bodyPr wrap="square">
            <a:spAutoFit/>
          </a:bodyPr>
          <a:lstStyle/>
          <a:p>
            <a:pPr marL="0" indent="0">
              <a:buNone/>
            </a:pPr>
            <a:r>
              <a:rPr lang="es-ES" sz="1400" dirty="0">
                <a:solidFill>
                  <a:srgbClr val="009193"/>
                </a:solidFill>
                <a:latin typeface="Montserrat" panose="02000505000000020004" pitchFamily="2" charset="77"/>
              </a:rPr>
              <a:t>Recomendaciones</a:t>
            </a:r>
            <a:r>
              <a:rPr lang="es-ES" sz="1400" b="1" dirty="0">
                <a:solidFill>
                  <a:srgbClr val="009193"/>
                </a:solidFill>
                <a:latin typeface="Montserrat" panose="02000505000000020004" pitchFamily="2" charset="77"/>
              </a:rPr>
              <a:t>:</a:t>
            </a:r>
            <a:endParaRPr lang="es-ES" sz="1400" dirty="0">
              <a:solidFill>
                <a:srgbClr val="009193"/>
              </a:solidFill>
              <a:latin typeface="Montserrat" panose="02000505000000020004" pitchFamily="2" charset="77"/>
            </a:endParaRPr>
          </a:p>
          <a:p>
            <a:pPr lvl="1"/>
            <a:endParaRPr lang="es-ES" sz="1400" dirty="0">
              <a:latin typeface="Montserrat Light" pitchFamily="2" charset="77"/>
            </a:endParaRPr>
          </a:p>
          <a:p>
            <a:pPr lvl="1" algn="just"/>
            <a:r>
              <a:rPr lang="es-ES" sz="1400" dirty="0">
                <a:latin typeface="Montserrat Light" pitchFamily="2" charset="77"/>
              </a:rPr>
              <a:t>El paciente debe evitar tocar o rascar las áreas tratadas y aplicar la crema con las manos limpias.</a:t>
            </a:r>
          </a:p>
          <a:p>
            <a:pPr lvl="1" algn="just"/>
            <a:endParaRPr lang="es-ES" sz="1400" dirty="0">
              <a:latin typeface="Montserrat Light" pitchFamily="2" charset="77"/>
            </a:endParaRPr>
          </a:p>
          <a:p>
            <a:pPr lvl="1" algn="just"/>
            <a:r>
              <a:rPr lang="es-ES" sz="1400" dirty="0">
                <a:latin typeface="Montserrat Light" pitchFamily="2" charset="77"/>
              </a:rPr>
              <a:t>Se le explica que podría experimentar enrojecimiento, inflamación o descamación en las áreas tratadas, lo cual es una reacción esperada y parte del proceso de curación.</a:t>
            </a:r>
          </a:p>
        </p:txBody>
      </p:sp>
      <p:sp>
        <p:nvSpPr>
          <p:cNvPr id="24" name="Elipse 23">
            <a:extLst>
              <a:ext uri="{FF2B5EF4-FFF2-40B4-BE49-F238E27FC236}">
                <a16:creationId xmlns:a16="http://schemas.microsoft.com/office/drawing/2014/main" id="{45D079C6-23C4-1D3F-F0C4-A094D5CB5ED0}"/>
              </a:ext>
            </a:extLst>
          </p:cNvPr>
          <p:cNvSpPr/>
          <p:nvPr/>
        </p:nvSpPr>
        <p:spPr>
          <a:xfrm>
            <a:off x="1383558" y="5179754"/>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8847A8D3-F66D-DDE4-3848-D5BE87C77F87}"/>
              </a:ext>
            </a:extLst>
          </p:cNvPr>
          <p:cNvSpPr/>
          <p:nvPr/>
        </p:nvSpPr>
        <p:spPr>
          <a:xfrm>
            <a:off x="1383557" y="5609641"/>
            <a:ext cx="73499"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F5D633E3-147F-A939-999E-C8079E3A1FFF}"/>
              </a:ext>
            </a:extLst>
          </p:cNvPr>
          <p:cNvPicPr>
            <a:picLocks noChangeAspect="1"/>
          </p:cNvPicPr>
          <p:nvPr/>
        </p:nvPicPr>
        <p:blipFill>
          <a:blip r:embed="rId4">
            <a:alphaModFix amt="35000"/>
          </a:blip>
          <a:stretch>
            <a:fillRect/>
          </a:stretch>
        </p:blipFill>
        <p:spPr>
          <a:xfrm>
            <a:off x="10819161" y="686300"/>
            <a:ext cx="1028997" cy="1262573"/>
          </a:xfrm>
          <a:prstGeom prst="rect">
            <a:avLst/>
          </a:prstGeom>
        </p:spPr>
      </p:pic>
    </p:spTree>
    <p:extLst>
      <p:ext uri="{BB962C8B-B14F-4D97-AF65-F5344CB8AC3E}">
        <p14:creationId xmlns:p14="http://schemas.microsoft.com/office/powerpoint/2010/main" val="716759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F3014E-FE8C-D56B-D845-8B950EC1918B}"/>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E911DD59-68B6-634C-7E8A-D17622ABED4D}"/>
              </a:ext>
            </a:extLst>
          </p:cNvPr>
          <p:cNvSpPr>
            <a:spLocks noGrp="1"/>
          </p:cNvSpPr>
          <p:nvPr>
            <p:ph type="title"/>
          </p:nvPr>
        </p:nvSpPr>
        <p:spPr>
          <a:xfrm>
            <a:off x="1251716" y="761265"/>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queratosis actínica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3" name="CuadroTexto 2">
            <a:extLst>
              <a:ext uri="{FF2B5EF4-FFF2-40B4-BE49-F238E27FC236}">
                <a16:creationId xmlns:a16="http://schemas.microsoft.com/office/drawing/2014/main" id="{2F210273-8DF0-2AE4-AAB6-B316CD95D7FA}"/>
              </a:ext>
            </a:extLst>
          </p:cNvPr>
          <p:cNvSpPr txBox="1"/>
          <p:nvPr/>
        </p:nvSpPr>
        <p:spPr>
          <a:xfrm>
            <a:off x="1251715" y="1686954"/>
            <a:ext cx="10312099" cy="3754874"/>
          </a:xfrm>
          <a:prstGeom prst="rect">
            <a:avLst/>
          </a:prstGeom>
          <a:noFill/>
        </p:spPr>
        <p:txBody>
          <a:bodyPr wrap="square">
            <a:spAutoFit/>
          </a:bodyPr>
          <a:lstStyle/>
          <a:p>
            <a:pPr marL="0" indent="0">
              <a:buNone/>
            </a:pPr>
            <a:r>
              <a:rPr lang="es-ES" sz="1400" dirty="0">
                <a:solidFill>
                  <a:srgbClr val="009193"/>
                </a:solidFill>
                <a:latin typeface="Montserrat" panose="02000505000000020004" pitchFamily="2" charset="77"/>
              </a:rPr>
              <a:t>Seguimiento:</a:t>
            </a:r>
          </a:p>
          <a:p>
            <a:pPr marL="0" indent="0">
              <a:buNone/>
            </a:pPr>
            <a:endParaRPr lang="es-ES" sz="1400" dirty="0">
              <a:latin typeface="Montserrat Light" pitchFamily="2" charset="77"/>
            </a:endParaRPr>
          </a:p>
          <a:p>
            <a:pPr lvl="1"/>
            <a:r>
              <a:rPr lang="es-ES" sz="1400" dirty="0">
                <a:latin typeface="Montserrat Light" pitchFamily="2" charset="77"/>
              </a:rPr>
              <a:t>Se programa una cita de control a las 8 semanas para evaluar la respuesta al tratamiento.</a:t>
            </a:r>
          </a:p>
          <a:p>
            <a:pPr lvl="1"/>
            <a:endParaRPr lang="es-ES" sz="1400" dirty="0">
              <a:solidFill>
                <a:srgbClr val="009193"/>
              </a:solidFill>
              <a:latin typeface="Montserrat Light" pitchFamily="2" charset="77"/>
            </a:endParaRPr>
          </a:p>
          <a:p>
            <a:r>
              <a:rPr lang="es-ES" sz="1400" dirty="0">
                <a:solidFill>
                  <a:srgbClr val="009193"/>
                </a:solidFill>
                <a:latin typeface="Montserrat" panose="02000505000000020004" pitchFamily="2" charset="77"/>
              </a:rPr>
              <a:t>Derivación al especialista</a:t>
            </a:r>
            <a:r>
              <a:rPr lang="es-ES" sz="1400" baseline="30000" dirty="0">
                <a:solidFill>
                  <a:srgbClr val="009193"/>
                </a:solidFill>
                <a:latin typeface="Montserrat" panose="02000505000000020004" pitchFamily="2" charset="77"/>
              </a:rPr>
              <a:t>1</a:t>
            </a:r>
            <a:r>
              <a:rPr lang="es-ES" sz="1400" dirty="0">
                <a:solidFill>
                  <a:srgbClr val="009193"/>
                </a:solidFill>
                <a:latin typeface="Montserrat" panose="02000505000000020004" pitchFamily="2" charset="77"/>
              </a:rPr>
              <a:t>:</a:t>
            </a:r>
          </a:p>
          <a:p>
            <a:pPr lvl="1"/>
            <a:endParaRPr lang="es-ES" sz="1400" dirty="0">
              <a:latin typeface="Montserrat Light" pitchFamily="2" charset="77"/>
            </a:endParaRPr>
          </a:p>
          <a:p>
            <a:pPr lvl="1"/>
            <a:r>
              <a:rPr lang="es-ES" sz="1400" dirty="0">
                <a:latin typeface="Montserrat Light" pitchFamily="2" charset="77"/>
              </a:rPr>
              <a:t>Ausencia de respuesta al tratamiento</a:t>
            </a:r>
          </a:p>
          <a:p>
            <a:pPr lvl="1"/>
            <a:endParaRPr lang="es-ES" sz="1400" dirty="0">
              <a:latin typeface="Montserrat Light" pitchFamily="2" charset="77"/>
            </a:endParaRPr>
          </a:p>
          <a:p>
            <a:pPr lvl="1"/>
            <a:r>
              <a:rPr lang="es-ES" sz="1400" dirty="0">
                <a:latin typeface="Montserrat Light" pitchFamily="2" charset="77"/>
              </a:rPr>
              <a:t>Sospecha de lesión maligna</a:t>
            </a:r>
          </a:p>
          <a:p>
            <a:pPr lvl="1"/>
            <a:endParaRPr lang="es-ES" sz="1400" dirty="0">
              <a:latin typeface="Montserrat Light" pitchFamily="2" charset="77"/>
            </a:endParaRPr>
          </a:p>
          <a:p>
            <a:pPr lvl="1"/>
            <a:r>
              <a:rPr lang="es-ES" sz="1400" dirty="0">
                <a:latin typeface="Montserrat Light" pitchFamily="2" charset="77"/>
              </a:rPr>
              <a:t>Número de lesiones elevado que requiera tratamiento combinado</a:t>
            </a:r>
          </a:p>
          <a:p>
            <a:pPr lvl="1"/>
            <a:endParaRPr lang="es-ES" sz="1400" dirty="0">
              <a:latin typeface="Montserrat Light" pitchFamily="2" charset="77"/>
            </a:endParaRPr>
          </a:p>
          <a:p>
            <a:pPr lvl="1"/>
            <a:r>
              <a:rPr lang="es-ES" sz="1400" dirty="0">
                <a:latin typeface="Montserrat Light" pitchFamily="2" charset="77"/>
              </a:rPr>
              <a:t>Paciente de alto riesgo de cáncer cutáneo</a:t>
            </a:r>
          </a:p>
          <a:p>
            <a:pPr lvl="1"/>
            <a:endParaRPr lang="es-ES" sz="1400" dirty="0">
              <a:latin typeface="Montserrat Light" pitchFamily="2" charset="77"/>
            </a:endParaRPr>
          </a:p>
          <a:p>
            <a:pPr lvl="1"/>
            <a:r>
              <a:rPr lang="es-ES" sz="1400" dirty="0">
                <a:latin typeface="Montserrat Light" pitchFamily="2" charset="77"/>
              </a:rPr>
              <a:t>Efectos secundarios importantes con el tratamiento</a:t>
            </a:r>
          </a:p>
          <a:p>
            <a:pPr lvl="1"/>
            <a:endParaRPr lang="es-ES" sz="1400" dirty="0">
              <a:latin typeface="Montserrat Light" pitchFamily="2" charset="77"/>
            </a:endParaRPr>
          </a:p>
          <a:p>
            <a:pPr lvl="1"/>
            <a:r>
              <a:rPr lang="es-ES" sz="1400" dirty="0">
                <a:latin typeface="Montserrat Light" pitchFamily="2" charset="77"/>
              </a:rPr>
              <a:t>Daño actínico crónico que requiera seguimiento en consulta </a:t>
            </a:r>
          </a:p>
        </p:txBody>
      </p:sp>
      <p:sp>
        <p:nvSpPr>
          <p:cNvPr id="7" name="Elipse 6">
            <a:extLst>
              <a:ext uri="{FF2B5EF4-FFF2-40B4-BE49-F238E27FC236}">
                <a16:creationId xmlns:a16="http://schemas.microsoft.com/office/drawing/2014/main" id="{3C7D5A5D-A166-BA57-C302-EB0F95E00825}"/>
              </a:ext>
            </a:extLst>
          </p:cNvPr>
          <p:cNvSpPr/>
          <p:nvPr/>
        </p:nvSpPr>
        <p:spPr>
          <a:xfrm>
            <a:off x="1527718" y="2190672"/>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20A513C9-9E81-F643-7752-2C1F8B373D4E}"/>
              </a:ext>
            </a:extLst>
          </p:cNvPr>
          <p:cNvSpPr/>
          <p:nvPr/>
        </p:nvSpPr>
        <p:spPr>
          <a:xfrm>
            <a:off x="1527716" y="3075144"/>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2BD3C050-FC42-A8A8-B036-D2FA8297096A}"/>
              </a:ext>
            </a:extLst>
          </p:cNvPr>
          <p:cNvSpPr/>
          <p:nvPr/>
        </p:nvSpPr>
        <p:spPr>
          <a:xfrm>
            <a:off x="1529449" y="3931397"/>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79D7DE9B-4E1D-58DD-A6BF-48264E6DD2AF}"/>
              </a:ext>
            </a:extLst>
          </p:cNvPr>
          <p:cNvSpPr/>
          <p:nvPr/>
        </p:nvSpPr>
        <p:spPr>
          <a:xfrm>
            <a:off x="1527716" y="3497115"/>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13937615-B911-E5DE-5402-C609046CEAB2}"/>
              </a:ext>
            </a:extLst>
          </p:cNvPr>
          <p:cNvSpPr/>
          <p:nvPr/>
        </p:nvSpPr>
        <p:spPr>
          <a:xfrm>
            <a:off x="1527715" y="4353368"/>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20F5F07-123D-935F-4E15-2BA099CF02D6}"/>
              </a:ext>
            </a:extLst>
          </p:cNvPr>
          <p:cNvSpPr/>
          <p:nvPr/>
        </p:nvSpPr>
        <p:spPr>
          <a:xfrm>
            <a:off x="1527714" y="4760962"/>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B41A3847-6C9E-C398-4EF5-38C1CCA5C2E0}"/>
              </a:ext>
            </a:extLst>
          </p:cNvPr>
          <p:cNvSpPr/>
          <p:nvPr/>
        </p:nvSpPr>
        <p:spPr>
          <a:xfrm>
            <a:off x="1527713" y="5194575"/>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767A9EE-0E07-D00E-91B4-5FAF27A7FAC6}"/>
              </a:ext>
            </a:extLst>
          </p:cNvPr>
          <p:cNvPicPr>
            <a:picLocks noChangeAspect="1"/>
          </p:cNvPicPr>
          <p:nvPr/>
        </p:nvPicPr>
        <p:blipFill>
          <a:blip r:embed="rId4">
            <a:alphaModFix amt="35000"/>
          </a:blip>
          <a:stretch>
            <a:fillRect/>
          </a:stretch>
        </p:blipFill>
        <p:spPr>
          <a:xfrm>
            <a:off x="10819161" y="686300"/>
            <a:ext cx="1028997" cy="1262573"/>
          </a:xfrm>
          <a:prstGeom prst="rect">
            <a:avLst/>
          </a:prstGeom>
        </p:spPr>
      </p:pic>
      <p:sp>
        <p:nvSpPr>
          <p:cNvPr id="8" name="TextBox 7">
            <a:extLst>
              <a:ext uri="{FF2B5EF4-FFF2-40B4-BE49-F238E27FC236}">
                <a16:creationId xmlns:a16="http://schemas.microsoft.com/office/drawing/2014/main" id="{85CC40F0-81E4-1F12-161E-90ADD0BC5D05}"/>
              </a:ext>
            </a:extLst>
          </p:cNvPr>
          <p:cNvSpPr txBox="1"/>
          <p:nvPr/>
        </p:nvSpPr>
        <p:spPr>
          <a:xfrm>
            <a:off x="1333919" y="6042975"/>
            <a:ext cx="6164662" cy="215444"/>
          </a:xfrm>
          <a:prstGeom prst="rect">
            <a:avLst/>
          </a:prstGeom>
          <a:noFill/>
        </p:spPr>
        <p:txBody>
          <a:bodyPr wrap="square">
            <a:spAutoFit/>
          </a:bodyPr>
          <a:lstStyle/>
          <a:p>
            <a:r>
              <a:rPr lang="en-US" sz="800" dirty="0"/>
              <a:t>1. National Health Service. Management of actinic keratosis in primary care [Internet]. Chelmsford (Reino </a:t>
            </a:r>
            <a:r>
              <a:rPr lang="en-US" sz="800" dirty="0" err="1"/>
              <a:t>Unido</a:t>
            </a:r>
            <a:r>
              <a:rPr lang="en-US" sz="800" dirty="0"/>
              <a:t>): NHS; 2015 [</a:t>
            </a:r>
            <a:r>
              <a:rPr lang="en-US" sz="800" dirty="0" err="1"/>
              <a:t>citado</a:t>
            </a:r>
            <a:r>
              <a:rPr lang="en-US" sz="800" dirty="0"/>
              <a:t> 12 </a:t>
            </a:r>
            <a:r>
              <a:rPr lang="en-US" sz="800" dirty="0" err="1"/>
              <a:t>jul</a:t>
            </a:r>
            <a:r>
              <a:rPr lang="en-US" sz="800" dirty="0"/>
              <a:t> 2019]</a:t>
            </a:r>
          </a:p>
        </p:txBody>
      </p:sp>
    </p:spTree>
    <p:extLst>
      <p:ext uri="{BB962C8B-B14F-4D97-AF65-F5344CB8AC3E}">
        <p14:creationId xmlns:p14="http://schemas.microsoft.com/office/powerpoint/2010/main" val="3225932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72BFB0-5AA3-CF93-3873-5474C502B12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5338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6">
            <a:extLst>
              <a:ext uri="{FF2B5EF4-FFF2-40B4-BE49-F238E27FC236}">
                <a16:creationId xmlns:a16="http://schemas.microsoft.com/office/drawing/2014/main" id="{9E4110E7-A181-594D-D026-9E806E58D266}"/>
              </a:ext>
            </a:extLst>
          </p:cNvPr>
          <p:cNvSpPr/>
          <p:nvPr/>
        </p:nvSpPr>
        <p:spPr>
          <a:xfrm>
            <a:off x="1043609" y="4240405"/>
            <a:ext cx="10414335" cy="1365617"/>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3"/>
          <a:stretch>
            <a:fillRect/>
          </a:stretch>
        </p:blipFill>
        <p:spPr>
          <a:xfrm>
            <a:off x="0" y="0"/>
            <a:ext cx="12192000" cy="6858000"/>
          </a:xfrm>
          <a:prstGeom prst="rect">
            <a:avLst/>
          </a:prstGeom>
        </p:spPr>
      </p:pic>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099615" y="492308"/>
            <a:ext cx="10563577" cy="925689"/>
          </a:xfrm>
        </p:spPr>
        <p:txBody>
          <a:bodyPr>
            <a:noAutofit/>
          </a:bodyPr>
          <a:lstStyle/>
          <a:p>
            <a:r>
              <a:rPr lang="es-ES" sz="4000" dirty="0">
                <a:solidFill>
                  <a:schemeClr val="accent1">
                    <a:lumMod val="50000"/>
                  </a:schemeClr>
                </a:solidFill>
                <a:latin typeface="Montserrat" panose="02000505000000020004" pitchFamily="2" charset="77"/>
              </a:rPr>
              <a:t>Prevalencia</a:t>
            </a:r>
          </a:p>
        </p:txBody>
      </p:sp>
      <p:sp>
        <p:nvSpPr>
          <p:cNvPr id="13" name="CuadroTexto 12">
            <a:extLst>
              <a:ext uri="{FF2B5EF4-FFF2-40B4-BE49-F238E27FC236}">
                <a16:creationId xmlns:a16="http://schemas.microsoft.com/office/drawing/2014/main" id="{CB6F26B5-ED00-866E-A38C-A6AAB1216A14}"/>
              </a:ext>
            </a:extLst>
          </p:cNvPr>
          <p:cNvSpPr txBox="1"/>
          <p:nvPr/>
        </p:nvSpPr>
        <p:spPr>
          <a:xfrm>
            <a:off x="1251715" y="1686954"/>
            <a:ext cx="9999381" cy="3693319"/>
          </a:xfrm>
          <a:prstGeom prst="rect">
            <a:avLst/>
          </a:prstGeom>
          <a:noFill/>
        </p:spPr>
        <p:txBody>
          <a:bodyPr wrap="square">
            <a:spAutoFit/>
          </a:bodyPr>
          <a:lstStyle/>
          <a:p>
            <a:pPr marL="742950" lvl="1" indent="-285750">
              <a:buFont typeface="Arial" panose="020B0604020202020204" pitchFamily="34" charset="0"/>
              <a:buChar char="•"/>
            </a:pPr>
            <a:r>
              <a:rPr lang="es-ES" dirty="0">
                <a:solidFill>
                  <a:srgbClr val="009193"/>
                </a:solidFill>
                <a:latin typeface="Montserrat" panose="02000505000000020004" pitchFamily="2" charset="77"/>
              </a:rPr>
              <a:t>4 % Población general</a:t>
            </a:r>
            <a:r>
              <a:rPr lang="es-ES" baseline="30000" dirty="0">
                <a:solidFill>
                  <a:srgbClr val="009193"/>
                </a:solidFill>
                <a:latin typeface="Montserrat" panose="02000505000000020004" pitchFamily="2" charset="77"/>
              </a:rPr>
              <a:t>1</a:t>
            </a:r>
          </a:p>
          <a:p>
            <a:pPr marL="742950" lvl="1" indent="-285750">
              <a:buFont typeface="Arial" panose="020B0604020202020204" pitchFamily="34" charset="0"/>
              <a:buChar char="•"/>
            </a:pPr>
            <a:r>
              <a:rPr lang="es-ES" dirty="0">
                <a:solidFill>
                  <a:srgbClr val="009193"/>
                </a:solidFill>
                <a:latin typeface="Montserrat" panose="02000505000000020004" pitchFamily="2" charset="77"/>
              </a:rPr>
              <a:t>4,3 %  Europa y América del Norte</a:t>
            </a:r>
            <a:r>
              <a:rPr lang="es-ES" baseline="30000" dirty="0">
                <a:solidFill>
                  <a:srgbClr val="009193"/>
                </a:solidFill>
                <a:latin typeface="Montserrat" panose="02000505000000020004" pitchFamily="2" charset="77"/>
              </a:rPr>
              <a:t>2</a:t>
            </a:r>
          </a:p>
          <a:p>
            <a:pPr lvl="1"/>
            <a:endParaRPr lang="es-ES" dirty="0">
              <a:latin typeface="Montserrat Light" pitchFamily="2" charset="77"/>
            </a:endParaRPr>
          </a:p>
          <a:p>
            <a:pPr lvl="2"/>
            <a:r>
              <a:rPr lang="es-ES" dirty="0">
                <a:latin typeface="Montserrat Light" pitchFamily="2" charset="77"/>
              </a:rPr>
              <a:t>En poblaciones especiales</a:t>
            </a:r>
            <a:r>
              <a:rPr lang="es-ES" baseline="30000" dirty="0">
                <a:latin typeface="Montserrat Light" pitchFamily="2" charset="77"/>
              </a:rPr>
              <a:t>3</a:t>
            </a:r>
            <a:r>
              <a:rPr lang="es-ES" dirty="0">
                <a:latin typeface="Montserrat Light" pitchFamily="2" charset="77"/>
              </a:rPr>
              <a:t>: </a:t>
            </a:r>
          </a:p>
          <a:p>
            <a:pPr lvl="2"/>
            <a:endParaRPr lang="es-ES" dirty="0">
              <a:latin typeface="Montserrat Light" pitchFamily="2" charset="77"/>
            </a:endParaRPr>
          </a:p>
          <a:p>
            <a:pPr marL="1657350" lvl="3" indent="-285750">
              <a:buFont typeface="Arial" panose="020B0604020202020204" pitchFamily="34" charset="0"/>
              <a:buChar char="•"/>
            </a:pPr>
            <a:r>
              <a:rPr lang="es-ES" dirty="0">
                <a:latin typeface="Montserrat" panose="02000505000000020004" pitchFamily="2" charset="77"/>
              </a:rPr>
              <a:t>10.28% </a:t>
            </a:r>
            <a:r>
              <a:rPr lang="es-ES" dirty="0">
                <a:latin typeface="Montserrat Light" pitchFamily="2" charset="77"/>
              </a:rPr>
              <a:t>Pacientes geriátricos</a:t>
            </a:r>
          </a:p>
          <a:p>
            <a:pPr marL="1657350" lvl="3" indent="-285750">
              <a:buFont typeface="Arial" panose="020B0604020202020204" pitchFamily="34" charset="0"/>
              <a:buChar char="•"/>
            </a:pPr>
            <a:r>
              <a:rPr lang="es-ES" dirty="0">
                <a:latin typeface="Montserrat" panose="02000505000000020004" pitchFamily="2" charset="77"/>
              </a:rPr>
              <a:t>8,75 % </a:t>
            </a:r>
            <a:r>
              <a:rPr lang="es-ES" dirty="0">
                <a:latin typeface="Montserrat Light" pitchFamily="2" charset="77"/>
              </a:rPr>
              <a:t>Pacientes diabéticos</a:t>
            </a:r>
          </a:p>
          <a:p>
            <a:pPr marL="1657350" lvl="3" indent="-285750">
              <a:buFont typeface="Arial" panose="020B0604020202020204" pitchFamily="34" charset="0"/>
              <a:buChar char="•"/>
            </a:pPr>
            <a:r>
              <a:rPr lang="es-ES" dirty="0">
                <a:latin typeface="Montserrat" panose="02000505000000020004" pitchFamily="2" charset="77"/>
              </a:rPr>
              <a:t>10,40 % </a:t>
            </a:r>
            <a:r>
              <a:rPr lang="es-ES" dirty="0">
                <a:latin typeface="Montserrat Light" pitchFamily="2" charset="77"/>
              </a:rPr>
              <a:t>Pacientes con VIH positivo</a:t>
            </a:r>
          </a:p>
          <a:p>
            <a:pPr marL="0" indent="0">
              <a:buNone/>
            </a:pPr>
            <a:endParaRPr lang="es-ES" dirty="0">
              <a:latin typeface="Montserrat Light" pitchFamily="2" charset="77"/>
            </a:endParaRPr>
          </a:p>
          <a:p>
            <a:pPr marL="0" indent="0" algn="just">
              <a:buNone/>
            </a:pPr>
            <a:endParaRPr lang="es-ES" dirty="0">
              <a:latin typeface="Montserrat Light" pitchFamily="2" charset="77"/>
            </a:endParaRPr>
          </a:p>
          <a:p>
            <a:pPr marL="0" indent="0" algn="just">
              <a:buNone/>
            </a:pPr>
            <a:r>
              <a:rPr lang="es-ES" dirty="0">
                <a:solidFill>
                  <a:schemeClr val="bg1"/>
                </a:solidFill>
                <a:latin typeface="Montserrat Light" pitchFamily="2" charset="77"/>
              </a:rPr>
              <a:t>En resumen, la prevalencia de la onicomicosis en la población general es aproximadamente del </a:t>
            </a:r>
            <a:r>
              <a:rPr lang="es-ES" dirty="0">
                <a:solidFill>
                  <a:schemeClr val="bg1"/>
                </a:solidFill>
                <a:latin typeface="Montserrat" panose="02000505000000020004" pitchFamily="2" charset="77"/>
              </a:rPr>
              <a:t>4 %</a:t>
            </a:r>
            <a:r>
              <a:rPr lang="es-ES" dirty="0">
                <a:solidFill>
                  <a:schemeClr val="bg1"/>
                </a:solidFill>
                <a:latin typeface="Montserrat Light" pitchFamily="2" charset="77"/>
              </a:rPr>
              <a:t>, pero puede ser significativamente mayor en poblaciones de riesgo como los pacientes geriátricos, diabéticos y con VIH.</a:t>
            </a:r>
          </a:p>
        </p:txBody>
      </p:sp>
      <p:pic>
        <p:nvPicPr>
          <p:cNvPr id="3" name="Imagen 2">
            <a:extLst>
              <a:ext uri="{FF2B5EF4-FFF2-40B4-BE49-F238E27FC236}">
                <a16:creationId xmlns:a16="http://schemas.microsoft.com/office/drawing/2014/main" id="{155EA0FB-BC14-A6FD-7B64-EB3594A3C590}"/>
              </a:ext>
            </a:extLst>
          </p:cNvPr>
          <p:cNvPicPr>
            <a:picLocks noChangeAspect="1"/>
          </p:cNvPicPr>
          <p:nvPr/>
        </p:nvPicPr>
        <p:blipFill>
          <a:blip r:embed="rId4">
            <a:alphaModFix amt="35000"/>
          </a:blip>
          <a:stretch>
            <a:fillRect/>
          </a:stretch>
        </p:blipFill>
        <p:spPr>
          <a:xfrm>
            <a:off x="5637824" y="210564"/>
            <a:ext cx="1267163" cy="1267163"/>
          </a:xfrm>
          <a:prstGeom prst="rect">
            <a:avLst/>
          </a:prstGeom>
        </p:spPr>
      </p:pic>
      <p:sp>
        <p:nvSpPr>
          <p:cNvPr id="5" name="TextBox 4">
            <a:extLst>
              <a:ext uri="{FF2B5EF4-FFF2-40B4-BE49-F238E27FC236}">
                <a16:creationId xmlns:a16="http://schemas.microsoft.com/office/drawing/2014/main" id="{B89EE8C7-43D7-DB0B-3721-6AC0E2FBA7C0}"/>
              </a:ext>
            </a:extLst>
          </p:cNvPr>
          <p:cNvSpPr txBox="1"/>
          <p:nvPr/>
        </p:nvSpPr>
        <p:spPr>
          <a:xfrm>
            <a:off x="1174237" y="6143936"/>
            <a:ext cx="10414335" cy="461665"/>
          </a:xfrm>
          <a:prstGeom prst="rect">
            <a:avLst/>
          </a:prstGeom>
          <a:solidFill>
            <a:schemeClr val="bg1"/>
          </a:solidFill>
        </p:spPr>
        <p:txBody>
          <a:bodyPr wrap="square">
            <a:spAutoFit/>
          </a:bodyPr>
          <a:lstStyle/>
          <a:p>
            <a:r>
              <a:rPr lang="es-ES" sz="800" dirty="0"/>
              <a:t>1. Gupta AK, Wang T, Polla </a:t>
            </a:r>
            <a:r>
              <a:rPr lang="es-ES" sz="800" dirty="0" err="1"/>
              <a:t>Ravi</a:t>
            </a:r>
            <a:r>
              <a:rPr lang="es-ES" sz="800" dirty="0"/>
              <a:t> S, Mann A, </a:t>
            </a:r>
            <a:r>
              <a:rPr lang="es-ES" sz="800" dirty="0" err="1"/>
              <a:t>Bamimore</a:t>
            </a:r>
            <a:r>
              <a:rPr lang="es-ES" sz="800" dirty="0"/>
              <a:t> MA. Global </a:t>
            </a:r>
            <a:r>
              <a:rPr lang="es-ES" sz="800" dirty="0" err="1"/>
              <a:t>Prevalence</a:t>
            </a:r>
            <a:r>
              <a:rPr lang="es-ES" sz="800" dirty="0"/>
              <a:t> of </a:t>
            </a:r>
            <a:r>
              <a:rPr lang="es-ES" sz="800" dirty="0" err="1"/>
              <a:t>Onychomycosis</a:t>
            </a:r>
            <a:r>
              <a:rPr lang="es-ES" sz="800" dirty="0"/>
              <a:t> in General and </a:t>
            </a:r>
            <a:r>
              <a:rPr lang="es-ES" sz="800" dirty="0" err="1"/>
              <a:t>Special</a:t>
            </a:r>
            <a:r>
              <a:rPr lang="es-ES" sz="800" dirty="0"/>
              <a:t> </a:t>
            </a:r>
            <a:r>
              <a:rPr lang="es-ES" sz="800" dirty="0" err="1"/>
              <a:t>Populations</a:t>
            </a:r>
            <a:r>
              <a:rPr lang="es-ES" sz="800" dirty="0"/>
              <a:t>: </a:t>
            </a:r>
            <a:r>
              <a:rPr lang="es-ES" sz="800" dirty="0" err="1"/>
              <a:t>An</a:t>
            </a:r>
            <a:r>
              <a:rPr lang="es-ES" sz="800" dirty="0"/>
              <a:t> </a:t>
            </a:r>
            <a:r>
              <a:rPr lang="es-ES" sz="800" dirty="0" err="1"/>
              <a:t>Updated</a:t>
            </a:r>
            <a:r>
              <a:rPr lang="es-ES" sz="800" dirty="0"/>
              <a:t> </a:t>
            </a:r>
            <a:r>
              <a:rPr lang="es-ES" sz="800" dirty="0" err="1"/>
              <a:t>Perspective</a:t>
            </a:r>
            <a:r>
              <a:rPr lang="es-ES" sz="800" dirty="0"/>
              <a:t>. </a:t>
            </a:r>
            <a:r>
              <a:rPr lang="es-ES" sz="800" dirty="0" err="1"/>
              <a:t>Mycoses</a:t>
            </a:r>
            <a:r>
              <a:rPr lang="es-ES" sz="800" dirty="0"/>
              <a:t>. 2024;67(4).doi:10.1111/myc.13725. 2. </a:t>
            </a:r>
            <a:r>
              <a:rPr lang="es-ES" sz="800" dirty="0" err="1"/>
              <a:t>Sigurgeirsson</a:t>
            </a:r>
            <a:r>
              <a:rPr lang="es-ES" sz="800" dirty="0"/>
              <a:t> B, Baran R. The </a:t>
            </a:r>
            <a:r>
              <a:rPr lang="es-ES" sz="800" dirty="0" err="1"/>
              <a:t>Prevalence</a:t>
            </a:r>
            <a:r>
              <a:rPr lang="es-ES" sz="800" dirty="0"/>
              <a:t> of </a:t>
            </a:r>
            <a:r>
              <a:rPr lang="es-ES" sz="800" dirty="0" err="1"/>
              <a:t>Onychomycosis</a:t>
            </a:r>
            <a:r>
              <a:rPr lang="es-ES" sz="800" dirty="0"/>
              <a:t> in the Global </a:t>
            </a:r>
            <a:r>
              <a:rPr lang="es-ES" sz="800" dirty="0" err="1"/>
              <a:t>Population</a:t>
            </a:r>
            <a:r>
              <a:rPr lang="es-ES" sz="800" dirty="0"/>
              <a:t>: A </a:t>
            </a:r>
            <a:r>
              <a:rPr lang="es-ES" sz="800" dirty="0" err="1"/>
              <a:t>Literature</a:t>
            </a:r>
            <a:r>
              <a:rPr lang="es-ES" sz="800" dirty="0"/>
              <a:t> </a:t>
            </a:r>
            <a:r>
              <a:rPr lang="es-ES" sz="800" dirty="0" err="1"/>
              <a:t>Study</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2014;28(11):1480-91. doi:10.1111/jdv.12323. 3. Gupta AK, </a:t>
            </a:r>
            <a:r>
              <a:rPr lang="es-ES" sz="800" dirty="0" err="1"/>
              <a:t>Daigle</a:t>
            </a:r>
            <a:r>
              <a:rPr lang="es-ES" sz="800" dirty="0"/>
              <a:t> D, Foley KA. The </a:t>
            </a:r>
            <a:r>
              <a:rPr lang="es-ES" sz="800" dirty="0" err="1"/>
              <a:t>Prevalence</a:t>
            </a:r>
            <a:r>
              <a:rPr lang="es-ES" sz="800" dirty="0"/>
              <a:t> of Culture-</a:t>
            </a:r>
            <a:r>
              <a:rPr lang="es-ES" sz="800" dirty="0" err="1"/>
              <a:t>Confirmed</a:t>
            </a:r>
            <a:r>
              <a:rPr lang="es-ES" sz="800" dirty="0"/>
              <a:t> </a:t>
            </a:r>
            <a:r>
              <a:rPr lang="es-ES" sz="800" dirty="0" err="1"/>
              <a:t>Toenail</a:t>
            </a:r>
            <a:r>
              <a:rPr lang="es-ES" sz="800" dirty="0"/>
              <a:t> </a:t>
            </a:r>
            <a:r>
              <a:rPr lang="es-ES" sz="800" dirty="0" err="1"/>
              <a:t>Onychomycosis</a:t>
            </a:r>
            <a:r>
              <a:rPr lang="es-ES" sz="800" dirty="0"/>
              <a:t> in at-</a:t>
            </a:r>
            <a:r>
              <a:rPr lang="es-ES" sz="800" dirty="0" err="1"/>
              <a:t>Risk</a:t>
            </a:r>
            <a:r>
              <a:rPr lang="es-ES" sz="800" dirty="0"/>
              <a:t> </a:t>
            </a:r>
            <a:r>
              <a:rPr lang="es-ES" sz="800" dirty="0" err="1"/>
              <a:t>Patient</a:t>
            </a:r>
            <a:r>
              <a:rPr lang="es-ES" sz="800" dirty="0"/>
              <a:t> </a:t>
            </a:r>
            <a:r>
              <a:rPr lang="es-ES" sz="800" dirty="0" err="1"/>
              <a:t>Populations</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2015;29(6):1039-44. doi:10.1111/jdv.12873.</a:t>
            </a:r>
          </a:p>
        </p:txBody>
      </p:sp>
      <p:pic>
        <p:nvPicPr>
          <p:cNvPr id="4" name="Imagen 3">
            <a:extLst>
              <a:ext uri="{FF2B5EF4-FFF2-40B4-BE49-F238E27FC236}">
                <a16:creationId xmlns:a16="http://schemas.microsoft.com/office/drawing/2014/main" id="{7A38526B-81A6-99E5-34C5-5F7FC270346B}"/>
              </a:ext>
            </a:extLst>
          </p:cNvPr>
          <p:cNvPicPr>
            <a:picLocks noChangeAspect="1"/>
          </p:cNvPicPr>
          <p:nvPr/>
        </p:nvPicPr>
        <p:blipFill rotWithShape="1">
          <a:blip r:embed="rId5"/>
          <a:srcRect l="45491" t="6719" r="2775" b="6885"/>
          <a:stretch/>
        </p:blipFill>
        <p:spPr>
          <a:xfrm>
            <a:off x="8103948" y="1103407"/>
            <a:ext cx="3360775" cy="25990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77533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8E26E-C6F3-1CF3-7BAD-90705F15D393}"/>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47468520-BA7D-1141-CDFC-08A390BD6802}"/>
              </a:ext>
            </a:extLst>
          </p:cNvPr>
          <p:cNvPicPr>
            <a:picLocks noChangeAspect="1"/>
          </p:cNvPicPr>
          <p:nvPr/>
        </p:nvPicPr>
        <p:blipFill>
          <a:blip r:embed="rId3"/>
          <a:stretch>
            <a:fillRect/>
          </a:stretch>
        </p:blipFill>
        <p:spPr>
          <a:xfrm>
            <a:off x="0" y="0"/>
            <a:ext cx="12192000" cy="6858000"/>
          </a:xfrm>
          <a:prstGeom prst="rect">
            <a:avLst/>
          </a:prstGeom>
        </p:spPr>
      </p:pic>
      <p:sp>
        <p:nvSpPr>
          <p:cNvPr id="10" name="Título 20">
            <a:extLst>
              <a:ext uri="{FF2B5EF4-FFF2-40B4-BE49-F238E27FC236}">
                <a16:creationId xmlns:a16="http://schemas.microsoft.com/office/drawing/2014/main" id="{A49F55F1-0ED4-9921-86CE-13E1A17FC0EF}"/>
              </a:ext>
            </a:extLst>
          </p:cNvPr>
          <p:cNvSpPr>
            <a:spLocks noGrp="1"/>
          </p:cNvSpPr>
          <p:nvPr>
            <p:ph type="title"/>
          </p:nvPr>
        </p:nvSpPr>
        <p:spPr>
          <a:xfrm>
            <a:off x="1355773" y="272220"/>
            <a:ext cx="10563577" cy="925689"/>
          </a:xfrm>
        </p:spPr>
        <p:txBody>
          <a:bodyPr>
            <a:noAutofit/>
          </a:bodyPr>
          <a:lstStyle/>
          <a:p>
            <a:r>
              <a:rPr lang="es-ES" sz="4000" dirty="0">
                <a:solidFill>
                  <a:schemeClr val="accent1">
                    <a:lumMod val="50000"/>
                  </a:schemeClr>
                </a:solidFill>
                <a:latin typeface="Montserrat" panose="02000505000000020004" pitchFamily="2" charset="77"/>
              </a:rPr>
              <a:t>Diagnóstico diferencial</a:t>
            </a:r>
          </a:p>
        </p:txBody>
      </p:sp>
      <p:pic>
        <p:nvPicPr>
          <p:cNvPr id="11" name="Imagen 4">
            <a:extLst>
              <a:ext uri="{FF2B5EF4-FFF2-40B4-BE49-F238E27FC236}">
                <a16:creationId xmlns:a16="http://schemas.microsoft.com/office/drawing/2014/main" id="{D6BE8BB3-66D7-7E6C-F8BF-5A9828ED6B6C}"/>
              </a:ext>
            </a:extLst>
          </p:cNvPr>
          <p:cNvPicPr>
            <a:picLocks noChangeAspect="1"/>
          </p:cNvPicPr>
          <p:nvPr/>
        </p:nvPicPr>
        <p:blipFill>
          <a:blip r:embed="rId4">
            <a:alphaModFix amt="35000"/>
            <a:duotone>
              <a:schemeClr val="accent5">
                <a:shade val="45000"/>
                <a:satMod val="135000"/>
              </a:schemeClr>
              <a:prstClr val="white"/>
            </a:duotone>
          </a:blip>
          <a:stretch>
            <a:fillRect/>
          </a:stretch>
        </p:blipFill>
        <p:spPr>
          <a:xfrm flipH="1">
            <a:off x="715096" y="186823"/>
            <a:ext cx="1281354" cy="1281354"/>
          </a:xfrm>
          <a:prstGeom prst="rect">
            <a:avLst/>
          </a:prstGeom>
        </p:spPr>
      </p:pic>
      <p:sp>
        <p:nvSpPr>
          <p:cNvPr id="13" name="TextBox 12">
            <a:extLst>
              <a:ext uri="{FF2B5EF4-FFF2-40B4-BE49-F238E27FC236}">
                <a16:creationId xmlns:a16="http://schemas.microsoft.com/office/drawing/2014/main" id="{AF7637F8-4AA8-FE02-2D8A-57E953A0FB3A}"/>
              </a:ext>
            </a:extLst>
          </p:cNvPr>
          <p:cNvSpPr txBox="1"/>
          <p:nvPr/>
        </p:nvSpPr>
        <p:spPr>
          <a:xfrm>
            <a:off x="935506" y="6489768"/>
            <a:ext cx="10772585" cy="215444"/>
          </a:xfrm>
          <a:prstGeom prst="rect">
            <a:avLst/>
          </a:prstGeom>
          <a:noFill/>
        </p:spPr>
        <p:txBody>
          <a:bodyPr wrap="square">
            <a:spAutoFit/>
          </a:bodyPr>
          <a:lstStyle/>
          <a:p>
            <a:r>
              <a:rPr lang="es-ES" sz="800" dirty="0"/>
              <a:t>1, </a:t>
            </a:r>
            <a:r>
              <a:rPr lang="es-ES" sz="800" dirty="0" err="1"/>
              <a:t>Wollina</a:t>
            </a:r>
            <a:r>
              <a:rPr lang="es-ES" sz="800" dirty="0"/>
              <a:t> U, </a:t>
            </a:r>
            <a:r>
              <a:rPr lang="es-ES" sz="800" dirty="0" err="1"/>
              <a:t>Nenoff</a:t>
            </a:r>
            <a:r>
              <a:rPr lang="es-ES" sz="800" dirty="0"/>
              <a:t> P, </a:t>
            </a:r>
            <a:r>
              <a:rPr lang="es-ES" sz="800" dirty="0" err="1"/>
              <a:t>Haroske</a:t>
            </a:r>
            <a:r>
              <a:rPr lang="es-ES" sz="800" dirty="0"/>
              <a:t> G, </a:t>
            </a:r>
            <a:r>
              <a:rPr lang="es-ES" sz="800" dirty="0" err="1"/>
              <a:t>Haenssle</a:t>
            </a:r>
            <a:r>
              <a:rPr lang="es-ES" sz="800" dirty="0"/>
              <a:t> HA. The Diagnosis and Treatment of </a:t>
            </a:r>
            <a:r>
              <a:rPr lang="es-ES" sz="800" dirty="0" err="1"/>
              <a:t>Nail</a:t>
            </a:r>
            <a:r>
              <a:rPr lang="es-ES" sz="800" dirty="0"/>
              <a:t> </a:t>
            </a:r>
            <a:r>
              <a:rPr lang="es-ES" sz="800" dirty="0" err="1"/>
              <a:t>Disorders</a:t>
            </a:r>
            <a:r>
              <a:rPr lang="es-ES" sz="800" dirty="0"/>
              <a:t>. </a:t>
            </a:r>
            <a:r>
              <a:rPr lang="es-ES" sz="800" dirty="0" err="1"/>
              <a:t>Dtsch</a:t>
            </a:r>
            <a:r>
              <a:rPr lang="es-ES" sz="800" dirty="0"/>
              <a:t> </a:t>
            </a:r>
            <a:r>
              <a:rPr lang="es-ES" sz="800" dirty="0" err="1"/>
              <a:t>Arztebl</a:t>
            </a:r>
            <a:r>
              <a:rPr lang="es-ES" sz="800" dirty="0"/>
              <a:t> </a:t>
            </a:r>
            <a:r>
              <a:rPr lang="es-ES" sz="800" dirty="0" err="1"/>
              <a:t>Int</a:t>
            </a:r>
            <a:r>
              <a:rPr lang="es-ES" sz="800" dirty="0"/>
              <a:t>. 2016;113(29-30):509-518. doi:10.3238/arztebl.2016.0509.</a:t>
            </a:r>
          </a:p>
        </p:txBody>
      </p:sp>
      <p:sp>
        <p:nvSpPr>
          <p:cNvPr id="17" name="TextBox 5">
            <a:extLst>
              <a:ext uri="{FF2B5EF4-FFF2-40B4-BE49-F238E27FC236}">
                <a16:creationId xmlns:a16="http://schemas.microsoft.com/office/drawing/2014/main" id="{0B0948F3-8944-9B25-DE23-C5674B5E951B}"/>
              </a:ext>
            </a:extLst>
          </p:cNvPr>
          <p:cNvSpPr txBox="1"/>
          <p:nvPr/>
        </p:nvSpPr>
        <p:spPr>
          <a:xfrm>
            <a:off x="9563401" y="4060259"/>
            <a:ext cx="1872116" cy="923330"/>
          </a:xfrm>
          <a:prstGeom prst="rect">
            <a:avLst/>
          </a:prstGeom>
          <a:noFill/>
        </p:spPr>
        <p:txBody>
          <a:bodyPr wrap="none" rtlCol="0">
            <a:spAutoFit/>
          </a:bodyPr>
          <a:lstStyle/>
          <a:p>
            <a:r>
              <a:rPr lang="es-ES_tradnl" dirty="0"/>
              <a:t>“</a:t>
            </a:r>
            <a:r>
              <a:rPr lang="es-ES_tradnl" dirty="0" err="1"/>
              <a:t>Spikes</a:t>
            </a:r>
            <a:r>
              <a:rPr lang="es-ES_tradnl" dirty="0"/>
              <a:t>” o espigas</a:t>
            </a:r>
          </a:p>
          <a:p>
            <a:r>
              <a:rPr lang="es-ES_tradnl" dirty="0"/>
              <a:t> en el borde</a:t>
            </a:r>
          </a:p>
          <a:p>
            <a:r>
              <a:rPr lang="es-ES_tradnl" dirty="0"/>
              <a:t>Borde dentado</a:t>
            </a:r>
          </a:p>
        </p:txBody>
      </p:sp>
      <p:sp>
        <p:nvSpPr>
          <p:cNvPr id="18" name="TextBox 6">
            <a:extLst>
              <a:ext uri="{FF2B5EF4-FFF2-40B4-BE49-F238E27FC236}">
                <a16:creationId xmlns:a16="http://schemas.microsoft.com/office/drawing/2014/main" id="{E220D467-328B-0453-112F-F78CB3AFE83B}"/>
              </a:ext>
            </a:extLst>
          </p:cNvPr>
          <p:cNvSpPr txBox="1"/>
          <p:nvPr/>
        </p:nvSpPr>
        <p:spPr>
          <a:xfrm>
            <a:off x="9630576" y="2916814"/>
            <a:ext cx="2169825" cy="646331"/>
          </a:xfrm>
          <a:prstGeom prst="rect">
            <a:avLst/>
          </a:prstGeom>
          <a:noFill/>
        </p:spPr>
        <p:txBody>
          <a:bodyPr wrap="none" rtlCol="0">
            <a:spAutoFit/>
          </a:bodyPr>
          <a:lstStyle/>
          <a:p>
            <a:r>
              <a:rPr lang="es-ES_tradnl" dirty="0"/>
              <a:t>Estrías longitudinales</a:t>
            </a:r>
          </a:p>
          <a:p>
            <a:r>
              <a:rPr lang="es-ES_tradnl" dirty="0"/>
              <a:t>en el interior</a:t>
            </a:r>
          </a:p>
        </p:txBody>
      </p:sp>
      <p:pic>
        <p:nvPicPr>
          <p:cNvPr id="21" name="Imagen 20">
            <a:extLst>
              <a:ext uri="{FF2B5EF4-FFF2-40B4-BE49-F238E27FC236}">
                <a16:creationId xmlns:a16="http://schemas.microsoft.com/office/drawing/2014/main" id="{B8AC0B91-9182-FB51-FFDC-6C21D61F997F}"/>
              </a:ext>
            </a:extLst>
          </p:cNvPr>
          <p:cNvPicPr>
            <a:picLocks noChangeAspect="1"/>
          </p:cNvPicPr>
          <p:nvPr/>
        </p:nvPicPr>
        <p:blipFill>
          <a:blip r:embed="rId5"/>
          <a:stretch>
            <a:fillRect/>
          </a:stretch>
        </p:blipFill>
        <p:spPr>
          <a:xfrm>
            <a:off x="3589824" y="1928317"/>
            <a:ext cx="5927725" cy="3909775"/>
          </a:xfrm>
          <a:prstGeom prst="rect">
            <a:avLst/>
          </a:prstGeom>
        </p:spPr>
      </p:pic>
      <p:sp>
        <p:nvSpPr>
          <p:cNvPr id="22" name="Rounded Rectangle 10">
            <a:extLst>
              <a:ext uri="{FF2B5EF4-FFF2-40B4-BE49-F238E27FC236}">
                <a16:creationId xmlns:a16="http://schemas.microsoft.com/office/drawing/2014/main" id="{AE65C1FF-8F1E-8ADF-770E-D5523F1EC6C7}"/>
              </a:ext>
            </a:extLst>
          </p:cNvPr>
          <p:cNvSpPr/>
          <p:nvPr/>
        </p:nvSpPr>
        <p:spPr>
          <a:xfrm>
            <a:off x="5142343" y="1520257"/>
            <a:ext cx="2921433" cy="510543"/>
          </a:xfrm>
          <a:prstGeom prst="roundRect">
            <a:avLst/>
          </a:prstGeom>
          <a:solidFill>
            <a:srgbClr val="AB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chemeClr val="tx1"/>
                </a:solidFill>
              </a:rPr>
              <a:t>Líneas blancas y amarillas</a:t>
            </a:r>
          </a:p>
        </p:txBody>
      </p:sp>
      <p:sp>
        <p:nvSpPr>
          <p:cNvPr id="23" name="TextBox 6">
            <a:extLst>
              <a:ext uri="{FF2B5EF4-FFF2-40B4-BE49-F238E27FC236}">
                <a16:creationId xmlns:a16="http://schemas.microsoft.com/office/drawing/2014/main" id="{EDF2D106-5AD1-EB69-5AF8-3A1CC01AA66D}"/>
              </a:ext>
            </a:extLst>
          </p:cNvPr>
          <p:cNvSpPr txBox="1"/>
          <p:nvPr/>
        </p:nvSpPr>
        <p:spPr>
          <a:xfrm>
            <a:off x="715096" y="3157170"/>
            <a:ext cx="2615422" cy="646331"/>
          </a:xfrm>
          <a:prstGeom prst="rect">
            <a:avLst/>
          </a:prstGeom>
          <a:noFill/>
        </p:spPr>
        <p:txBody>
          <a:bodyPr wrap="square" rtlCol="0">
            <a:spAutoFit/>
          </a:bodyPr>
          <a:lstStyle/>
          <a:p>
            <a:r>
              <a:rPr lang="es-ES" b="1" dirty="0"/>
              <a:t>Mucho más frecuente en pies que en manos</a:t>
            </a:r>
          </a:p>
        </p:txBody>
      </p:sp>
    </p:spTree>
    <p:extLst>
      <p:ext uri="{BB962C8B-B14F-4D97-AF65-F5344CB8AC3E}">
        <p14:creationId xmlns:p14="http://schemas.microsoft.com/office/powerpoint/2010/main" val="1870127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3"/>
          <a:stretch>
            <a:fillRect/>
          </a:stretch>
        </p:blipFill>
        <p:spPr>
          <a:xfrm>
            <a:off x="0" y="0"/>
            <a:ext cx="12192000" cy="6858000"/>
          </a:xfrm>
          <a:prstGeom prst="rect">
            <a:avLst/>
          </a:prstGeom>
        </p:spPr>
      </p:pic>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355773" y="272220"/>
            <a:ext cx="10563577" cy="925689"/>
          </a:xfrm>
        </p:spPr>
        <p:txBody>
          <a:bodyPr>
            <a:noAutofit/>
          </a:bodyPr>
          <a:lstStyle/>
          <a:p>
            <a:r>
              <a:rPr lang="es-ES" sz="4000" dirty="0">
                <a:solidFill>
                  <a:schemeClr val="accent1">
                    <a:lumMod val="50000"/>
                  </a:schemeClr>
                </a:solidFill>
                <a:latin typeface="Montserrat" panose="02000505000000020004" pitchFamily="2" charset="77"/>
              </a:rPr>
              <a:t>Diagnóstico diferencial</a:t>
            </a:r>
          </a:p>
        </p:txBody>
      </p:sp>
      <p:graphicFrame>
        <p:nvGraphicFramePr>
          <p:cNvPr id="2" name="Tabla 1">
            <a:extLst>
              <a:ext uri="{FF2B5EF4-FFF2-40B4-BE49-F238E27FC236}">
                <a16:creationId xmlns:a16="http://schemas.microsoft.com/office/drawing/2014/main" id="{AD156C55-2265-B39D-65B2-12CCDFA66107}"/>
              </a:ext>
            </a:extLst>
          </p:cNvPr>
          <p:cNvGraphicFramePr>
            <a:graphicFrameLocks noGrp="1"/>
          </p:cNvGraphicFramePr>
          <p:nvPr>
            <p:extLst>
              <p:ext uri="{D42A27DB-BD31-4B8C-83A1-F6EECF244321}">
                <p14:modId xmlns:p14="http://schemas.microsoft.com/office/powerpoint/2010/main" val="1442228211"/>
              </p:ext>
            </p:extLst>
          </p:nvPr>
        </p:nvGraphicFramePr>
        <p:xfrm>
          <a:off x="935506" y="1383832"/>
          <a:ext cx="8955817" cy="4809392"/>
        </p:xfrm>
        <a:graphic>
          <a:graphicData uri="http://schemas.openxmlformats.org/drawingml/2006/table">
            <a:tbl>
              <a:tblPr>
                <a:tableStyleId>{5940675A-B579-460E-94D1-54222C63F5DA}</a:tableStyleId>
              </a:tblPr>
              <a:tblGrid>
                <a:gridCol w="1535313">
                  <a:extLst>
                    <a:ext uri="{9D8B030D-6E8A-4147-A177-3AD203B41FA5}">
                      <a16:colId xmlns:a16="http://schemas.microsoft.com/office/drawing/2014/main" val="2981778822"/>
                    </a:ext>
                  </a:extLst>
                </a:gridCol>
                <a:gridCol w="2338556">
                  <a:extLst>
                    <a:ext uri="{9D8B030D-6E8A-4147-A177-3AD203B41FA5}">
                      <a16:colId xmlns:a16="http://schemas.microsoft.com/office/drawing/2014/main" val="3336842284"/>
                    </a:ext>
                  </a:extLst>
                </a:gridCol>
                <a:gridCol w="2623250">
                  <a:extLst>
                    <a:ext uri="{9D8B030D-6E8A-4147-A177-3AD203B41FA5}">
                      <a16:colId xmlns:a16="http://schemas.microsoft.com/office/drawing/2014/main" val="1006280507"/>
                    </a:ext>
                  </a:extLst>
                </a:gridCol>
                <a:gridCol w="2458698">
                  <a:extLst>
                    <a:ext uri="{9D8B030D-6E8A-4147-A177-3AD203B41FA5}">
                      <a16:colId xmlns:a16="http://schemas.microsoft.com/office/drawing/2014/main" val="3655301711"/>
                    </a:ext>
                  </a:extLst>
                </a:gridCol>
              </a:tblGrid>
              <a:tr h="301578">
                <a:tc>
                  <a:txBody>
                    <a:bodyPr/>
                    <a:lstStyle/>
                    <a:p>
                      <a:pPr algn="ctr"/>
                      <a:r>
                        <a:rPr lang="es-ES" sz="1200" b="0" i="0" dirty="0">
                          <a:solidFill>
                            <a:schemeClr val="bg1"/>
                          </a:solidFill>
                          <a:latin typeface="Montserrat" panose="02000505000000020004" pitchFamily="2" charset="77"/>
                        </a:rPr>
                        <a:t>Característica</a:t>
                      </a:r>
                    </a:p>
                  </a:txBody>
                  <a:tcPr marL="43083" marR="43083" marT="21541" marB="21541" anchor="ctr">
                    <a:solidFill>
                      <a:srgbClr val="009193"/>
                    </a:solidFill>
                  </a:tcPr>
                </a:tc>
                <a:tc>
                  <a:txBody>
                    <a:bodyPr/>
                    <a:lstStyle/>
                    <a:p>
                      <a:pPr algn="ctr"/>
                      <a:r>
                        <a:rPr lang="es-ES" sz="1200" b="1" i="0" dirty="0">
                          <a:solidFill>
                            <a:schemeClr val="bg1"/>
                          </a:solidFill>
                          <a:latin typeface="Montserrat" panose="02000505000000020004" pitchFamily="2" charset="77"/>
                        </a:rPr>
                        <a:t>Onicomicosis</a:t>
                      </a:r>
                    </a:p>
                  </a:txBody>
                  <a:tcPr marL="43083" marR="43083" marT="21541" marB="21541" anchor="ctr">
                    <a:solidFill>
                      <a:srgbClr val="009193"/>
                    </a:solidFill>
                  </a:tcPr>
                </a:tc>
                <a:tc>
                  <a:txBody>
                    <a:bodyPr/>
                    <a:lstStyle/>
                    <a:p>
                      <a:pPr algn="ctr"/>
                      <a:r>
                        <a:rPr lang="es-ES" sz="1200" b="0" i="0" dirty="0">
                          <a:solidFill>
                            <a:schemeClr val="bg1"/>
                          </a:solidFill>
                          <a:latin typeface="Montserrat" panose="02000505000000020004" pitchFamily="2" charset="77"/>
                        </a:rPr>
                        <a:t>Psoriasis Ungueal</a:t>
                      </a:r>
                    </a:p>
                  </a:txBody>
                  <a:tcPr marL="43083" marR="43083" marT="21541" marB="21541" anchor="ctr">
                    <a:solidFill>
                      <a:srgbClr val="009193"/>
                    </a:solidFill>
                  </a:tcPr>
                </a:tc>
                <a:tc>
                  <a:txBody>
                    <a:bodyPr/>
                    <a:lstStyle/>
                    <a:p>
                      <a:pPr algn="ctr"/>
                      <a:r>
                        <a:rPr lang="es-ES" sz="1200" b="0" i="0" dirty="0" err="1">
                          <a:solidFill>
                            <a:schemeClr val="bg1"/>
                          </a:solidFill>
                          <a:latin typeface="Montserrat" panose="02000505000000020004" pitchFamily="2" charset="77"/>
                        </a:rPr>
                        <a:t>Onicopatía</a:t>
                      </a:r>
                      <a:r>
                        <a:rPr lang="es-ES" sz="1200" b="0" i="0" dirty="0">
                          <a:solidFill>
                            <a:schemeClr val="bg1"/>
                          </a:solidFill>
                          <a:latin typeface="Montserrat" panose="02000505000000020004" pitchFamily="2" charset="77"/>
                        </a:rPr>
                        <a:t> </a:t>
                      </a:r>
                      <a:r>
                        <a:rPr lang="es-ES" sz="1200" b="0" i="0" dirty="0" err="1">
                          <a:solidFill>
                            <a:schemeClr val="bg1"/>
                          </a:solidFill>
                          <a:latin typeface="Montserrat" panose="02000505000000020004" pitchFamily="2" charset="77"/>
                        </a:rPr>
                        <a:t>Microtraumática</a:t>
                      </a:r>
                      <a:endParaRPr lang="es-ES" sz="1200" b="0" i="0" dirty="0">
                        <a:solidFill>
                          <a:schemeClr val="bg1"/>
                        </a:solidFill>
                        <a:latin typeface="Montserrat" panose="02000505000000020004" pitchFamily="2" charset="77"/>
                      </a:endParaRPr>
                    </a:p>
                  </a:txBody>
                  <a:tcPr marL="43083" marR="43083" marT="21541" marB="21541" anchor="ctr">
                    <a:solidFill>
                      <a:srgbClr val="009193"/>
                    </a:solidFill>
                  </a:tcPr>
                </a:tc>
                <a:extLst>
                  <a:ext uri="{0D108BD9-81ED-4DB2-BD59-A6C34878D82A}">
                    <a16:rowId xmlns:a16="http://schemas.microsoft.com/office/drawing/2014/main" val="3947232475"/>
                  </a:ext>
                </a:extLst>
              </a:tr>
              <a:tr h="430826">
                <a:tc>
                  <a:txBody>
                    <a:bodyPr/>
                    <a:lstStyle/>
                    <a:p>
                      <a:pPr algn="ctr"/>
                      <a:r>
                        <a:rPr lang="es-ES" sz="1200" b="0" i="0" dirty="0">
                          <a:latin typeface="Montserrat" panose="02000505000000020004" pitchFamily="2" charset="77"/>
                        </a:rPr>
                        <a:t>Etiología</a:t>
                      </a:r>
                    </a:p>
                  </a:txBody>
                  <a:tcPr marL="43083" marR="43083" marT="21541" marB="21541" anchor="ctr"/>
                </a:tc>
                <a:tc>
                  <a:txBody>
                    <a:bodyPr/>
                    <a:lstStyle/>
                    <a:p>
                      <a:r>
                        <a:rPr lang="es-ES" sz="1200" b="0" i="0" dirty="0">
                          <a:latin typeface="Montserrat Light" pitchFamily="2" charset="77"/>
                        </a:rPr>
                        <a:t>Infección fúngica por dermatofitos, levaduras o mohos.</a:t>
                      </a:r>
                    </a:p>
                  </a:txBody>
                  <a:tcPr marL="43083" marR="43083" marT="21541" marB="21541" anchor="ctr"/>
                </a:tc>
                <a:tc>
                  <a:txBody>
                    <a:bodyPr/>
                    <a:lstStyle/>
                    <a:p>
                      <a:r>
                        <a:rPr lang="es-ES" sz="1200" b="0" i="0" dirty="0">
                          <a:latin typeface="Montserrat Light" pitchFamily="2" charset="77"/>
                        </a:rPr>
                        <a:t>Enfermedad inflamatoria crónica autoinmune.</a:t>
                      </a:r>
                    </a:p>
                  </a:txBody>
                  <a:tcPr marL="43083" marR="43083" marT="21541" marB="21541" anchor="ctr"/>
                </a:tc>
                <a:tc>
                  <a:txBody>
                    <a:bodyPr/>
                    <a:lstStyle/>
                    <a:p>
                      <a:r>
                        <a:rPr lang="es-ES" sz="1200" b="0" i="0" dirty="0">
                          <a:latin typeface="Montserrat Light" pitchFamily="2" charset="77"/>
                        </a:rPr>
                        <a:t>Trauma repetitivo o agudo en la uña.</a:t>
                      </a:r>
                    </a:p>
                  </a:txBody>
                  <a:tcPr marL="43083" marR="43083" marT="21541" marB="21541" anchor="ctr"/>
                </a:tc>
                <a:extLst>
                  <a:ext uri="{0D108BD9-81ED-4DB2-BD59-A6C34878D82A}">
                    <a16:rowId xmlns:a16="http://schemas.microsoft.com/office/drawing/2014/main" val="1658250533"/>
                  </a:ext>
                </a:extLst>
              </a:tr>
              <a:tr h="689321">
                <a:tc>
                  <a:txBody>
                    <a:bodyPr/>
                    <a:lstStyle/>
                    <a:p>
                      <a:pPr algn="ctr"/>
                      <a:r>
                        <a:rPr lang="es-ES" sz="1200" b="0" i="0" dirty="0">
                          <a:latin typeface="Montserrat" panose="02000505000000020004" pitchFamily="2" charset="77"/>
                        </a:rPr>
                        <a:t>Factores de Riesgo</a:t>
                      </a:r>
                    </a:p>
                  </a:txBody>
                  <a:tcPr marL="43083" marR="43083" marT="21541" marB="21541" anchor="ctr"/>
                </a:tc>
                <a:tc>
                  <a:txBody>
                    <a:bodyPr/>
                    <a:lstStyle/>
                    <a:p>
                      <a:r>
                        <a:rPr lang="es-ES" sz="1200" b="0" i="0" dirty="0">
                          <a:latin typeface="Montserrat Light" pitchFamily="2" charset="77"/>
                        </a:rPr>
                        <a:t>Diabetes, inmunosupresión, edad avanzada, humedad excesiva, uso prolongado de calzado cerrado.</a:t>
                      </a:r>
                    </a:p>
                  </a:txBody>
                  <a:tcPr marL="43083" marR="43083" marT="21541" marB="21541" anchor="ctr"/>
                </a:tc>
                <a:tc>
                  <a:txBody>
                    <a:bodyPr/>
                    <a:lstStyle/>
                    <a:p>
                      <a:r>
                        <a:rPr lang="es-ES" sz="1200" b="0" i="0" dirty="0">
                          <a:latin typeface="Montserrat Light" pitchFamily="2" charset="77"/>
                        </a:rPr>
                        <a:t>Historia familiar de psoriasis, estrés, infecciones, traumatismos.</a:t>
                      </a:r>
                    </a:p>
                  </a:txBody>
                  <a:tcPr marL="43083" marR="43083" marT="21541" marB="21541" anchor="ctr"/>
                </a:tc>
                <a:tc>
                  <a:txBody>
                    <a:bodyPr/>
                    <a:lstStyle/>
                    <a:p>
                      <a:r>
                        <a:rPr lang="es-ES" sz="1200" b="0" i="0">
                          <a:latin typeface="Montserrat Light" pitchFamily="2" charset="77"/>
                        </a:rPr>
                        <a:t>Deportes o actividades que generen microtraumas repetitivos, calzado inadecuado.</a:t>
                      </a:r>
                    </a:p>
                  </a:txBody>
                  <a:tcPr marL="43083" marR="43083" marT="21541" marB="21541" anchor="ctr"/>
                </a:tc>
                <a:extLst>
                  <a:ext uri="{0D108BD9-81ED-4DB2-BD59-A6C34878D82A}">
                    <a16:rowId xmlns:a16="http://schemas.microsoft.com/office/drawing/2014/main" val="3304797114"/>
                  </a:ext>
                </a:extLst>
              </a:tr>
              <a:tr h="689321">
                <a:tc>
                  <a:txBody>
                    <a:bodyPr/>
                    <a:lstStyle/>
                    <a:p>
                      <a:pPr algn="ctr"/>
                      <a:r>
                        <a:rPr lang="es-ES" sz="1200" b="0" i="0" dirty="0">
                          <a:latin typeface="Montserrat" panose="02000505000000020004" pitchFamily="2" charset="77"/>
                        </a:rPr>
                        <a:t>Presentación Clínica</a:t>
                      </a:r>
                    </a:p>
                  </a:txBody>
                  <a:tcPr marL="43083" marR="43083" marT="21541" marB="21541" anchor="ctr"/>
                </a:tc>
                <a:tc>
                  <a:txBody>
                    <a:bodyPr/>
                    <a:lstStyle/>
                    <a:p>
                      <a:r>
                        <a:rPr lang="es-ES" sz="1200" b="0" i="0">
                          <a:latin typeface="Montserrat Light" pitchFamily="2" charset="77"/>
                        </a:rPr>
                        <a:t>Uñas engrosadas, decoloradas (amarillo, marrón), onicólisis, hiperqueratosis.</a:t>
                      </a:r>
                    </a:p>
                  </a:txBody>
                  <a:tcPr marL="43083" marR="43083" marT="21541" marB="21541" anchor="ctr"/>
                </a:tc>
                <a:tc>
                  <a:txBody>
                    <a:bodyPr/>
                    <a:lstStyle/>
                    <a:p>
                      <a:r>
                        <a:rPr lang="es-ES" sz="1200" b="0" i="0" dirty="0" err="1">
                          <a:latin typeface="Montserrat Light" pitchFamily="2" charset="77"/>
                        </a:rPr>
                        <a:t>Pitting</a:t>
                      </a:r>
                      <a:r>
                        <a:rPr lang="es-ES" sz="1200" b="0" i="0" dirty="0">
                          <a:latin typeface="Montserrat Light" pitchFamily="2" charset="77"/>
                        </a:rPr>
                        <a:t> ungueal, manchas de aceite, </a:t>
                      </a:r>
                      <a:r>
                        <a:rPr lang="es-ES" sz="1200" b="0" i="0" dirty="0" err="1">
                          <a:latin typeface="Montserrat Light" pitchFamily="2" charset="77"/>
                        </a:rPr>
                        <a:t>onicólisis</a:t>
                      </a:r>
                      <a:r>
                        <a:rPr lang="es-ES" sz="1200" b="0" i="0" dirty="0">
                          <a:latin typeface="Montserrat Light" pitchFamily="2" charset="77"/>
                        </a:rPr>
                        <a:t>, hiperqueratosis subungueal.</a:t>
                      </a:r>
                    </a:p>
                  </a:txBody>
                  <a:tcPr marL="43083" marR="43083" marT="21541" marB="21541" anchor="ctr"/>
                </a:tc>
                <a:tc>
                  <a:txBody>
                    <a:bodyPr/>
                    <a:lstStyle/>
                    <a:p>
                      <a:r>
                        <a:rPr lang="es-ES" sz="1200" b="0" i="0">
                          <a:latin typeface="Montserrat Light" pitchFamily="2" charset="77"/>
                        </a:rPr>
                        <a:t>Uñas engrosadas, decoloración (blanco, amarillo), onicólisis, hematomas subungueales.</a:t>
                      </a:r>
                    </a:p>
                  </a:txBody>
                  <a:tcPr marL="43083" marR="43083" marT="21541" marB="21541" anchor="ctr"/>
                </a:tc>
                <a:extLst>
                  <a:ext uri="{0D108BD9-81ED-4DB2-BD59-A6C34878D82A}">
                    <a16:rowId xmlns:a16="http://schemas.microsoft.com/office/drawing/2014/main" val="2463426774"/>
                  </a:ext>
                </a:extLst>
              </a:tr>
              <a:tr h="560073">
                <a:tc>
                  <a:txBody>
                    <a:bodyPr/>
                    <a:lstStyle/>
                    <a:p>
                      <a:pPr algn="ctr"/>
                      <a:r>
                        <a:rPr lang="es-ES" sz="1200" b="0" i="0" dirty="0">
                          <a:latin typeface="Montserrat" panose="02000505000000020004" pitchFamily="2" charset="77"/>
                        </a:rPr>
                        <a:t>Dermatoscopia</a:t>
                      </a:r>
                    </a:p>
                  </a:txBody>
                  <a:tcPr marL="43083" marR="43083" marT="21541" marB="21541" anchor="ctr"/>
                </a:tc>
                <a:tc>
                  <a:txBody>
                    <a:bodyPr/>
                    <a:lstStyle/>
                    <a:p>
                      <a:r>
                        <a:rPr lang="es-ES" sz="1200" b="1" i="0" dirty="0">
                          <a:latin typeface="Montserrat Light" pitchFamily="2" charset="77"/>
                        </a:rPr>
                        <a:t>Bordes proximales irregulares con espigas, estrías longitudinales.</a:t>
                      </a:r>
                    </a:p>
                  </a:txBody>
                  <a:tcPr marL="43083" marR="43083" marT="21541" marB="21541" anchor="ctr"/>
                </a:tc>
                <a:tc>
                  <a:txBody>
                    <a:bodyPr/>
                    <a:lstStyle/>
                    <a:p>
                      <a:r>
                        <a:rPr lang="es-ES" sz="1200" b="0" i="0" dirty="0" err="1">
                          <a:latin typeface="Montserrat Light" pitchFamily="2" charset="77"/>
                        </a:rPr>
                        <a:t>Pitting</a:t>
                      </a:r>
                      <a:r>
                        <a:rPr lang="es-ES" sz="1200" b="0" i="0" dirty="0">
                          <a:latin typeface="Montserrat Light" pitchFamily="2" charset="77"/>
                        </a:rPr>
                        <a:t>, manchas de aceite, </a:t>
                      </a:r>
                      <a:r>
                        <a:rPr lang="es-ES" sz="1200" b="0" i="0" dirty="0" err="1">
                          <a:latin typeface="Montserrat Light" pitchFamily="2" charset="77"/>
                        </a:rPr>
                        <a:t>onicólisis</a:t>
                      </a:r>
                      <a:r>
                        <a:rPr lang="es-ES" sz="1200" b="0" i="0" dirty="0">
                          <a:latin typeface="Montserrat Light" pitchFamily="2" charset="77"/>
                        </a:rPr>
                        <a:t> con borde eritematoso, hemorragias en astilla.</a:t>
                      </a:r>
                    </a:p>
                  </a:txBody>
                  <a:tcPr marL="43083" marR="43083" marT="21541" marB="21541" anchor="ctr"/>
                </a:tc>
                <a:tc>
                  <a:txBody>
                    <a:bodyPr/>
                    <a:lstStyle/>
                    <a:p>
                      <a:r>
                        <a:rPr lang="es-ES" sz="1200" b="0" i="0" dirty="0">
                          <a:latin typeface="Montserrat Light" pitchFamily="2" charset="77"/>
                        </a:rPr>
                        <a:t>Bordes lineales sin espigas, patrón homogéneo parcial o total.</a:t>
                      </a:r>
                    </a:p>
                  </a:txBody>
                  <a:tcPr marL="43083" marR="43083" marT="21541" marB="21541" anchor="ctr"/>
                </a:tc>
                <a:extLst>
                  <a:ext uri="{0D108BD9-81ED-4DB2-BD59-A6C34878D82A}">
                    <a16:rowId xmlns:a16="http://schemas.microsoft.com/office/drawing/2014/main" val="1069391036"/>
                  </a:ext>
                </a:extLst>
              </a:tr>
              <a:tr h="560073">
                <a:tc>
                  <a:txBody>
                    <a:bodyPr/>
                    <a:lstStyle/>
                    <a:p>
                      <a:pPr algn="ctr"/>
                      <a:r>
                        <a:rPr lang="es-ES" sz="1200" b="0" i="0" dirty="0">
                          <a:latin typeface="Montserrat" panose="02000505000000020004" pitchFamily="2" charset="77"/>
                        </a:rPr>
                        <a:t>Histopatología</a:t>
                      </a:r>
                    </a:p>
                  </a:txBody>
                  <a:tcPr marL="43083" marR="43083" marT="21541" marB="21541" anchor="ctr"/>
                </a:tc>
                <a:tc>
                  <a:txBody>
                    <a:bodyPr/>
                    <a:lstStyle/>
                    <a:p>
                      <a:r>
                        <a:rPr lang="es-ES" sz="1200" b="0" i="0" dirty="0">
                          <a:latin typeface="Montserrat Light" pitchFamily="2" charset="77"/>
                        </a:rPr>
                        <a:t>Hifas fúngicas visibles con PAS, cultivo positivo para hongos.</a:t>
                      </a:r>
                    </a:p>
                  </a:txBody>
                  <a:tcPr marL="43083" marR="43083" marT="21541" marB="21541" anchor="ctr"/>
                </a:tc>
                <a:tc>
                  <a:txBody>
                    <a:bodyPr/>
                    <a:lstStyle/>
                    <a:p>
                      <a:r>
                        <a:rPr lang="es-ES" sz="1200" b="0" i="0">
                          <a:latin typeface="Montserrat Light" pitchFamily="2" charset="77"/>
                        </a:rPr>
                        <a:t>Hiperqueratosis con parakeratosis, infiltración neutrofílica, PAS negativo.</a:t>
                      </a:r>
                    </a:p>
                  </a:txBody>
                  <a:tcPr marL="43083" marR="43083" marT="21541" marB="21541" anchor="ctr"/>
                </a:tc>
                <a:tc>
                  <a:txBody>
                    <a:bodyPr/>
                    <a:lstStyle/>
                    <a:p>
                      <a:r>
                        <a:rPr lang="es-ES" sz="1200" b="0" i="0" dirty="0">
                          <a:latin typeface="Montserrat Light" pitchFamily="2" charset="77"/>
                        </a:rPr>
                        <a:t>Ausencia de hifas fúngicas, cambios traumáticos en la matriz ungueal.</a:t>
                      </a:r>
                    </a:p>
                  </a:txBody>
                  <a:tcPr marL="43083" marR="43083" marT="21541" marB="21541" anchor="ctr"/>
                </a:tc>
                <a:extLst>
                  <a:ext uri="{0D108BD9-81ED-4DB2-BD59-A6C34878D82A}">
                    <a16:rowId xmlns:a16="http://schemas.microsoft.com/office/drawing/2014/main" val="1742723952"/>
                  </a:ext>
                </a:extLst>
              </a:tr>
              <a:tr h="560073">
                <a:tc>
                  <a:txBody>
                    <a:bodyPr/>
                    <a:lstStyle/>
                    <a:p>
                      <a:pPr algn="ctr"/>
                      <a:r>
                        <a:rPr lang="es-ES" sz="1200" b="0" i="0" dirty="0">
                          <a:latin typeface="Montserrat" panose="02000505000000020004" pitchFamily="2" charset="77"/>
                        </a:rPr>
                        <a:t>Complicaciones</a:t>
                      </a:r>
                    </a:p>
                  </a:txBody>
                  <a:tcPr marL="43083" marR="43083" marT="21541" marB="21541" anchor="ctr"/>
                </a:tc>
                <a:tc>
                  <a:txBody>
                    <a:bodyPr/>
                    <a:lstStyle/>
                    <a:p>
                      <a:r>
                        <a:rPr lang="es-ES" sz="1200" b="0" i="0" dirty="0">
                          <a:latin typeface="Montserrat Light" pitchFamily="2" charset="77"/>
                        </a:rPr>
                        <a:t>Infecciones bacterianas secundarias, distrofia ungueal permanente, dolor.</a:t>
                      </a:r>
                    </a:p>
                  </a:txBody>
                  <a:tcPr marL="43083" marR="43083" marT="21541" marB="21541" anchor="ctr"/>
                </a:tc>
                <a:tc>
                  <a:txBody>
                    <a:bodyPr/>
                    <a:lstStyle/>
                    <a:p>
                      <a:r>
                        <a:rPr lang="es-ES" sz="1200" b="0" i="0" dirty="0">
                          <a:latin typeface="Montserrat Light" pitchFamily="2" charset="77"/>
                        </a:rPr>
                        <a:t>Deformidades ungueales crónicas, afectación funcional y estética de las uñas.</a:t>
                      </a:r>
                    </a:p>
                  </a:txBody>
                  <a:tcPr marL="43083" marR="43083" marT="21541" marB="21541" anchor="ctr"/>
                </a:tc>
                <a:tc>
                  <a:txBody>
                    <a:bodyPr/>
                    <a:lstStyle/>
                    <a:p>
                      <a:r>
                        <a:rPr lang="es-ES" sz="1200" b="0" i="0" dirty="0">
                          <a:latin typeface="Montserrat Light" pitchFamily="2" charset="77"/>
                        </a:rPr>
                        <a:t>Distrofia ungueal permanente, hematomas recurrentes, infecciones secundarias.</a:t>
                      </a:r>
                    </a:p>
                  </a:txBody>
                  <a:tcPr marL="43083" marR="43083" marT="21541" marB="21541" anchor="ctr"/>
                </a:tc>
                <a:extLst>
                  <a:ext uri="{0D108BD9-81ED-4DB2-BD59-A6C34878D82A}">
                    <a16:rowId xmlns:a16="http://schemas.microsoft.com/office/drawing/2014/main" val="3745429566"/>
                  </a:ext>
                </a:extLst>
              </a:tr>
              <a:tr h="560073">
                <a:tc>
                  <a:txBody>
                    <a:bodyPr/>
                    <a:lstStyle/>
                    <a:p>
                      <a:pPr algn="ctr"/>
                      <a:r>
                        <a:rPr lang="es-ES" sz="1200" b="0" i="0" dirty="0">
                          <a:latin typeface="Montserrat" panose="02000505000000020004" pitchFamily="2" charset="77"/>
                        </a:rPr>
                        <a:t>Tratamiento</a:t>
                      </a:r>
                    </a:p>
                  </a:txBody>
                  <a:tcPr marL="43083" marR="43083" marT="21541" marB="21541" anchor="ctr"/>
                </a:tc>
                <a:tc>
                  <a:txBody>
                    <a:bodyPr/>
                    <a:lstStyle/>
                    <a:p>
                      <a:r>
                        <a:rPr lang="es-ES" sz="1200" b="0" i="0" dirty="0">
                          <a:latin typeface="Montserrat Light" pitchFamily="2" charset="77"/>
                        </a:rPr>
                        <a:t>Antifúngicos tópicos (</a:t>
                      </a:r>
                      <a:r>
                        <a:rPr lang="es-ES" sz="1200" b="0" i="0" dirty="0" err="1">
                          <a:latin typeface="Montserrat Light" pitchFamily="2" charset="77"/>
                        </a:rPr>
                        <a:t>ciclopirox</a:t>
                      </a:r>
                      <a:r>
                        <a:rPr lang="es-ES" sz="1200" b="0" i="0" dirty="0">
                          <a:latin typeface="Montserrat Light" pitchFamily="2" charset="77"/>
                        </a:rPr>
                        <a:t>) y orales (</a:t>
                      </a:r>
                      <a:r>
                        <a:rPr lang="es-ES" sz="1200" b="0" i="0" dirty="0" err="1">
                          <a:latin typeface="Montserrat Light" pitchFamily="2" charset="77"/>
                        </a:rPr>
                        <a:t>terbinafina</a:t>
                      </a:r>
                      <a:r>
                        <a:rPr lang="es-ES" sz="1200" b="0" i="0" dirty="0">
                          <a:latin typeface="Montserrat Light" pitchFamily="2" charset="77"/>
                        </a:rPr>
                        <a:t>, itraconazol).</a:t>
                      </a:r>
                    </a:p>
                  </a:txBody>
                  <a:tcPr marL="43083" marR="43083" marT="21541" marB="21541" anchor="ctr"/>
                </a:tc>
                <a:tc>
                  <a:txBody>
                    <a:bodyPr/>
                    <a:lstStyle/>
                    <a:p>
                      <a:r>
                        <a:rPr lang="es-ES" sz="1200" b="0" i="0" dirty="0">
                          <a:latin typeface="Montserrat Light" pitchFamily="2" charset="77"/>
                        </a:rPr>
                        <a:t>Corticoides tópicos, </a:t>
                      </a:r>
                      <a:r>
                        <a:rPr lang="es-ES" sz="1200" b="0" i="0" dirty="0" err="1">
                          <a:latin typeface="Montserrat Light" pitchFamily="2" charset="77"/>
                        </a:rPr>
                        <a:t>calcipotriol</a:t>
                      </a:r>
                      <a:r>
                        <a:rPr lang="es-ES" sz="1200" b="0" i="0" dirty="0">
                          <a:latin typeface="Montserrat Light" pitchFamily="2" charset="77"/>
                        </a:rPr>
                        <a:t>, tratamientos sistémicos (metotrexato, biológicos).</a:t>
                      </a:r>
                    </a:p>
                  </a:txBody>
                  <a:tcPr marL="43083" marR="43083" marT="21541" marB="21541" anchor="ctr"/>
                </a:tc>
                <a:tc>
                  <a:txBody>
                    <a:bodyPr/>
                    <a:lstStyle/>
                    <a:p>
                      <a:r>
                        <a:rPr lang="es-ES" sz="1200" b="0" i="0" dirty="0">
                          <a:latin typeface="Montserrat Light" pitchFamily="2" charset="77"/>
                        </a:rPr>
                        <a:t>Protección de la uña, evitar trauma, tratamiento de infecciones secundarias.</a:t>
                      </a:r>
                    </a:p>
                  </a:txBody>
                  <a:tcPr marL="43083" marR="43083" marT="21541" marB="21541" anchor="ctr"/>
                </a:tc>
                <a:extLst>
                  <a:ext uri="{0D108BD9-81ED-4DB2-BD59-A6C34878D82A}">
                    <a16:rowId xmlns:a16="http://schemas.microsoft.com/office/drawing/2014/main" val="1721887000"/>
                  </a:ext>
                </a:extLst>
              </a:tr>
            </a:tbl>
          </a:graphicData>
        </a:graphic>
      </p:graphicFrame>
      <p:pic>
        <p:nvPicPr>
          <p:cNvPr id="3" name="Imagen 2">
            <a:extLst>
              <a:ext uri="{FF2B5EF4-FFF2-40B4-BE49-F238E27FC236}">
                <a16:creationId xmlns:a16="http://schemas.microsoft.com/office/drawing/2014/main" id="{30A906CB-8D10-6B29-906A-4CC8759540B3}"/>
              </a:ext>
            </a:extLst>
          </p:cNvPr>
          <p:cNvPicPr>
            <a:picLocks noChangeAspect="1"/>
          </p:cNvPicPr>
          <p:nvPr/>
        </p:nvPicPr>
        <p:blipFill rotWithShape="1">
          <a:blip r:embed="rId4">
            <a:extLst>
              <a:ext uri="{28A0092B-C50C-407E-A947-70E740481C1C}">
                <a14:useLocalDpi xmlns:a14="http://schemas.microsoft.com/office/drawing/2010/main" val="0"/>
              </a:ext>
            </a:extLst>
          </a:blip>
          <a:srcRect l="21183" r="7553"/>
          <a:stretch/>
        </p:blipFill>
        <p:spPr>
          <a:xfrm>
            <a:off x="10111733" y="4478866"/>
            <a:ext cx="1743379" cy="1376074"/>
          </a:xfrm>
          <a:prstGeom prst="rect">
            <a:avLst/>
          </a:prstGeom>
        </p:spPr>
      </p:pic>
      <p:pic>
        <p:nvPicPr>
          <p:cNvPr id="4" name="Imagen 3">
            <a:extLst>
              <a:ext uri="{FF2B5EF4-FFF2-40B4-BE49-F238E27FC236}">
                <a16:creationId xmlns:a16="http://schemas.microsoft.com/office/drawing/2014/main" id="{1DF174F1-2E87-C8B9-8177-07098BB92BEA}"/>
              </a:ext>
            </a:extLst>
          </p:cNvPr>
          <p:cNvPicPr>
            <a:picLocks noChangeAspect="1"/>
          </p:cNvPicPr>
          <p:nvPr/>
        </p:nvPicPr>
        <p:blipFill>
          <a:blip r:embed="rId5">
            <a:extLst>
              <a:ext uri="{28A0092B-C50C-407E-A947-70E740481C1C}">
                <a14:useLocalDpi xmlns:a14="http://schemas.microsoft.com/office/drawing/2010/main" val="0"/>
              </a:ext>
            </a:extLst>
          </a:blip>
          <a:srcRect r="16764"/>
          <a:stretch/>
        </p:blipFill>
        <p:spPr>
          <a:xfrm rot="5400000">
            <a:off x="10257863" y="2456828"/>
            <a:ext cx="1451119" cy="1743379"/>
          </a:xfrm>
          <a:prstGeom prst="rect">
            <a:avLst/>
          </a:prstGeom>
        </p:spPr>
      </p:pic>
      <p:sp>
        <p:nvSpPr>
          <p:cNvPr id="5" name="CuadroTexto 4">
            <a:extLst>
              <a:ext uri="{FF2B5EF4-FFF2-40B4-BE49-F238E27FC236}">
                <a16:creationId xmlns:a16="http://schemas.microsoft.com/office/drawing/2014/main" id="{3528D2CD-AD5A-BAE4-AA5F-FE4E80A5A7F6}"/>
              </a:ext>
            </a:extLst>
          </p:cNvPr>
          <p:cNvSpPr txBox="1"/>
          <p:nvPr/>
        </p:nvSpPr>
        <p:spPr>
          <a:xfrm>
            <a:off x="10040465" y="5916225"/>
            <a:ext cx="2628144" cy="276999"/>
          </a:xfrm>
          <a:prstGeom prst="rect">
            <a:avLst/>
          </a:prstGeom>
          <a:noFill/>
        </p:spPr>
        <p:txBody>
          <a:bodyPr wrap="square" rtlCol="0">
            <a:spAutoFit/>
          </a:bodyPr>
          <a:lstStyle/>
          <a:p>
            <a:r>
              <a:rPr lang="es-ES" sz="1200" dirty="0" err="1">
                <a:latin typeface="Montserrat" panose="02000505000000020004" pitchFamily="2" charset="77"/>
              </a:rPr>
              <a:t>Onicopatía</a:t>
            </a:r>
            <a:r>
              <a:rPr lang="es-ES" sz="1200" dirty="0">
                <a:latin typeface="Montserrat" panose="02000505000000020004" pitchFamily="2" charset="77"/>
              </a:rPr>
              <a:t> psoriásica</a:t>
            </a:r>
          </a:p>
        </p:txBody>
      </p:sp>
      <p:sp>
        <p:nvSpPr>
          <p:cNvPr id="6" name="CuadroTexto 5">
            <a:extLst>
              <a:ext uri="{FF2B5EF4-FFF2-40B4-BE49-F238E27FC236}">
                <a16:creationId xmlns:a16="http://schemas.microsoft.com/office/drawing/2014/main" id="{D8F07995-A143-DBAE-6AC3-62BE9D5716CC}"/>
              </a:ext>
            </a:extLst>
          </p:cNvPr>
          <p:cNvSpPr txBox="1"/>
          <p:nvPr/>
        </p:nvSpPr>
        <p:spPr>
          <a:xfrm>
            <a:off x="10082999" y="4127972"/>
            <a:ext cx="2628144" cy="276999"/>
          </a:xfrm>
          <a:prstGeom prst="rect">
            <a:avLst/>
          </a:prstGeom>
          <a:noFill/>
        </p:spPr>
        <p:txBody>
          <a:bodyPr wrap="square" rtlCol="0">
            <a:spAutoFit/>
          </a:bodyPr>
          <a:lstStyle>
            <a:defPPr>
              <a:defRPr lang="es-ES"/>
            </a:defPPr>
            <a:lvl1pPr>
              <a:defRPr sz="1200">
                <a:latin typeface="Montserrat" panose="02000505000000020004" pitchFamily="2" charset="77"/>
              </a:defRPr>
            </a:lvl1pPr>
          </a:lstStyle>
          <a:p>
            <a:r>
              <a:rPr lang="es-ES" dirty="0"/>
              <a:t>Onicomicosis</a:t>
            </a:r>
          </a:p>
        </p:txBody>
      </p:sp>
      <p:pic>
        <p:nvPicPr>
          <p:cNvPr id="7" name="Imagen 6">
            <a:extLst>
              <a:ext uri="{FF2B5EF4-FFF2-40B4-BE49-F238E27FC236}">
                <a16:creationId xmlns:a16="http://schemas.microsoft.com/office/drawing/2014/main" id="{5192C5BB-F05A-0299-0B71-375420002AC2}"/>
              </a:ext>
            </a:extLst>
          </p:cNvPr>
          <p:cNvPicPr>
            <a:picLocks noChangeAspect="1"/>
          </p:cNvPicPr>
          <p:nvPr/>
        </p:nvPicPr>
        <p:blipFill rotWithShape="1">
          <a:blip r:embed="rId6">
            <a:extLst>
              <a:ext uri="{28A0092B-C50C-407E-A947-70E740481C1C}">
                <a14:useLocalDpi xmlns:a14="http://schemas.microsoft.com/office/drawing/2010/main" val="0"/>
              </a:ext>
            </a:extLst>
          </a:blip>
          <a:srcRect l="26750" r="25702"/>
          <a:stretch/>
        </p:blipFill>
        <p:spPr>
          <a:xfrm rot="5400000">
            <a:off x="10222307" y="482770"/>
            <a:ext cx="1495902" cy="1769708"/>
          </a:xfrm>
          <a:prstGeom prst="rect">
            <a:avLst/>
          </a:prstGeom>
        </p:spPr>
      </p:pic>
      <p:sp>
        <p:nvSpPr>
          <p:cNvPr id="8" name="CuadroTexto 7">
            <a:extLst>
              <a:ext uri="{FF2B5EF4-FFF2-40B4-BE49-F238E27FC236}">
                <a16:creationId xmlns:a16="http://schemas.microsoft.com/office/drawing/2014/main" id="{2F8A3139-64D8-AE28-634D-BC29AFD75FB2}"/>
              </a:ext>
            </a:extLst>
          </p:cNvPr>
          <p:cNvSpPr txBox="1"/>
          <p:nvPr/>
        </p:nvSpPr>
        <p:spPr>
          <a:xfrm>
            <a:off x="10040465" y="2115575"/>
            <a:ext cx="2069960" cy="461665"/>
          </a:xfrm>
          <a:prstGeom prst="rect">
            <a:avLst/>
          </a:prstGeom>
          <a:noFill/>
        </p:spPr>
        <p:txBody>
          <a:bodyPr wrap="square" rtlCol="0">
            <a:spAutoFit/>
          </a:bodyPr>
          <a:lstStyle>
            <a:defPPr>
              <a:defRPr lang="es-ES"/>
            </a:defPPr>
            <a:lvl1pPr>
              <a:defRPr sz="1200">
                <a:latin typeface="Montserrat" panose="02000505000000020004" pitchFamily="2" charset="77"/>
              </a:defRPr>
            </a:lvl1pPr>
          </a:lstStyle>
          <a:p>
            <a:r>
              <a:rPr lang="es-ES" dirty="0" err="1"/>
              <a:t>Onicopatía</a:t>
            </a:r>
            <a:r>
              <a:rPr lang="es-ES" dirty="0"/>
              <a:t> </a:t>
            </a:r>
            <a:r>
              <a:rPr lang="es-ES" dirty="0" err="1"/>
              <a:t>microtraumatica</a:t>
            </a:r>
            <a:endParaRPr lang="es-ES" dirty="0"/>
          </a:p>
        </p:txBody>
      </p:sp>
      <p:pic>
        <p:nvPicPr>
          <p:cNvPr id="11" name="Imagen 4">
            <a:extLst>
              <a:ext uri="{FF2B5EF4-FFF2-40B4-BE49-F238E27FC236}">
                <a16:creationId xmlns:a16="http://schemas.microsoft.com/office/drawing/2014/main" id="{603702FF-C2C1-3B3D-961B-4017BF501CC8}"/>
              </a:ext>
            </a:extLst>
          </p:cNvPr>
          <p:cNvPicPr>
            <a:picLocks noChangeAspect="1"/>
          </p:cNvPicPr>
          <p:nvPr/>
        </p:nvPicPr>
        <p:blipFill>
          <a:blip r:embed="rId7">
            <a:alphaModFix amt="35000"/>
            <a:duotone>
              <a:schemeClr val="accent5">
                <a:shade val="45000"/>
                <a:satMod val="135000"/>
              </a:schemeClr>
              <a:prstClr val="white"/>
            </a:duotone>
          </a:blip>
          <a:stretch>
            <a:fillRect/>
          </a:stretch>
        </p:blipFill>
        <p:spPr>
          <a:xfrm flipH="1">
            <a:off x="715096" y="186823"/>
            <a:ext cx="1281354" cy="1281354"/>
          </a:xfrm>
          <a:prstGeom prst="rect">
            <a:avLst/>
          </a:prstGeom>
        </p:spPr>
      </p:pic>
      <p:sp>
        <p:nvSpPr>
          <p:cNvPr id="13" name="TextBox 12">
            <a:extLst>
              <a:ext uri="{FF2B5EF4-FFF2-40B4-BE49-F238E27FC236}">
                <a16:creationId xmlns:a16="http://schemas.microsoft.com/office/drawing/2014/main" id="{E4944351-E310-B438-69AC-B33A0A2CCF71}"/>
              </a:ext>
            </a:extLst>
          </p:cNvPr>
          <p:cNvSpPr txBox="1"/>
          <p:nvPr/>
        </p:nvSpPr>
        <p:spPr>
          <a:xfrm>
            <a:off x="935506" y="6489768"/>
            <a:ext cx="10772585" cy="215444"/>
          </a:xfrm>
          <a:prstGeom prst="rect">
            <a:avLst/>
          </a:prstGeom>
          <a:noFill/>
        </p:spPr>
        <p:txBody>
          <a:bodyPr wrap="square">
            <a:spAutoFit/>
          </a:bodyPr>
          <a:lstStyle/>
          <a:p>
            <a:r>
              <a:rPr lang="es-ES" sz="800" dirty="0"/>
              <a:t>1, </a:t>
            </a:r>
            <a:r>
              <a:rPr lang="es-ES" sz="800" dirty="0" err="1"/>
              <a:t>Wollina</a:t>
            </a:r>
            <a:r>
              <a:rPr lang="es-ES" sz="800" dirty="0"/>
              <a:t> U, </a:t>
            </a:r>
            <a:r>
              <a:rPr lang="es-ES" sz="800" dirty="0" err="1"/>
              <a:t>Nenoff</a:t>
            </a:r>
            <a:r>
              <a:rPr lang="es-ES" sz="800" dirty="0"/>
              <a:t> P, </a:t>
            </a:r>
            <a:r>
              <a:rPr lang="es-ES" sz="800" dirty="0" err="1"/>
              <a:t>Haroske</a:t>
            </a:r>
            <a:r>
              <a:rPr lang="es-ES" sz="800" dirty="0"/>
              <a:t> G, </a:t>
            </a:r>
            <a:r>
              <a:rPr lang="es-ES" sz="800" dirty="0" err="1"/>
              <a:t>Haenssle</a:t>
            </a:r>
            <a:r>
              <a:rPr lang="es-ES" sz="800" dirty="0"/>
              <a:t> HA. The Diagnosis and Treatment of </a:t>
            </a:r>
            <a:r>
              <a:rPr lang="es-ES" sz="800" dirty="0" err="1"/>
              <a:t>Nail</a:t>
            </a:r>
            <a:r>
              <a:rPr lang="es-ES" sz="800" dirty="0"/>
              <a:t> </a:t>
            </a:r>
            <a:r>
              <a:rPr lang="es-ES" sz="800" dirty="0" err="1"/>
              <a:t>Disorders</a:t>
            </a:r>
            <a:r>
              <a:rPr lang="es-ES" sz="800" dirty="0"/>
              <a:t>. </a:t>
            </a:r>
            <a:r>
              <a:rPr lang="es-ES" sz="800" dirty="0" err="1"/>
              <a:t>Dtsch</a:t>
            </a:r>
            <a:r>
              <a:rPr lang="es-ES" sz="800" dirty="0"/>
              <a:t> </a:t>
            </a:r>
            <a:r>
              <a:rPr lang="es-ES" sz="800" dirty="0" err="1"/>
              <a:t>Arztebl</a:t>
            </a:r>
            <a:r>
              <a:rPr lang="es-ES" sz="800" dirty="0"/>
              <a:t> </a:t>
            </a:r>
            <a:r>
              <a:rPr lang="es-ES" sz="800" dirty="0" err="1"/>
              <a:t>Int</a:t>
            </a:r>
            <a:r>
              <a:rPr lang="es-ES" sz="800" dirty="0"/>
              <a:t>. 2016;113(29-30):509-518. doi:10.3238/arztebl.2016.0509.</a:t>
            </a:r>
          </a:p>
        </p:txBody>
      </p:sp>
    </p:spTree>
    <p:extLst>
      <p:ext uri="{BB962C8B-B14F-4D97-AF65-F5344CB8AC3E}">
        <p14:creationId xmlns:p14="http://schemas.microsoft.com/office/powerpoint/2010/main" val="342527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26DDC47-B0B6-5AC1-6398-F10F0B5F4653}"/>
              </a:ext>
            </a:extLst>
          </p:cNvPr>
          <p:cNvPicPr>
            <a:picLocks noGrp="1" noChangeAspect="1"/>
          </p:cNvPicPr>
          <p:nvPr>
            <p:ph idx="1"/>
          </p:nvPr>
        </p:nvPicPr>
        <p:blipFill>
          <a:blip r:embed="rId3"/>
          <a:stretch>
            <a:fillRect/>
          </a:stretch>
        </p:blipFill>
        <p:spPr>
          <a:xfrm>
            <a:off x="0" y="0"/>
            <a:ext cx="12192000" cy="6858000"/>
          </a:xfrm>
        </p:spPr>
      </p:pic>
      <p:sp>
        <p:nvSpPr>
          <p:cNvPr id="7" name="CuadroTexto 6">
            <a:extLst>
              <a:ext uri="{FF2B5EF4-FFF2-40B4-BE49-F238E27FC236}">
                <a16:creationId xmlns:a16="http://schemas.microsoft.com/office/drawing/2014/main" id="{B9B0A056-B7FF-9468-6865-32106C5E62FB}"/>
              </a:ext>
            </a:extLst>
          </p:cNvPr>
          <p:cNvSpPr txBox="1"/>
          <p:nvPr/>
        </p:nvSpPr>
        <p:spPr>
          <a:xfrm>
            <a:off x="1621971" y="847585"/>
            <a:ext cx="8948057" cy="4508029"/>
          </a:xfrm>
          <a:prstGeom prst="rect">
            <a:avLst/>
          </a:prstGeom>
          <a:noFill/>
        </p:spPr>
        <p:txBody>
          <a:bodyPr wrap="square">
            <a:spAutoFit/>
          </a:bodyPr>
          <a:lstStyle/>
          <a:p>
            <a:pPr marL="0" indent="0">
              <a:buNone/>
            </a:pPr>
            <a:r>
              <a:rPr lang="es-ES_tradnl" sz="2800" b="1" dirty="0">
                <a:solidFill>
                  <a:schemeClr val="accent1">
                    <a:lumMod val="50000"/>
                  </a:schemeClr>
                </a:solidFill>
                <a:latin typeface="Montserrat SemiBold" panose="02000505000000020004" pitchFamily="2" charset="77"/>
              </a:rPr>
              <a:t>DE LAS SIGUIENTES 12 IMÁGENES, </a:t>
            </a:r>
          </a:p>
          <a:p>
            <a:pPr marL="0" indent="0">
              <a:buNone/>
            </a:pPr>
            <a:r>
              <a:rPr lang="es-ES_tradnl" sz="2800" b="1" dirty="0">
                <a:solidFill>
                  <a:schemeClr val="accent1">
                    <a:lumMod val="50000"/>
                  </a:schemeClr>
                </a:solidFill>
                <a:latin typeface="Montserrat SemiBold" panose="02000505000000020004" pitchFamily="2" charset="77"/>
              </a:rPr>
              <a:t>¿SABRÍA IDENTIFICAR ESTAS 4 PATOLOGÍAS? </a:t>
            </a:r>
          </a:p>
          <a:p>
            <a:pPr marL="0" indent="0">
              <a:buNone/>
            </a:pPr>
            <a:r>
              <a:rPr lang="es-ES_tradnl" sz="2800" b="1" dirty="0">
                <a:solidFill>
                  <a:schemeClr val="accent1">
                    <a:lumMod val="50000"/>
                  </a:schemeClr>
                </a:solidFill>
                <a:latin typeface="Montserrat SemiBold" panose="02000505000000020004" pitchFamily="2" charset="77"/>
              </a:rPr>
              <a:t> </a:t>
            </a:r>
            <a:r>
              <a:rPr lang="es-ES_tradnl" dirty="0">
                <a:solidFill>
                  <a:srgbClr val="009193"/>
                </a:solidFill>
                <a:latin typeface="Montserrat" panose="02000505000000020004" pitchFamily="2" charset="77"/>
              </a:rPr>
              <a:t>Podría (o no) haber más de una imagen de cada patología.</a:t>
            </a:r>
          </a:p>
          <a:p>
            <a:pPr marL="0" indent="0">
              <a:buNone/>
            </a:pPr>
            <a:endParaRPr lang="es-ES_tradnl" dirty="0">
              <a:latin typeface="Montserrat" panose="02000505000000020004" pitchFamily="2" charset="77"/>
            </a:endParaRPr>
          </a:p>
          <a:p>
            <a:pPr lvl="1">
              <a:lnSpc>
                <a:spcPct val="200000"/>
              </a:lnSpc>
            </a:pPr>
            <a:r>
              <a:rPr lang="es-ES_tradnl" sz="2400" dirty="0">
                <a:latin typeface="Montserrat Light" pitchFamily="2" charset="77"/>
              </a:rPr>
              <a:t>ONICOMICOSIS</a:t>
            </a:r>
          </a:p>
          <a:p>
            <a:pPr lvl="1">
              <a:lnSpc>
                <a:spcPct val="200000"/>
              </a:lnSpc>
            </a:pPr>
            <a:r>
              <a:rPr lang="es-ES_tradnl" sz="2400" dirty="0">
                <a:latin typeface="Montserrat Light" pitchFamily="2" charset="77"/>
              </a:rPr>
              <a:t>PSORIASIS</a:t>
            </a:r>
          </a:p>
          <a:p>
            <a:pPr lvl="1">
              <a:lnSpc>
                <a:spcPct val="200000"/>
              </a:lnSpc>
            </a:pPr>
            <a:r>
              <a:rPr lang="es-ES_tradnl" sz="2400" dirty="0">
                <a:latin typeface="Montserrat Light" pitchFamily="2" charset="77"/>
              </a:rPr>
              <a:t>QUERATOSIS ACTÍNICA</a:t>
            </a:r>
          </a:p>
          <a:p>
            <a:pPr lvl="1">
              <a:lnSpc>
                <a:spcPct val="200000"/>
              </a:lnSpc>
            </a:pPr>
            <a:r>
              <a:rPr lang="es-ES_tradnl" sz="2400" dirty="0">
                <a:latin typeface="Montserrat Light" pitchFamily="2" charset="77"/>
              </a:rPr>
              <a:t>DERMATITIS ATÓPICA</a:t>
            </a:r>
            <a:endParaRPr lang="es-ES" sz="2400" dirty="0">
              <a:latin typeface="Montserrat Light" pitchFamily="2" charset="77"/>
            </a:endParaRPr>
          </a:p>
        </p:txBody>
      </p:sp>
      <p:sp>
        <p:nvSpPr>
          <p:cNvPr id="8" name="Elipse 7">
            <a:extLst>
              <a:ext uri="{FF2B5EF4-FFF2-40B4-BE49-F238E27FC236}">
                <a16:creationId xmlns:a16="http://schemas.microsoft.com/office/drawing/2014/main" id="{20894978-0EB8-A9C3-2E7A-6A60C4EE074B}"/>
              </a:ext>
            </a:extLst>
          </p:cNvPr>
          <p:cNvSpPr/>
          <p:nvPr/>
        </p:nvSpPr>
        <p:spPr>
          <a:xfrm>
            <a:off x="1828800" y="2800434"/>
            <a:ext cx="130629" cy="13062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5">
                  <a:lumMod val="50000"/>
                </a:schemeClr>
              </a:solidFill>
            </a:endParaRPr>
          </a:p>
        </p:txBody>
      </p:sp>
      <p:sp>
        <p:nvSpPr>
          <p:cNvPr id="9" name="Elipse 8">
            <a:extLst>
              <a:ext uri="{FF2B5EF4-FFF2-40B4-BE49-F238E27FC236}">
                <a16:creationId xmlns:a16="http://schemas.microsoft.com/office/drawing/2014/main" id="{2ED4EFC0-DE4F-57A6-3DDE-FEA420D0952B}"/>
              </a:ext>
            </a:extLst>
          </p:cNvPr>
          <p:cNvSpPr/>
          <p:nvPr/>
        </p:nvSpPr>
        <p:spPr>
          <a:xfrm>
            <a:off x="1828800" y="3529777"/>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B1AEAE38-4405-EF64-FA32-D8CD721AAE3E}"/>
              </a:ext>
            </a:extLst>
          </p:cNvPr>
          <p:cNvSpPr/>
          <p:nvPr/>
        </p:nvSpPr>
        <p:spPr>
          <a:xfrm>
            <a:off x="1828799" y="4304207"/>
            <a:ext cx="130629" cy="13062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2E64832B-2D0D-D83A-F4BD-936340BFB8B8}"/>
              </a:ext>
            </a:extLst>
          </p:cNvPr>
          <p:cNvSpPr/>
          <p:nvPr/>
        </p:nvSpPr>
        <p:spPr>
          <a:xfrm>
            <a:off x="1828799" y="5013322"/>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1D76ECC7-A7CD-9223-7ED9-25AA063BA0E9}"/>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2" name="CuadroTexto 11">
            <a:extLst>
              <a:ext uri="{FF2B5EF4-FFF2-40B4-BE49-F238E27FC236}">
                <a16:creationId xmlns:a16="http://schemas.microsoft.com/office/drawing/2014/main" id="{FD775A25-A0F3-22C8-78A3-4752D0892453}"/>
              </a:ext>
            </a:extLst>
          </p:cNvPr>
          <p:cNvSpPr txBox="1"/>
          <p:nvPr/>
        </p:nvSpPr>
        <p:spPr>
          <a:xfrm>
            <a:off x="2594113" y="5572128"/>
            <a:ext cx="5125513" cy="646331"/>
          </a:xfrm>
          <a:prstGeom prst="rect">
            <a:avLst/>
          </a:prstGeom>
          <a:noFill/>
        </p:spPr>
        <p:txBody>
          <a:bodyPr wrap="square">
            <a:spAutoFit/>
          </a:bodyPr>
          <a:lstStyle/>
          <a:p>
            <a:r>
              <a:rPr lang="es-ES_tradnl" dirty="0">
                <a:solidFill>
                  <a:srgbClr val="009193"/>
                </a:solidFill>
                <a:latin typeface="Montserrat" panose="02000505000000020004" pitchFamily="2" charset="77"/>
              </a:rPr>
              <a:t>Apúntese los resultados ya que más adelante las volveremos a ver.</a:t>
            </a:r>
            <a:endParaRPr lang="es-ES" dirty="0"/>
          </a:p>
        </p:txBody>
      </p:sp>
      <p:pic>
        <p:nvPicPr>
          <p:cNvPr id="6" name="Imagen 5">
            <a:extLst>
              <a:ext uri="{FF2B5EF4-FFF2-40B4-BE49-F238E27FC236}">
                <a16:creationId xmlns:a16="http://schemas.microsoft.com/office/drawing/2014/main" id="{1479D144-9611-8EBA-E624-FE7EA10350FB}"/>
              </a:ext>
            </a:extLst>
          </p:cNvPr>
          <p:cNvPicPr>
            <a:picLocks noChangeAspect="1"/>
          </p:cNvPicPr>
          <p:nvPr/>
        </p:nvPicPr>
        <p:blipFill>
          <a:blip r:embed="rId4">
            <a:duotone>
              <a:schemeClr val="accent5">
                <a:shade val="45000"/>
                <a:satMod val="135000"/>
              </a:schemeClr>
              <a:prstClr val="white"/>
            </a:duotone>
          </a:blip>
          <a:stretch>
            <a:fillRect/>
          </a:stretch>
        </p:blipFill>
        <p:spPr>
          <a:xfrm>
            <a:off x="8373423" y="3101600"/>
            <a:ext cx="1911722" cy="1911722"/>
          </a:xfrm>
          <a:prstGeom prst="rect">
            <a:avLst/>
          </a:prstGeom>
        </p:spPr>
      </p:pic>
      <p:pic>
        <p:nvPicPr>
          <p:cNvPr id="15" name="Imagen 14">
            <a:extLst>
              <a:ext uri="{FF2B5EF4-FFF2-40B4-BE49-F238E27FC236}">
                <a16:creationId xmlns:a16="http://schemas.microsoft.com/office/drawing/2014/main" id="{6E5AFC49-5260-4218-D314-2C859B399C0A}"/>
              </a:ext>
            </a:extLst>
          </p:cNvPr>
          <p:cNvPicPr>
            <a:picLocks noChangeAspect="1"/>
          </p:cNvPicPr>
          <p:nvPr/>
        </p:nvPicPr>
        <p:blipFill>
          <a:blip r:embed="rId5">
            <a:duotone>
              <a:schemeClr val="accent5">
                <a:shade val="45000"/>
                <a:satMod val="135000"/>
              </a:schemeClr>
              <a:prstClr val="white"/>
            </a:duotone>
          </a:blip>
          <a:stretch>
            <a:fillRect/>
          </a:stretch>
        </p:blipFill>
        <p:spPr>
          <a:xfrm>
            <a:off x="1828799" y="5483237"/>
            <a:ext cx="669472" cy="682861"/>
          </a:xfrm>
          <a:prstGeom prst="rect">
            <a:avLst/>
          </a:prstGeom>
        </p:spPr>
      </p:pic>
    </p:spTree>
    <p:extLst>
      <p:ext uri="{BB962C8B-B14F-4D97-AF65-F5344CB8AC3E}">
        <p14:creationId xmlns:p14="http://schemas.microsoft.com/office/powerpoint/2010/main" val="3085620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ECAD4-AA95-6FEC-0815-D368BB85A7A1}"/>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1F9744CC-4E79-E06B-7848-25B2C9C4CF4A}"/>
              </a:ext>
            </a:extLst>
          </p:cNvPr>
          <p:cNvPicPr>
            <a:picLocks noChangeAspect="1"/>
          </p:cNvPicPr>
          <p:nvPr/>
        </p:nvPicPr>
        <p:blipFill>
          <a:blip r:embed="rId3"/>
          <a:stretch>
            <a:fillRect/>
          </a:stretch>
        </p:blipFill>
        <p:spPr>
          <a:xfrm>
            <a:off x="0" y="-1326"/>
            <a:ext cx="12192000" cy="6858000"/>
          </a:xfrm>
          <a:prstGeom prst="rect">
            <a:avLst/>
          </a:prstGeom>
        </p:spPr>
      </p:pic>
      <p:sp>
        <p:nvSpPr>
          <p:cNvPr id="10" name="Título 20">
            <a:extLst>
              <a:ext uri="{FF2B5EF4-FFF2-40B4-BE49-F238E27FC236}">
                <a16:creationId xmlns:a16="http://schemas.microsoft.com/office/drawing/2014/main" id="{ED56B40B-E59A-B5EA-A2D9-B728D064E54E}"/>
              </a:ext>
            </a:extLst>
          </p:cNvPr>
          <p:cNvSpPr>
            <a:spLocks noGrp="1"/>
          </p:cNvSpPr>
          <p:nvPr>
            <p:ph type="title"/>
          </p:nvPr>
        </p:nvSpPr>
        <p:spPr>
          <a:xfrm>
            <a:off x="1355773" y="272220"/>
            <a:ext cx="10563577" cy="925689"/>
          </a:xfrm>
        </p:spPr>
        <p:txBody>
          <a:bodyPr>
            <a:noAutofit/>
          </a:bodyPr>
          <a:lstStyle/>
          <a:p>
            <a:r>
              <a:rPr lang="es-ES" sz="4000" dirty="0">
                <a:solidFill>
                  <a:schemeClr val="accent1">
                    <a:lumMod val="50000"/>
                  </a:schemeClr>
                </a:solidFill>
                <a:latin typeface="Montserrat" panose="02000505000000020004" pitchFamily="2" charset="77"/>
              </a:rPr>
              <a:t>Diagnóstico diferencial</a:t>
            </a:r>
          </a:p>
        </p:txBody>
      </p:sp>
      <p:sp>
        <p:nvSpPr>
          <p:cNvPr id="5" name="CuadroTexto 4">
            <a:extLst>
              <a:ext uri="{FF2B5EF4-FFF2-40B4-BE49-F238E27FC236}">
                <a16:creationId xmlns:a16="http://schemas.microsoft.com/office/drawing/2014/main" id="{341FE1B5-FF42-4D32-757B-2485D356BF73}"/>
              </a:ext>
            </a:extLst>
          </p:cNvPr>
          <p:cNvSpPr txBox="1"/>
          <p:nvPr/>
        </p:nvSpPr>
        <p:spPr>
          <a:xfrm>
            <a:off x="1298227" y="4665845"/>
            <a:ext cx="3493027" cy="369332"/>
          </a:xfrm>
          <a:prstGeom prst="rect">
            <a:avLst/>
          </a:prstGeom>
          <a:noFill/>
        </p:spPr>
        <p:txBody>
          <a:bodyPr wrap="square" rtlCol="0">
            <a:spAutoFit/>
          </a:bodyPr>
          <a:lstStyle/>
          <a:p>
            <a:r>
              <a:rPr lang="es-ES" dirty="0" err="1">
                <a:latin typeface="Montserrat" panose="02000505000000020004" pitchFamily="2" charset="77"/>
              </a:rPr>
              <a:t>Onicopatía</a:t>
            </a:r>
            <a:r>
              <a:rPr lang="es-ES" dirty="0">
                <a:latin typeface="Montserrat" panose="02000505000000020004" pitchFamily="2" charset="77"/>
              </a:rPr>
              <a:t> psoriásica</a:t>
            </a:r>
          </a:p>
        </p:txBody>
      </p:sp>
      <p:sp>
        <p:nvSpPr>
          <p:cNvPr id="6" name="CuadroTexto 5">
            <a:extLst>
              <a:ext uri="{FF2B5EF4-FFF2-40B4-BE49-F238E27FC236}">
                <a16:creationId xmlns:a16="http://schemas.microsoft.com/office/drawing/2014/main" id="{AE5B52B8-28B1-FEB6-40D3-33A50F2E2819}"/>
              </a:ext>
            </a:extLst>
          </p:cNvPr>
          <p:cNvSpPr txBox="1"/>
          <p:nvPr/>
        </p:nvSpPr>
        <p:spPr>
          <a:xfrm>
            <a:off x="9173297" y="4665845"/>
            <a:ext cx="2092971" cy="369332"/>
          </a:xfrm>
          <a:prstGeom prst="rect">
            <a:avLst/>
          </a:prstGeom>
          <a:noFill/>
        </p:spPr>
        <p:txBody>
          <a:bodyPr wrap="square" rtlCol="0">
            <a:spAutoFit/>
          </a:bodyPr>
          <a:lstStyle>
            <a:defPPr>
              <a:defRPr lang="es-ES"/>
            </a:defPPr>
            <a:lvl1pPr>
              <a:defRPr sz="1200">
                <a:latin typeface="Montserrat" panose="02000505000000020004" pitchFamily="2" charset="77"/>
              </a:defRPr>
            </a:lvl1pPr>
          </a:lstStyle>
          <a:p>
            <a:r>
              <a:rPr lang="es-ES" sz="1800" dirty="0"/>
              <a:t>Onicomicosis</a:t>
            </a:r>
          </a:p>
        </p:txBody>
      </p:sp>
      <p:sp>
        <p:nvSpPr>
          <p:cNvPr id="8" name="CuadroTexto 7">
            <a:extLst>
              <a:ext uri="{FF2B5EF4-FFF2-40B4-BE49-F238E27FC236}">
                <a16:creationId xmlns:a16="http://schemas.microsoft.com/office/drawing/2014/main" id="{3E0D3E0C-46CE-7FB8-6C4B-9A63BFFCA919}"/>
              </a:ext>
            </a:extLst>
          </p:cNvPr>
          <p:cNvSpPr txBox="1"/>
          <p:nvPr/>
        </p:nvSpPr>
        <p:spPr>
          <a:xfrm>
            <a:off x="4540403" y="4678232"/>
            <a:ext cx="3599420" cy="369332"/>
          </a:xfrm>
          <a:prstGeom prst="rect">
            <a:avLst/>
          </a:prstGeom>
          <a:noFill/>
        </p:spPr>
        <p:txBody>
          <a:bodyPr wrap="square" rtlCol="0">
            <a:spAutoFit/>
          </a:bodyPr>
          <a:lstStyle>
            <a:defPPr>
              <a:defRPr lang="es-ES"/>
            </a:defPPr>
            <a:lvl1pPr>
              <a:defRPr sz="1200">
                <a:latin typeface="Montserrat" panose="02000505000000020004" pitchFamily="2" charset="77"/>
              </a:defRPr>
            </a:lvl1pPr>
          </a:lstStyle>
          <a:p>
            <a:pPr algn="ctr"/>
            <a:r>
              <a:rPr lang="es-ES" sz="1800" dirty="0" err="1"/>
              <a:t>Onicopatía</a:t>
            </a:r>
            <a:r>
              <a:rPr lang="es-ES" sz="1800" dirty="0"/>
              <a:t> </a:t>
            </a:r>
            <a:r>
              <a:rPr lang="es-ES" sz="1800" dirty="0" err="1"/>
              <a:t>microtraumatica</a:t>
            </a:r>
            <a:endParaRPr lang="es-ES" sz="1800" dirty="0"/>
          </a:p>
        </p:txBody>
      </p:sp>
      <p:pic>
        <p:nvPicPr>
          <p:cNvPr id="11" name="Imagen 4">
            <a:extLst>
              <a:ext uri="{FF2B5EF4-FFF2-40B4-BE49-F238E27FC236}">
                <a16:creationId xmlns:a16="http://schemas.microsoft.com/office/drawing/2014/main" id="{C641553D-1985-373B-F155-B62F0CFF05C5}"/>
              </a:ext>
            </a:extLst>
          </p:cNvPr>
          <p:cNvPicPr>
            <a:picLocks noChangeAspect="1"/>
          </p:cNvPicPr>
          <p:nvPr/>
        </p:nvPicPr>
        <p:blipFill>
          <a:blip r:embed="rId4">
            <a:alphaModFix amt="35000"/>
            <a:duotone>
              <a:schemeClr val="accent5">
                <a:shade val="45000"/>
                <a:satMod val="135000"/>
              </a:schemeClr>
              <a:prstClr val="white"/>
            </a:duotone>
          </a:blip>
          <a:stretch>
            <a:fillRect/>
          </a:stretch>
        </p:blipFill>
        <p:spPr>
          <a:xfrm flipH="1">
            <a:off x="715096" y="186823"/>
            <a:ext cx="1281354" cy="1281354"/>
          </a:xfrm>
          <a:prstGeom prst="rect">
            <a:avLst/>
          </a:prstGeom>
        </p:spPr>
      </p:pic>
      <p:sp>
        <p:nvSpPr>
          <p:cNvPr id="13" name="TextBox 12">
            <a:extLst>
              <a:ext uri="{FF2B5EF4-FFF2-40B4-BE49-F238E27FC236}">
                <a16:creationId xmlns:a16="http://schemas.microsoft.com/office/drawing/2014/main" id="{2D29E2BA-6110-8D75-825A-BD57014B5974}"/>
              </a:ext>
            </a:extLst>
          </p:cNvPr>
          <p:cNvSpPr txBox="1"/>
          <p:nvPr/>
        </p:nvSpPr>
        <p:spPr>
          <a:xfrm>
            <a:off x="935506" y="6447497"/>
            <a:ext cx="10772585" cy="215444"/>
          </a:xfrm>
          <a:prstGeom prst="rect">
            <a:avLst/>
          </a:prstGeom>
          <a:noFill/>
        </p:spPr>
        <p:txBody>
          <a:bodyPr wrap="square">
            <a:spAutoFit/>
          </a:bodyPr>
          <a:lstStyle/>
          <a:p>
            <a:r>
              <a:rPr lang="es-ES" sz="800" dirty="0"/>
              <a:t>1, </a:t>
            </a:r>
            <a:r>
              <a:rPr lang="es-ES" sz="800" dirty="0" err="1"/>
              <a:t>Wollina</a:t>
            </a:r>
            <a:r>
              <a:rPr lang="es-ES" sz="800" dirty="0"/>
              <a:t> U, </a:t>
            </a:r>
            <a:r>
              <a:rPr lang="es-ES" sz="800" dirty="0" err="1"/>
              <a:t>Nenoff</a:t>
            </a:r>
            <a:r>
              <a:rPr lang="es-ES" sz="800" dirty="0"/>
              <a:t> P, </a:t>
            </a:r>
            <a:r>
              <a:rPr lang="es-ES" sz="800" dirty="0" err="1"/>
              <a:t>Haroske</a:t>
            </a:r>
            <a:r>
              <a:rPr lang="es-ES" sz="800" dirty="0"/>
              <a:t> G, </a:t>
            </a:r>
            <a:r>
              <a:rPr lang="es-ES" sz="800" dirty="0" err="1"/>
              <a:t>Haenssle</a:t>
            </a:r>
            <a:r>
              <a:rPr lang="es-ES" sz="800" dirty="0"/>
              <a:t> HA. The Diagnosis and Treatment of </a:t>
            </a:r>
            <a:r>
              <a:rPr lang="es-ES" sz="800" dirty="0" err="1"/>
              <a:t>Nail</a:t>
            </a:r>
            <a:r>
              <a:rPr lang="es-ES" sz="800" dirty="0"/>
              <a:t> </a:t>
            </a:r>
            <a:r>
              <a:rPr lang="es-ES" sz="800" dirty="0" err="1"/>
              <a:t>Disorders</a:t>
            </a:r>
            <a:r>
              <a:rPr lang="es-ES" sz="800" dirty="0"/>
              <a:t>. </a:t>
            </a:r>
            <a:r>
              <a:rPr lang="es-ES" sz="800" dirty="0" err="1"/>
              <a:t>Dtsch</a:t>
            </a:r>
            <a:r>
              <a:rPr lang="es-ES" sz="800" dirty="0"/>
              <a:t> </a:t>
            </a:r>
            <a:r>
              <a:rPr lang="es-ES" sz="800" dirty="0" err="1"/>
              <a:t>Arztebl</a:t>
            </a:r>
            <a:r>
              <a:rPr lang="es-ES" sz="800" dirty="0"/>
              <a:t> </a:t>
            </a:r>
            <a:r>
              <a:rPr lang="es-ES" sz="800" dirty="0" err="1"/>
              <a:t>Int</a:t>
            </a:r>
            <a:r>
              <a:rPr lang="es-ES" sz="800" dirty="0"/>
              <a:t>. 2016;113(29-30):509-518. doi:10.3238/arztebl.2016.0509.</a:t>
            </a:r>
          </a:p>
        </p:txBody>
      </p:sp>
      <p:pic>
        <p:nvPicPr>
          <p:cNvPr id="12" name="Imagen 11">
            <a:extLst>
              <a:ext uri="{FF2B5EF4-FFF2-40B4-BE49-F238E27FC236}">
                <a16:creationId xmlns:a16="http://schemas.microsoft.com/office/drawing/2014/main" id="{A13EE478-5CE0-2A96-D290-D64B4F0204CA}"/>
              </a:ext>
            </a:extLst>
          </p:cNvPr>
          <p:cNvPicPr>
            <a:picLocks noChangeAspect="1"/>
          </p:cNvPicPr>
          <p:nvPr/>
        </p:nvPicPr>
        <p:blipFill rotWithShape="1">
          <a:blip r:embed="rId5"/>
          <a:srcRect r="50562" b="50998"/>
          <a:stretch/>
        </p:blipFill>
        <p:spPr>
          <a:xfrm rot="10800000">
            <a:off x="8567327" y="1552227"/>
            <a:ext cx="3140764" cy="3113047"/>
          </a:xfrm>
          <a:prstGeom prst="rect">
            <a:avLst/>
          </a:prstGeom>
        </p:spPr>
      </p:pic>
      <p:pic>
        <p:nvPicPr>
          <p:cNvPr id="14" name="Imagen 13">
            <a:extLst>
              <a:ext uri="{FF2B5EF4-FFF2-40B4-BE49-F238E27FC236}">
                <a16:creationId xmlns:a16="http://schemas.microsoft.com/office/drawing/2014/main" id="{9A0D0FF1-B783-A73F-7A94-E5B26A9EFA28}"/>
              </a:ext>
            </a:extLst>
          </p:cNvPr>
          <p:cNvPicPr>
            <a:picLocks noChangeAspect="1"/>
          </p:cNvPicPr>
          <p:nvPr/>
        </p:nvPicPr>
        <p:blipFill rotWithShape="1">
          <a:blip r:embed="rId6"/>
          <a:srcRect l="50026" t="5825" b="55519"/>
          <a:stretch/>
        </p:blipFill>
        <p:spPr>
          <a:xfrm>
            <a:off x="4831710" y="1552227"/>
            <a:ext cx="2979856" cy="3073272"/>
          </a:xfrm>
          <a:prstGeom prst="rect">
            <a:avLst/>
          </a:prstGeom>
        </p:spPr>
      </p:pic>
      <p:pic>
        <p:nvPicPr>
          <p:cNvPr id="15" name="Imagen 14">
            <a:extLst>
              <a:ext uri="{FF2B5EF4-FFF2-40B4-BE49-F238E27FC236}">
                <a16:creationId xmlns:a16="http://schemas.microsoft.com/office/drawing/2014/main" id="{BEF0FC48-056E-6F50-4849-1DD8F48D84C9}"/>
              </a:ext>
            </a:extLst>
          </p:cNvPr>
          <p:cNvPicPr>
            <a:picLocks noChangeAspect="1"/>
          </p:cNvPicPr>
          <p:nvPr/>
        </p:nvPicPr>
        <p:blipFill rotWithShape="1">
          <a:blip r:embed="rId7"/>
          <a:srcRect l="20138" r="18867" b="34160"/>
          <a:stretch/>
        </p:blipFill>
        <p:spPr>
          <a:xfrm>
            <a:off x="1188920" y="1552227"/>
            <a:ext cx="2847109" cy="3073272"/>
          </a:xfrm>
          <a:prstGeom prst="rect">
            <a:avLst/>
          </a:prstGeom>
        </p:spPr>
      </p:pic>
      <p:sp>
        <p:nvSpPr>
          <p:cNvPr id="16" name="TextBox 9">
            <a:extLst>
              <a:ext uri="{FF2B5EF4-FFF2-40B4-BE49-F238E27FC236}">
                <a16:creationId xmlns:a16="http://schemas.microsoft.com/office/drawing/2014/main" id="{FEB4760D-F894-B60F-0B50-A7EF56F05531}"/>
              </a:ext>
            </a:extLst>
          </p:cNvPr>
          <p:cNvSpPr txBox="1"/>
          <p:nvPr/>
        </p:nvSpPr>
        <p:spPr>
          <a:xfrm>
            <a:off x="2881812" y="927557"/>
            <a:ext cx="7337971" cy="504305"/>
          </a:xfrm>
          <a:prstGeom prst="rect">
            <a:avLst/>
          </a:prstGeom>
          <a:noFill/>
          <a:ln w="28575">
            <a:noFill/>
          </a:ln>
        </p:spPr>
        <p:txBody>
          <a:bodyPr wrap="none" rtlCol="0" anchor="t">
            <a:spAutoFit/>
          </a:bodyPr>
          <a:lstStyle/>
          <a:p>
            <a:pPr>
              <a:lnSpc>
                <a:spcPct val="150000"/>
              </a:lnSpc>
            </a:pPr>
            <a:r>
              <a:rPr lang="es-ES_tradnl" sz="2000" b="1" dirty="0"/>
              <a:t>Líneas blancas y amarillas con </a:t>
            </a:r>
            <a:r>
              <a:rPr lang="es-ES_tradnl" sz="2000" b="1" dirty="0" err="1"/>
              <a:t>dermatoscopia</a:t>
            </a:r>
            <a:r>
              <a:rPr lang="es-ES_tradnl" sz="2000" b="1" dirty="0"/>
              <a:t> </a:t>
            </a:r>
            <a:r>
              <a:rPr lang="es-ES_tradnl" sz="2000" b="1" dirty="0">
                <a:sym typeface="Wingdings" pitchFamily="2" charset="2"/>
              </a:rPr>
              <a:t> sensibilidad 90.4%</a:t>
            </a:r>
          </a:p>
        </p:txBody>
      </p:sp>
      <p:sp>
        <p:nvSpPr>
          <p:cNvPr id="17" name="CuadroTexto 16">
            <a:extLst>
              <a:ext uri="{FF2B5EF4-FFF2-40B4-BE49-F238E27FC236}">
                <a16:creationId xmlns:a16="http://schemas.microsoft.com/office/drawing/2014/main" id="{CE1059D1-D56D-8608-F710-061BB2BD22E7}"/>
              </a:ext>
            </a:extLst>
          </p:cNvPr>
          <p:cNvSpPr txBox="1"/>
          <p:nvPr/>
        </p:nvSpPr>
        <p:spPr>
          <a:xfrm>
            <a:off x="8139823" y="5040890"/>
            <a:ext cx="4052177" cy="1169551"/>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s-ES_tradnl" sz="1400" dirty="0">
                <a:latin typeface="Montserrat" panose="00000500000000000000" pitchFamily="2" charset="0"/>
              </a:rPr>
              <a:t>Borde dentado, </a:t>
            </a:r>
            <a:r>
              <a:rPr lang="es-ES_tradnl" sz="1400" b="1" dirty="0">
                <a:latin typeface="Montserrat" panose="00000500000000000000" pitchFamily="2" charset="0"/>
              </a:rPr>
              <a:t>con “espigas”</a:t>
            </a:r>
          </a:p>
          <a:p>
            <a:pPr marL="285750" indent="-285750" algn="just">
              <a:buFont typeface="Arial" panose="020B0604020202020204" pitchFamily="34" charset="0"/>
              <a:buChar char="•"/>
            </a:pPr>
            <a:r>
              <a:rPr lang="es-ES_tradnl" sz="1400" dirty="0">
                <a:latin typeface="Montserrat" panose="00000500000000000000" pitchFamily="2" charset="0"/>
              </a:rPr>
              <a:t>Interior con estrías longitudinales</a:t>
            </a:r>
          </a:p>
          <a:p>
            <a:pPr marL="285750" indent="-285750" algn="just">
              <a:buFont typeface="Arial" panose="020B0604020202020204" pitchFamily="34" charset="0"/>
              <a:buChar char="•"/>
            </a:pPr>
            <a:r>
              <a:rPr lang="es-ES_tradnl" sz="1400" dirty="0">
                <a:latin typeface="Montserrat" panose="00000500000000000000" pitchFamily="2" charset="0"/>
              </a:rPr>
              <a:t>Varios colores: blanco, amarillo, marrón</a:t>
            </a:r>
          </a:p>
          <a:p>
            <a:pPr marL="285750" indent="-285750" algn="just">
              <a:buFont typeface="Arial" panose="020B0604020202020204" pitchFamily="34" charset="0"/>
              <a:buChar char="•"/>
            </a:pPr>
            <a:r>
              <a:rPr lang="es-ES_tradnl" sz="1400" dirty="0">
                <a:latin typeface="Montserrat" panose="00000500000000000000" pitchFamily="2" charset="0"/>
              </a:rPr>
              <a:t>Hiperqueratosis subungueal “en ruinas”</a:t>
            </a:r>
          </a:p>
          <a:p>
            <a:pPr marL="285750" indent="-285750" algn="just">
              <a:buFont typeface="Arial" panose="020B0604020202020204" pitchFamily="34" charset="0"/>
              <a:buChar char="•"/>
            </a:pPr>
            <a:r>
              <a:rPr lang="es-ES_tradnl" sz="1400" dirty="0">
                <a:latin typeface="Montserrat" panose="00000500000000000000" pitchFamily="2" charset="0"/>
              </a:rPr>
              <a:t>Unilateral o bilateral asimétrico</a:t>
            </a:r>
          </a:p>
        </p:txBody>
      </p:sp>
      <p:sp>
        <p:nvSpPr>
          <p:cNvPr id="18" name="CuadroTexto 17">
            <a:extLst>
              <a:ext uri="{FF2B5EF4-FFF2-40B4-BE49-F238E27FC236}">
                <a16:creationId xmlns:a16="http://schemas.microsoft.com/office/drawing/2014/main" id="{15FD9F31-F0BD-AE4A-98DD-4EABD8EDBE30}"/>
              </a:ext>
            </a:extLst>
          </p:cNvPr>
          <p:cNvSpPr txBox="1"/>
          <p:nvPr/>
        </p:nvSpPr>
        <p:spPr>
          <a:xfrm>
            <a:off x="927527" y="5061216"/>
            <a:ext cx="3736839" cy="116955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s-ES_tradnl" sz="1400" dirty="0">
                <a:latin typeface="Montserrat" panose="00000500000000000000" pitchFamily="2" charset="0"/>
              </a:rPr>
              <a:t>Borde lineal, ondulado, </a:t>
            </a:r>
            <a:r>
              <a:rPr lang="es-ES_tradnl" sz="1400" b="1" dirty="0">
                <a:latin typeface="Montserrat" panose="00000500000000000000" pitchFamily="2" charset="0"/>
              </a:rPr>
              <a:t>asalmonado</a:t>
            </a:r>
          </a:p>
          <a:p>
            <a:pPr marL="285750" indent="-285750">
              <a:buFont typeface="Arial" panose="020B0604020202020204" pitchFamily="34" charset="0"/>
              <a:buChar char="•"/>
            </a:pPr>
            <a:r>
              <a:rPr lang="es-ES_tradnl" sz="1400" dirty="0">
                <a:latin typeface="Montserrat" panose="00000500000000000000" pitchFamily="2" charset="0"/>
              </a:rPr>
              <a:t>Interior homogéneo. </a:t>
            </a:r>
          </a:p>
          <a:p>
            <a:pPr marL="285750" indent="-285750">
              <a:buFont typeface="Arial" panose="020B0604020202020204" pitchFamily="34" charset="0"/>
              <a:buChar char="•"/>
            </a:pPr>
            <a:r>
              <a:rPr lang="es-ES_tradnl" sz="1400" dirty="0">
                <a:latin typeface="Montserrat" panose="00000500000000000000" pitchFamily="2" charset="0"/>
              </a:rPr>
              <a:t>Un color: blanco-plateado</a:t>
            </a:r>
          </a:p>
          <a:p>
            <a:pPr marL="285750" indent="-285750">
              <a:buFont typeface="Arial" panose="020B0604020202020204" pitchFamily="34" charset="0"/>
              <a:buChar char="•"/>
            </a:pPr>
            <a:r>
              <a:rPr lang="es-ES_tradnl" sz="1400" dirty="0">
                <a:latin typeface="Montserrat" panose="00000500000000000000" pitchFamily="2" charset="0"/>
              </a:rPr>
              <a:t>Hiperqueratosis compacta, plateada</a:t>
            </a:r>
          </a:p>
          <a:p>
            <a:pPr marL="285750" indent="-285750">
              <a:buFont typeface="Arial" panose="020B0604020202020204" pitchFamily="34" charset="0"/>
              <a:buChar char="•"/>
            </a:pPr>
            <a:r>
              <a:rPr lang="es-ES_tradnl" sz="1400" dirty="0">
                <a:latin typeface="Montserrat" panose="00000500000000000000" pitchFamily="2" charset="0"/>
              </a:rPr>
              <a:t>Asimétrico. Más frecuente en manos</a:t>
            </a:r>
          </a:p>
        </p:txBody>
      </p:sp>
      <p:sp>
        <p:nvSpPr>
          <p:cNvPr id="19" name="CuadroTexto 18">
            <a:extLst>
              <a:ext uri="{FF2B5EF4-FFF2-40B4-BE49-F238E27FC236}">
                <a16:creationId xmlns:a16="http://schemas.microsoft.com/office/drawing/2014/main" id="{0F6C8FF1-47F9-FACB-EF1C-3EA3D363DB82}"/>
              </a:ext>
            </a:extLst>
          </p:cNvPr>
          <p:cNvSpPr txBox="1"/>
          <p:nvPr/>
        </p:nvSpPr>
        <p:spPr>
          <a:xfrm>
            <a:off x="4664366" y="5075226"/>
            <a:ext cx="3242176" cy="116955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s-ES_tradnl" sz="1400" dirty="0">
                <a:latin typeface="Montserrat" panose="00000500000000000000" pitchFamily="2" charset="0"/>
              </a:rPr>
              <a:t>Borde </a:t>
            </a:r>
            <a:r>
              <a:rPr lang="es-ES_tradnl" sz="1400" b="1" dirty="0">
                <a:latin typeface="Montserrat" panose="00000500000000000000" pitchFamily="2" charset="0"/>
              </a:rPr>
              <a:t>lineal, ondulado. </a:t>
            </a:r>
          </a:p>
          <a:p>
            <a:pPr marL="285750" indent="-285750">
              <a:buFont typeface="Arial" panose="020B0604020202020204" pitchFamily="34" charset="0"/>
              <a:buChar char="•"/>
            </a:pPr>
            <a:r>
              <a:rPr lang="es-ES_tradnl" sz="1400" dirty="0">
                <a:latin typeface="Montserrat" panose="00000500000000000000" pitchFamily="2" charset="0"/>
              </a:rPr>
              <a:t>NO espigas</a:t>
            </a:r>
          </a:p>
          <a:p>
            <a:pPr marL="285750" indent="-285750">
              <a:buFont typeface="Arial" panose="020B0604020202020204" pitchFamily="34" charset="0"/>
              <a:buChar char="•"/>
            </a:pPr>
            <a:r>
              <a:rPr lang="es-ES_tradnl" sz="1400" dirty="0">
                <a:latin typeface="Montserrat" panose="00000500000000000000" pitchFamily="2" charset="0"/>
              </a:rPr>
              <a:t>Interior homogéneo </a:t>
            </a:r>
          </a:p>
          <a:p>
            <a:pPr marL="285750" indent="-285750">
              <a:buFont typeface="Arial" panose="020B0604020202020204" pitchFamily="34" charset="0"/>
              <a:buChar char="•"/>
            </a:pPr>
            <a:r>
              <a:rPr lang="es-ES_tradnl" sz="1400" dirty="0">
                <a:latin typeface="Montserrat" panose="00000500000000000000" pitchFamily="2" charset="0"/>
              </a:rPr>
              <a:t>Un color: blanco-amarillento</a:t>
            </a:r>
          </a:p>
          <a:p>
            <a:pPr marL="285750" indent="-285750">
              <a:buFont typeface="Arial" panose="020B0604020202020204" pitchFamily="34" charset="0"/>
              <a:buChar char="•"/>
            </a:pPr>
            <a:r>
              <a:rPr lang="es-ES_tradnl" sz="1400" dirty="0">
                <a:latin typeface="Montserrat" panose="00000500000000000000" pitchFamily="2" charset="0"/>
              </a:rPr>
              <a:t>Frecuente bilateral y simétrico</a:t>
            </a:r>
          </a:p>
        </p:txBody>
      </p:sp>
    </p:spTree>
    <p:extLst>
      <p:ext uri="{BB962C8B-B14F-4D97-AF65-F5344CB8AC3E}">
        <p14:creationId xmlns:p14="http://schemas.microsoft.com/office/powerpoint/2010/main" val="3595644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D0CB062-2BCD-34C8-26CB-27D46BCBA438}"/>
              </a:ext>
            </a:extLst>
          </p:cNvPr>
          <p:cNvPicPr>
            <a:picLocks noChangeAspect="1"/>
          </p:cNvPicPr>
          <p:nvPr/>
        </p:nvPicPr>
        <p:blipFill>
          <a:blip r:embed="rId3">
            <a:alphaModFix amt="35000"/>
            <a:duotone>
              <a:schemeClr val="accent5">
                <a:shade val="45000"/>
                <a:satMod val="135000"/>
              </a:schemeClr>
              <a:prstClr val="white"/>
            </a:duotone>
          </a:blip>
          <a:stretch>
            <a:fillRect/>
          </a:stretch>
        </p:blipFill>
        <p:spPr>
          <a:xfrm flipH="1">
            <a:off x="875009" y="572095"/>
            <a:ext cx="1281354" cy="1281354"/>
          </a:xfrm>
          <a:prstGeom prst="rect">
            <a:avLst/>
          </a:prstGeom>
        </p:spPr>
      </p:pic>
      <p:sp>
        <p:nvSpPr>
          <p:cNvPr id="4" name="Rectángulo redondeado 3">
            <a:extLst>
              <a:ext uri="{FF2B5EF4-FFF2-40B4-BE49-F238E27FC236}">
                <a16:creationId xmlns:a16="http://schemas.microsoft.com/office/drawing/2014/main" id="{F9F97629-4F67-C714-82E4-8AE03D8DD7E0}"/>
              </a:ext>
            </a:extLst>
          </p:cNvPr>
          <p:cNvSpPr/>
          <p:nvPr/>
        </p:nvSpPr>
        <p:spPr>
          <a:xfrm>
            <a:off x="3805380" y="2730343"/>
            <a:ext cx="4729018" cy="3195782"/>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4"/>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0B71FE3-8A8C-FF66-5420-E6CC390E749A}"/>
              </a:ext>
            </a:extLst>
          </p:cNvPr>
          <p:cNvSpPr txBox="1"/>
          <p:nvPr/>
        </p:nvSpPr>
        <p:spPr>
          <a:xfrm>
            <a:off x="1033670" y="1794543"/>
            <a:ext cx="10416208" cy="4278094"/>
          </a:xfrm>
          <a:prstGeom prst="rect">
            <a:avLst/>
          </a:prstGeom>
          <a:noFill/>
        </p:spPr>
        <p:txBody>
          <a:bodyPr wrap="square" rtlCol="0">
            <a:spAutoFit/>
          </a:bodyPr>
          <a:lstStyle/>
          <a:p>
            <a:pPr marL="0" indent="0">
              <a:buNone/>
            </a:pPr>
            <a:r>
              <a:rPr lang="es-ES" dirty="0">
                <a:latin typeface="Montserrat Light" pitchFamily="2" charset="77"/>
              </a:rPr>
              <a:t>Además de la psoriasis ungueal y la </a:t>
            </a:r>
            <a:r>
              <a:rPr lang="es-ES" dirty="0" err="1">
                <a:latin typeface="Montserrat Light" pitchFamily="2" charset="77"/>
              </a:rPr>
              <a:t>onicopatía</a:t>
            </a:r>
            <a:r>
              <a:rPr lang="es-ES" dirty="0">
                <a:latin typeface="Montserrat Light" pitchFamily="2" charset="77"/>
              </a:rPr>
              <a:t> </a:t>
            </a:r>
            <a:r>
              <a:rPr lang="es-ES" dirty="0" err="1">
                <a:latin typeface="Montserrat Light" pitchFamily="2" charset="77"/>
              </a:rPr>
              <a:t>microtraumática</a:t>
            </a:r>
            <a:r>
              <a:rPr lang="es-ES" dirty="0">
                <a:latin typeface="Montserrat Light" pitchFamily="2" charset="77"/>
              </a:rPr>
              <a:t>, otras condiciones que deben considerarse en el diagnóstico diferencial de la onicomicosis incluyen</a:t>
            </a:r>
            <a:r>
              <a:rPr lang="es-ES" baseline="30000" dirty="0">
                <a:latin typeface="Montserrat Light" pitchFamily="2" charset="77"/>
              </a:rPr>
              <a:t>1,2</a:t>
            </a:r>
            <a:r>
              <a:rPr lang="es-ES" dirty="0">
                <a:latin typeface="Montserrat Light" pitchFamily="2" charset="77"/>
              </a:rPr>
              <a:t>:</a:t>
            </a:r>
          </a:p>
          <a:p>
            <a:pPr lvl="1"/>
            <a:endParaRPr lang="es-ES" dirty="0"/>
          </a:p>
          <a:p>
            <a:pPr lvl="7">
              <a:spcAft>
                <a:spcPts val="600"/>
              </a:spcAft>
            </a:pPr>
            <a:endParaRPr lang="es-ES" sz="2000" dirty="0">
              <a:solidFill>
                <a:schemeClr val="bg1"/>
              </a:solidFill>
              <a:latin typeface="Montserrat" panose="02000505000000020004" pitchFamily="2" charset="77"/>
            </a:endParaRPr>
          </a:p>
          <a:p>
            <a:pPr lvl="7">
              <a:spcAft>
                <a:spcPts val="600"/>
              </a:spcAft>
            </a:pPr>
            <a:r>
              <a:rPr lang="es-ES" sz="2000" dirty="0">
                <a:solidFill>
                  <a:schemeClr val="bg1"/>
                </a:solidFill>
                <a:latin typeface="Montserrat" panose="02000505000000020004" pitchFamily="2" charset="77"/>
              </a:rPr>
              <a:t>1. </a:t>
            </a:r>
            <a:r>
              <a:rPr lang="es-ES" sz="2000" b="1" dirty="0">
                <a:solidFill>
                  <a:schemeClr val="bg1"/>
                </a:solidFill>
                <a:latin typeface="Montserrat" panose="02000505000000020004" pitchFamily="2" charset="77"/>
              </a:rPr>
              <a:t>Liquen plano</a:t>
            </a:r>
          </a:p>
          <a:p>
            <a:pPr lvl="7">
              <a:spcAft>
                <a:spcPts val="600"/>
              </a:spcAft>
            </a:pPr>
            <a:r>
              <a:rPr lang="es-ES" sz="2000" dirty="0">
                <a:solidFill>
                  <a:schemeClr val="bg1"/>
                </a:solidFill>
                <a:latin typeface="Montserrat" panose="02000505000000020004" pitchFamily="2" charset="77"/>
              </a:rPr>
              <a:t>2. </a:t>
            </a:r>
            <a:r>
              <a:rPr lang="es-ES" sz="2000" b="1" dirty="0" err="1">
                <a:solidFill>
                  <a:schemeClr val="bg1"/>
                </a:solidFill>
                <a:latin typeface="Montserrat" panose="02000505000000020004" pitchFamily="2" charset="77"/>
              </a:rPr>
              <a:t>Onicogrifosis</a:t>
            </a:r>
            <a:endParaRPr lang="es-ES" sz="2000" b="1" dirty="0">
              <a:solidFill>
                <a:schemeClr val="bg1"/>
              </a:solidFill>
              <a:latin typeface="Montserrat" panose="02000505000000020004" pitchFamily="2" charset="77"/>
            </a:endParaRPr>
          </a:p>
          <a:p>
            <a:pPr lvl="7">
              <a:spcAft>
                <a:spcPts val="600"/>
              </a:spcAft>
            </a:pPr>
            <a:r>
              <a:rPr lang="es-ES" sz="2000" dirty="0">
                <a:solidFill>
                  <a:schemeClr val="bg1"/>
                </a:solidFill>
                <a:latin typeface="Montserrat" panose="02000505000000020004" pitchFamily="2" charset="77"/>
              </a:rPr>
              <a:t>3. </a:t>
            </a:r>
            <a:r>
              <a:rPr lang="es-ES" sz="2000" b="1" dirty="0">
                <a:solidFill>
                  <a:schemeClr val="bg1"/>
                </a:solidFill>
                <a:latin typeface="Montserrat" panose="02000505000000020004" pitchFamily="2" charset="77"/>
              </a:rPr>
              <a:t>Eccema crónico de manos</a:t>
            </a:r>
          </a:p>
          <a:p>
            <a:pPr lvl="7">
              <a:spcAft>
                <a:spcPts val="600"/>
              </a:spcAft>
            </a:pPr>
            <a:r>
              <a:rPr lang="es-ES" sz="2000" dirty="0">
                <a:solidFill>
                  <a:schemeClr val="bg1"/>
                </a:solidFill>
                <a:latin typeface="Montserrat" panose="02000505000000020004" pitchFamily="2" charset="77"/>
              </a:rPr>
              <a:t>4. </a:t>
            </a:r>
            <a:r>
              <a:rPr lang="es-ES" sz="2000" b="1" dirty="0">
                <a:solidFill>
                  <a:schemeClr val="bg1"/>
                </a:solidFill>
                <a:latin typeface="Montserrat" panose="02000505000000020004" pitchFamily="2" charset="77"/>
              </a:rPr>
              <a:t>Onicofagia y </a:t>
            </a:r>
            <a:r>
              <a:rPr lang="es-ES" sz="2000" b="1" dirty="0" err="1">
                <a:solidFill>
                  <a:schemeClr val="bg1"/>
                </a:solidFill>
                <a:latin typeface="Montserrat" panose="02000505000000020004" pitchFamily="2" charset="77"/>
              </a:rPr>
              <a:t>onicotilomanía</a:t>
            </a:r>
            <a:endParaRPr lang="es-ES" sz="2000" b="1" dirty="0">
              <a:solidFill>
                <a:schemeClr val="bg1"/>
              </a:solidFill>
              <a:latin typeface="Montserrat" panose="02000505000000020004" pitchFamily="2" charset="77"/>
            </a:endParaRPr>
          </a:p>
          <a:p>
            <a:pPr lvl="7">
              <a:spcAft>
                <a:spcPts val="600"/>
              </a:spcAft>
            </a:pPr>
            <a:r>
              <a:rPr lang="es-ES" sz="2000" dirty="0">
                <a:solidFill>
                  <a:schemeClr val="bg1"/>
                </a:solidFill>
                <a:latin typeface="Montserrat" panose="02000505000000020004" pitchFamily="2" charset="77"/>
              </a:rPr>
              <a:t>5. </a:t>
            </a:r>
            <a:r>
              <a:rPr lang="es-ES" sz="2000" b="1" dirty="0">
                <a:solidFill>
                  <a:schemeClr val="bg1"/>
                </a:solidFill>
                <a:latin typeface="Montserrat" panose="02000505000000020004" pitchFamily="2" charset="77"/>
              </a:rPr>
              <a:t>Melanoma subungueal</a:t>
            </a:r>
          </a:p>
          <a:p>
            <a:pPr lvl="7">
              <a:spcAft>
                <a:spcPts val="600"/>
              </a:spcAft>
            </a:pPr>
            <a:r>
              <a:rPr lang="es-ES" sz="2000" dirty="0">
                <a:solidFill>
                  <a:schemeClr val="bg1"/>
                </a:solidFill>
                <a:latin typeface="Montserrat" panose="02000505000000020004" pitchFamily="2" charset="77"/>
              </a:rPr>
              <a:t>6. </a:t>
            </a:r>
            <a:r>
              <a:rPr lang="es-ES" sz="2000" b="1" dirty="0">
                <a:solidFill>
                  <a:schemeClr val="bg1"/>
                </a:solidFill>
                <a:latin typeface="Montserrat" panose="02000505000000020004" pitchFamily="2" charset="77"/>
              </a:rPr>
              <a:t>Infecciones bacterianas</a:t>
            </a:r>
          </a:p>
          <a:p>
            <a:pPr lvl="7">
              <a:spcAft>
                <a:spcPts val="600"/>
              </a:spcAft>
            </a:pPr>
            <a:r>
              <a:rPr lang="es-ES" sz="2000" dirty="0">
                <a:solidFill>
                  <a:schemeClr val="bg1"/>
                </a:solidFill>
                <a:latin typeface="Montserrat" panose="02000505000000020004" pitchFamily="2" charset="77"/>
              </a:rPr>
              <a:t>7. </a:t>
            </a:r>
            <a:r>
              <a:rPr lang="es-ES" sz="2000" b="1" dirty="0" err="1">
                <a:solidFill>
                  <a:schemeClr val="bg1"/>
                </a:solidFill>
                <a:latin typeface="Montserrat" panose="02000505000000020004" pitchFamily="2" charset="77"/>
              </a:rPr>
              <a:t>Onicodistrofia</a:t>
            </a:r>
            <a:r>
              <a:rPr lang="es-ES" sz="2000" b="1" dirty="0">
                <a:solidFill>
                  <a:schemeClr val="bg1"/>
                </a:solidFill>
                <a:latin typeface="Montserrat" panose="02000505000000020004" pitchFamily="2" charset="77"/>
              </a:rPr>
              <a:t> idiopática</a:t>
            </a:r>
          </a:p>
          <a:p>
            <a:endParaRPr lang="es-ES" dirty="0"/>
          </a:p>
        </p:txBody>
      </p:sp>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515686" y="600395"/>
            <a:ext cx="10563577" cy="925689"/>
          </a:xfrm>
        </p:spPr>
        <p:txBody>
          <a:bodyPr>
            <a:noAutofit/>
          </a:bodyPr>
          <a:lstStyle/>
          <a:p>
            <a:r>
              <a:rPr lang="es-ES" sz="4000" dirty="0">
                <a:solidFill>
                  <a:schemeClr val="accent1">
                    <a:lumMod val="50000"/>
                  </a:schemeClr>
                </a:solidFill>
                <a:latin typeface="Montserrat" panose="02000505000000020004" pitchFamily="2" charset="77"/>
              </a:rPr>
              <a:t>Otros diagnósticos diferenciales</a:t>
            </a:r>
          </a:p>
        </p:txBody>
      </p:sp>
      <p:sp>
        <p:nvSpPr>
          <p:cNvPr id="6" name="TextBox 5">
            <a:extLst>
              <a:ext uri="{FF2B5EF4-FFF2-40B4-BE49-F238E27FC236}">
                <a16:creationId xmlns:a16="http://schemas.microsoft.com/office/drawing/2014/main" id="{0B9EF128-D8C4-588D-48AC-AA55A88EB5AC}"/>
              </a:ext>
            </a:extLst>
          </p:cNvPr>
          <p:cNvSpPr txBox="1"/>
          <p:nvPr/>
        </p:nvSpPr>
        <p:spPr>
          <a:xfrm>
            <a:off x="1157139" y="6316853"/>
            <a:ext cx="10292739" cy="338554"/>
          </a:xfrm>
          <a:prstGeom prst="rect">
            <a:avLst/>
          </a:prstGeom>
          <a:noFill/>
        </p:spPr>
        <p:txBody>
          <a:bodyPr wrap="square">
            <a:spAutoFit/>
          </a:bodyPr>
          <a:lstStyle/>
          <a:p>
            <a:r>
              <a:rPr lang="es-ES" sz="800" dirty="0"/>
              <a:t>1, </a:t>
            </a:r>
            <a:r>
              <a:rPr lang="es-ES" sz="800" dirty="0" err="1"/>
              <a:t>Elewski</a:t>
            </a:r>
            <a:r>
              <a:rPr lang="es-ES" sz="800" dirty="0"/>
              <a:t> BE. </a:t>
            </a:r>
            <a:r>
              <a:rPr lang="es-ES" sz="800" dirty="0" err="1"/>
              <a:t>Onychomycosis</a:t>
            </a:r>
            <a:r>
              <a:rPr lang="es-ES" sz="800" dirty="0"/>
              <a:t>: </a:t>
            </a:r>
            <a:r>
              <a:rPr lang="es-ES" sz="800" dirty="0" err="1"/>
              <a:t>Pathogenesis</a:t>
            </a:r>
            <a:r>
              <a:rPr lang="es-ES" sz="800" dirty="0"/>
              <a:t>, Diagnosis, and Management. Clin </a:t>
            </a:r>
            <a:r>
              <a:rPr lang="es-ES" sz="800" dirty="0" err="1"/>
              <a:t>Microbiol</a:t>
            </a:r>
            <a:r>
              <a:rPr lang="es-ES" sz="800" dirty="0"/>
              <a:t> Rev. 1998;11(3):415-429. doi:10.1128/CMR.11.3.415. 2, </a:t>
            </a:r>
            <a:r>
              <a:rPr lang="es-ES" sz="800" dirty="0" err="1"/>
              <a:t>Wollina</a:t>
            </a:r>
            <a:r>
              <a:rPr lang="es-ES" sz="800" dirty="0"/>
              <a:t> U, </a:t>
            </a:r>
            <a:r>
              <a:rPr lang="es-ES" sz="800" dirty="0" err="1"/>
              <a:t>Nenoff</a:t>
            </a:r>
            <a:r>
              <a:rPr lang="es-ES" sz="800" dirty="0"/>
              <a:t> P, </a:t>
            </a:r>
            <a:r>
              <a:rPr lang="es-ES" sz="800" dirty="0" err="1"/>
              <a:t>Haroske</a:t>
            </a:r>
            <a:r>
              <a:rPr lang="es-ES" sz="800" dirty="0"/>
              <a:t> G, </a:t>
            </a:r>
            <a:r>
              <a:rPr lang="es-ES" sz="800" dirty="0" err="1"/>
              <a:t>Haenssle</a:t>
            </a:r>
            <a:r>
              <a:rPr lang="es-ES" sz="800" dirty="0"/>
              <a:t> HA. The Diagnosis and Treatment of </a:t>
            </a:r>
            <a:r>
              <a:rPr lang="es-ES" sz="800" dirty="0" err="1"/>
              <a:t>Nail</a:t>
            </a:r>
            <a:r>
              <a:rPr lang="es-ES" sz="800" dirty="0"/>
              <a:t> </a:t>
            </a:r>
            <a:r>
              <a:rPr lang="es-ES" sz="800" dirty="0" err="1"/>
              <a:t>Disorders</a:t>
            </a:r>
            <a:r>
              <a:rPr lang="es-ES" sz="800" dirty="0"/>
              <a:t>. </a:t>
            </a:r>
            <a:r>
              <a:rPr lang="es-ES" sz="800" dirty="0" err="1"/>
              <a:t>Dtsch</a:t>
            </a:r>
            <a:r>
              <a:rPr lang="es-ES" sz="800" dirty="0"/>
              <a:t> </a:t>
            </a:r>
            <a:r>
              <a:rPr lang="es-ES" sz="800" dirty="0" err="1"/>
              <a:t>Arztebl</a:t>
            </a:r>
            <a:r>
              <a:rPr lang="es-ES" sz="800" dirty="0"/>
              <a:t> </a:t>
            </a:r>
            <a:r>
              <a:rPr lang="es-ES" sz="800" dirty="0" err="1"/>
              <a:t>Int</a:t>
            </a:r>
            <a:r>
              <a:rPr lang="es-ES" sz="800" dirty="0"/>
              <a:t>. 2016;113(29-30):509-518. doi:10.3238/arztebl.2016.0509.</a:t>
            </a:r>
          </a:p>
        </p:txBody>
      </p:sp>
    </p:spTree>
    <p:extLst>
      <p:ext uri="{BB962C8B-B14F-4D97-AF65-F5344CB8AC3E}">
        <p14:creationId xmlns:p14="http://schemas.microsoft.com/office/powerpoint/2010/main" val="2862493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3"/>
          <a:stretch>
            <a:fillRect/>
          </a:stretch>
        </p:blipFill>
        <p:spPr>
          <a:xfrm>
            <a:off x="0" y="0"/>
            <a:ext cx="12192000" cy="6858000"/>
          </a:xfrm>
          <a:prstGeom prst="rect">
            <a:avLst/>
          </a:prstGeom>
        </p:spPr>
      </p:pic>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251716" y="412543"/>
            <a:ext cx="10563577" cy="925689"/>
          </a:xfrm>
        </p:spPr>
        <p:txBody>
          <a:bodyPr>
            <a:noAutofit/>
          </a:bodyPr>
          <a:lstStyle/>
          <a:p>
            <a:r>
              <a:rPr lang="es-ES" sz="4000" dirty="0">
                <a:solidFill>
                  <a:schemeClr val="accent1">
                    <a:lumMod val="50000"/>
                  </a:schemeClr>
                </a:solidFill>
                <a:latin typeface="Montserrat" panose="02000505000000020004" pitchFamily="2" charset="77"/>
              </a:rPr>
              <a:t>Tratamiento tópico</a:t>
            </a:r>
          </a:p>
        </p:txBody>
      </p:sp>
      <p:sp>
        <p:nvSpPr>
          <p:cNvPr id="8" name="Elipse 7">
            <a:extLst>
              <a:ext uri="{FF2B5EF4-FFF2-40B4-BE49-F238E27FC236}">
                <a16:creationId xmlns:a16="http://schemas.microsoft.com/office/drawing/2014/main" id="{E1AB7EFD-2407-5899-222F-77B2D4B98DB4}"/>
              </a:ext>
            </a:extLst>
          </p:cNvPr>
          <p:cNvSpPr/>
          <p:nvPr/>
        </p:nvSpPr>
        <p:spPr>
          <a:xfrm>
            <a:off x="1371968" y="1831506"/>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70BCFC11-F0E8-737A-B0AA-F335BC5E238A}"/>
              </a:ext>
            </a:extLst>
          </p:cNvPr>
          <p:cNvSpPr/>
          <p:nvPr/>
        </p:nvSpPr>
        <p:spPr>
          <a:xfrm>
            <a:off x="1367891" y="2459758"/>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BB7BA911-4654-434B-79D2-2465A7DE18EA}"/>
              </a:ext>
            </a:extLst>
          </p:cNvPr>
          <p:cNvSpPr txBox="1"/>
          <p:nvPr/>
        </p:nvSpPr>
        <p:spPr>
          <a:xfrm>
            <a:off x="935696" y="6371025"/>
            <a:ext cx="10688745" cy="461665"/>
          </a:xfrm>
          <a:prstGeom prst="rect">
            <a:avLst/>
          </a:prstGeom>
          <a:noFill/>
        </p:spPr>
        <p:txBody>
          <a:bodyPr wrap="square">
            <a:spAutoFit/>
          </a:bodyPr>
          <a:lstStyle/>
          <a:p>
            <a:r>
              <a:rPr lang="es-ES" sz="800" dirty="0"/>
              <a:t>Baran R, </a:t>
            </a:r>
            <a:r>
              <a:rPr lang="es-ES" sz="800" dirty="0" err="1"/>
              <a:t>Tosti</a:t>
            </a:r>
            <a:r>
              <a:rPr lang="es-ES" sz="800" dirty="0"/>
              <a:t> A, </a:t>
            </a:r>
            <a:r>
              <a:rPr lang="es-ES" sz="800" dirty="0" err="1"/>
              <a:t>Hartmane</a:t>
            </a:r>
            <a:r>
              <a:rPr lang="es-ES" sz="800" dirty="0"/>
              <a:t> I, et al. </a:t>
            </a:r>
            <a:r>
              <a:rPr lang="es-ES" sz="800" dirty="0" err="1"/>
              <a:t>An</a:t>
            </a:r>
            <a:r>
              <a:rPr lang="es-ES" sz="800" dirty="0"/>
              <a:t> Innovative </a:t>
            </a:r>
            <a:r>
              <a:rPr lang="es-ES" sz="800" dirty="0" err="1"/>
              <a:t>Water</a:t>
            </a:r>
            <a:r>
              <a:rPr lang="es-ES" sz="800" dirty="0"/>
              <a:t>-Soluble </a:t>
            </a:r>
            <a:r>
              <a:rPr lang="es-ES" sz="800" dirty="0" err="1"/>
              <a:t>Biopolymer</a:t>
            </a:r>
            <a:r>
              <a:rPr lang="es-ES" sz="800" dirty="0"/>
              <a:t> </a:t>
            </a:r>
            <a:r>
              <a:rPr lang="es-ES" sz="800" dirty="0" err="1"/>
              <a:t>Improves</a:t>
            </a:r>
            <a:r>
              <a:rPr lang="es-ES" sz="800" dirty="0"/>
              <a:t> </a:t>
            </a:r>
            <a:r>
              <a:rPr lang="es-ES" sz="800" dirty="0" err="1"/>
              <a:t>Efficacy</a:t>
            </a:r>
            <a:r>
              <a:rPr lang="es-ES" sz="800" dirty="0"/>
              <a:t> of </a:t>
            </a:r>
            <a:r>
              <a:rPr lang="es-ES" sz="800" dirty="0" err="1"/>
              <a:t>Ciclopirox</a:t>
            </a:r>
            <a:r>
              <a:rPr lang="es-ES" sz="800" dirty="0"/>
              <a:t> </a:t>
            </a:r>
            <a:r>
              <a:rPr lang="es-ES" sz="800" dirty="0" err="1"/>
              <a:t>Nail</a:t>
            </a:r>
            <a:r>
              <a:rPr lang="es-ES" sz="800" dirty="0"/>
              <a:t> </a:t>
            </a:r>
            <a:r>
              <a:rPr lang="es-ES" sz="800" dirty="0" err="1"/>
              <a:t>Lacquer</a:t>
            </a:r>
            <a:r>
              <a:rPr lang="es-ES" sz="800" dirty="0"/>
              <a:t> in the Management of </a:t>
            </a:r>
            <a:r>
              <a:rPr lang="es-ES" sz="800" dirty="0" err="1"/>
              <a:t>Onychomycosis</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2009;23(7):773-781. doi:10.1111/j.1468-3083.2009.03164.x.</a:t>
            </a:r>
          </a:p>
          <a:p>
            <a:r>
              <a:rPr lang="es-ES" sz="800" b="0" i="0" kern="1200" dirty="0" err="1">
                <a:solidFill>
                  <a:schemeClr val="tx1"/>
                </a:solidFill>
                <a:effectLst/>
                <a:latin typeface="+mn-lt"/>
                <a:ea typeface="+mn-ea"/>
                <a:cs typeface="+mn-cs"/>
              </a:rPr>
              <a:t>Iorizzo</a:t>
            </a:r>
            <a:r>
              <a:rPr lang="es-ES" sz="800" b="0" i="0" kern="1200" dirty="0">
                <a:solidFill>
                  <a:schemeClr val="tx1"/>
                </a:solidFill>
                <a:effectLst/>
                <a:latin typeface="+mn-lt"/>
                <a:ea typeface="+mn-ea"/>
                <a:cs typeface="+mn-cs"/>
              </a:rPr>
              <a:t> M, </a:t>
            </a:r>
            <a:r>
              <a:rPr lang="es-ES" sz="800" b="0" i="0" kern="1200" dirty="0" err="1">
                <a:solidFill>
                  <a:schemeClr val="tx1"/>
                </a:solidFill>
                <a:effectLst/>
                <a:latin typeface="+mn-lt"/>
                <a:ea typeface="+mn-ea"/>
                <a:cs typeface="+mn-cs"/>
              </a:rPr>
              <a:t>Hartmane</a:t>
            </a:r>
            <a:r>
              <a:rPr lang="es-ES" sz="800" b="0" i="0" kern="1200" dirty="0">
                <a:solidFill>
                  <a:schemeClr val="tx1"/>
                </a:solidFill>
                <a:effectLst/>
                <a:latin typeface="+mn-lt"/>
                <a:ea typeface="+mn-ea"/>
                <a:cs typeface="+mn-cs"/>
              </a:rPr>
              <a:t> I, </a:t>
            </a:r>
            <a:r>
              <a:rPr lang="es-ES" sz="800" b="0" i="0" kern="1200" dirty="0" err="1">
                <a:solidFill>
                  <a:schemeClr val="tx1"/>
                </a:solidFill>
                <a:effectLst/>
                <a:latin typeface="+mn-lt"/>
                <a:ea typeface="+mn-ea"/>
                <a:cs typeface="+mn-cs"/>
              </a:rPr>
              <a:t>Derveniece</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Mikazans</a:t>
            </a:r>
            <a:r>
              <a:rPr lang="es-ES" sz="800" b="0" i="0" kern="1200" dirty="0">
                <a:solidFill>
                  <a:schemeClr val="tx1"/>
                </a:solidFill>
                <a:effectLst/>
                <a:latin typeface="+mn-lt"/>
                <a:ea typeface="+mn-ea"/>
                <a:cs typeface="+mn-cs"/>
              </a:rPr>
              <a:t> I. </a:t>
            </a:r>
            <a:r>
              <a:rPr lang="es-ES" sz="800" b="0" i="0" kern="1200" dirty="0" err="1">
                <a:solidFill>
                  <a:schemeClr val="tx1"/>
                </a:solidFill>
                <a:effectLst/>
                <a:latin typeface="+mn-lt"/>
                <a:ea typeface="+mn-ea"/>
                <a:cs typeface="+mn-cs"/>
              </a:rPr>
              <a:t>Ciclopirox</a:t>
            </a:r>
            <a:r>
              <a:rPr lang="es-ES" sz="800" b="0" i="0" kern="1200" dirty="0">
                <a:solidFill>
                  <a:schemeClr val="tx1"/>
                </a:solidFill>
                <a:effectLst/>
                <a:latin typeface="+mn-lt"/>
                <a:ea typeface="+mn-ea"/>
                <a:cs typeface="+mn-cs"/>
              </a:rPr>
              <a:t> 8% HPCH </a:t>
            </a:r>
            <a:r>
              <a:rPr lang="es-ES" sz="800" b="0" i="0" kern="1200" dirty="0" err="1">
                <a:solidFill>
                  <a:schemeClr val="tx1"/>
                </a:solidFill>
                <a:effectLst/>
                <a:latin typeface="+mn-lt"/>
                <a:ea typeface="+mn-ea"/>
                <a:cs typeface="+mn-cs"/>
              </a:rPr>
              <a:t>Nail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Lacquer</a:t>
            </a:r>
            <a:r>
              <a:rPr lang="es-ES" sz="800" b="0" i="0" kern="1200" dirty="0">
                <a:solidFill>
                  <a:schemeClr val="tx1"/>
                </a:solidFill>
                <a:effectLst/>
                <a:latin typeface="+mn-lt"/>
                <a:ea typeface="+mn-ea"/>
                <a:cs typeface="+mn-cs"/>
              </a:rPr>
              <a:t> in the Treatment of </a:t>
            </a:r>
            <a:r>
              <a:rPr lang="es-ES" sz="800" b="0" i="0" kern="1200" dirty="0" err="1">
                <a:solidFill>
                  <a:schemeClr val="tx1"/>
                </a:solidFill>
                <a:effectLst/>
                <a:latin typeface="+mn-lt"/>
                <a:ea typeface="+mn-ea"/>
                <a:cs typeface="+mn-cs"/>
              </a:rPr>
              <a:t>Mild-to-Moderate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Onychomycosis</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Randomized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Double-Blind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Amorolfine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Controlled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Study</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Using</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Blinded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Evaluator</a:t>
            </a:r>
            <a:r>
              <a:rPr lang="es-ES" sz="800" b="0" i="0" kern="1200" dirty="0">
                <a:solidFill>
                  <a:schemeClr val="tx1"/>
                </a:solidFill>
                <a:effectLst/>
                <a:latin typeface="+mn-lt"/>
                <a:ea typeface="+mn-ea"/>
                <a:cs typeface="+mn-cs"/>
              </a:rPr>
              <a:t>. Skin </a:t>
            </a:r>
            <a:r>
              <a:rPr lang="es-ES" sz="800" b="0" i="0" kern="1200" dirty="0" err="1">
                <a:solidFill>
                  <a:schemeClr val="tx1"/>
                </a:solidFill>
                <a:effectLst/>
                <a:latin typeface="+mn-lt"/>
                <a:ea typeface="+mn-ea"/>
                <a:cs typeface="+mn-cs"/>
              </a:rPr>
              <a:t>Appendage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Disord</a:t>
            </a:r>
            <a:r>
              <a:rPr lang="es-ES" sz="800" b="0" i="0" kern="1200" dirty="0">
                <a:solidFill>
                  <a:schemeClr val="tx1"/>
                </a:solidFill>
                <a:effectLst/>
                <a:latin typeface="+mn-lt"/>
                <a:ea typeface="+mn-ea"/>
                <a:cs typeface="+mn-cs"/>
              </a:rPr>
              <a:t>. 2016 Feb;1(3):134-40. </a:t>
            </a:r>
            <a:r>
              <a:rPr lang="es-ES" sz="800" b="0" i="0" kern="1200" dirty="0" err="1">
                <a:solidFill>
                  <a:schemeClr val="tx1"/>
                </a:solidFill>
                <a:effectLst/>
                <a:latin typeface="+mn-lt"/>
                <a:ea typeface="+mn-ea"/>
                <a:cs typeface="+mn-cs"/>
              </a:rPr>
              <a:t>doi</a:t>
            </a:r>
            <a:r>
              <a:rPr lang="es-ES" sz="800" b="0" i="0" kern="1200" dirty="0">
                <a:solidFill>
                  <a:schemeClr val="tx1"/>
                </a:solidFill>
                <a:effectLst/>
                <a:latin typeface="+mn-lt"/>
                <a:ea typeface="+mn-ea"/>
                <a:cs typeface="+mn-cs"/>
              </a:rPr>
              <a:t>: 10.1159/000441569. </a:t>
            </a:r>
            <a:endParaRPr lang="es-ES" sz="800" dirty="0"/>
          </a:p>
        </p:txBody>
      </p:sp>
      <p:sp>
        <p:nvSpPr>
          <p:cNvPr id="18" name="CuadroTexto 17">
            <a:extLst>
              <a:ext uri="{FF2B5EF4-FFF2-40B4-BE49-F238E27FC236}">
                <a16:creationId xmlns:a16="http://schemas.microsoft.com/office/drawing/2014/main" id="{144DA7FD-6D58-D3B8-452C-74A87CB0349D}"/>
              </a:ext>
            </a:extLst>
          </p:cNvPr>
          <p:cNvSpPr txBox="1"/>
          <p:nvPr/>
        </p:nvSpPr>
        <p:spPr>
          <a:xfrm>
            <a:off x="1576877" y="1680515"/>
            <a:ext cx="4032316" cy="400110"/>
          </a:xfrm>
          <a:prstGeom prst="rect">
            <a:avLst/>
          </a:prstGeom>
          <a:noFill/>
        </p:spPr>
        <p:txBody>
          <a:bodyPr wrap="square">
            <a:spAutoFit/>
          </a:bodyPr>
          <a:lstStyle/>
          <a:p>
            <a:r>
              <a:rPr lang="es-ES" sz="2000" dirty="0">
                <a:latin typeface="Montserrat Light" pitchFamily="2" charset="77"/>
              </a:rPr>
              <a:t>Duración larga 6-12 meses</a:t>
            </a:r>
            <a:endParaRPr lang="es-ES" sz="2000" dirty="0"/>
          </a:p>
        </p:txBody>
      </p:sp>
      <p:sp>
        <p:nvSpPr>
          <p:cNvPr id="19" name="CuadroTexto 18">
            <a:extLst>
              <a:ext uri="{FF2B5EF4-FFF2-40B4-BE49-F238E27FC236}">
                <a16:creationId xmlns:a16="http://schemas.microsoft.com/office/drawing/2014/main" id="{86455A94-602F-9C60-BBD7-BCA5478C26CC}"/>
              </a:ext>
            </a:extLst>
          </p:cNvPr>
          <p:cNvSpPr txBox="1"/>
          <p:nvPr/>
        </p:nvSpPr>
        <p:spPr>
          <a:xfrm>
            <a:off x="1576877" y="2313474"/>
            <a:ext cx="10484495" cy="400110"/>
          </a:xfrm>
          <a:prstGeom prst="rect">
            <a:avLst/>
          </a:prstGeom>
          <a:noFill/>
        </p:spPr>
        <p:txBody>
          <a:bodyPr wrap="square">
            <a:spAutoFit/>
          </a:bodyPr>
          <a:lstStyle/>
          <a:p>
            <a:r>
              <a:rPr lang="es-ES" sz="2000" dirty="0">
                <a:latin typeface="Montserrat Light" pitchFamily="2" charset="77"/>
              </a:rPr>
              <a:t>Para formas más leves: menos de 3-4 uñas y sin afectación de la matriz ungueal</a:t>
            </a:r>
            <a:endParaRPr lang="es-ES" sz="2000" dirty="0"/>
          </a:p>
        </p:txBody>
      </p:sp>
      <p:graphicFrame>
        <p:nvGraphicFramePr>
          <p:cNvPr id="21" name="Tabla 20">
            <a:extLst>
              <a:ext uri="{FF2B5EF4-FFF2-40B4-BE49-F238E27FC236}">
                <a16:creationId xmlns:a16="http://schemas.microsoft.com/office/drawing/2014/main" id="{8768F9A3-FE68-D43D-208B-8DCC94620B7B}"/>
              </a:ext>
            </a:extLst>
          </p:cNvPr>
          <p:cNvGraphicFramePr>
            <a:graphicFrameLocks noGrp="1"/>
          </p:cNvGraphicFramePr>
          <p:nvPr>
            <p:extLst>
              <p:ext uri="{D42A27DB-BD31-4B8C-83A1-F6EECF244321}">
                <p14:modId xmlns:p14="http://schemas.microsoft.com/office/powerpoint/2010/main" val="3203406627"/>
              </p:ext>
            </p:extLst>
          </p:nvPr>
        </p:nvGraphicFramePr>
        <p:xfrm>
          <a:off x="1937658" y="3142121"/>
          <a:ext cx="8874368" cy="2800367"/>
        </p:xfrm>
        <a:graphic>
          <a:graphicData uri="http://schemas.openxmlformats.org/drawingml/2006/table">
            <a:tbl>
              <a:tblPr>
                <a:tableStyleId>{5940675A-B579-460E-94D1-54222C63F5DA}</a:tableStyleId>
              </a:tblPr>
              <a:tblGrid>
                <a:gridCol w="3276356">
                  <a:extLst>
                    <a:ext uri="{9D8B030D-6E8A-4147-A177-3AD203B41FA5}">
                      <a16:colId xmlns:a16="http://schemas.microsoft.com/office/drawing/2014/main" val="1440669618"/>
                    </a:ext>
                  </a:extLst>
                </a:gridCol>
                <a:gridCol w="5598012">
                  <a:extLst>
                    <a:ext uri="{9D8B030D-6E8A-4147-A177-3AD203B41FA5}">
                      <a16:colId xmlns:a16="http://schemas.microsoft.com/office/drawing/2014/main" val="1120020786"/>
                    </a:ext>
                  </a:extLst>
                </a:gridCol>
              </a:tblGrid>
              <a:tr h="301578">
                <a:tc>
                  <a:txBody>
                    <a:bodyPr/>
                    <a:lstStyle/>
                    <a:p>
                      <a:pPr algn="l"/>
                      <a:r>
                        <a:rPr lang="es-ES" sz="1400" b="0" i="0" dirty="0">
                          <a:solidFill>
                            <a:schemeClr val="bg1"/>
                          </a:solidFill>
                          <a:latin typeface="Montserrat" panose="02000505000000020004" pitchFamily="2" charset="77"/>
                        </a:rPr>
                        <a:t>Tratamiento</a:t>
                      </a:r>
                    </a:p>
                  </a:txBody>
                  <a:tcPr marL="43083" marR="43083" marT="21541" marB="21541" anchor="ctr">
                    <a:solidFill>
                      <a:srgbClr val="009193"/>
                    </a:solidFill>
                  </a:tcPr>
                </a:tc>
                <a:tc>
                  <a:txBody>
                    <a:bodyPr/>
                    <a:lstStyle/>
                    <a:p>
                      <a:pPr algn="ctr"/>
                      <a:r>
                        <a:rPr lang="es-ES" sz="1400" b="0" i="0" dirty="0">
                          <a:solidFill>
                            <a:schemeClr val="bg1"/>
                          </a:solidFill>
                          <a:latin typeface="Montserrat" panose="02000505000000020004" pitchFamily="2" charset="77"/>
                        </a:rPr>
                        <a:t>Posología</a:t>
                      </a:r>
                    </a:p>
                  </a:txBody>
                  <a:tcPr marL="43083" marR="43083" marT="21541" marB="21541" anchor="ctr">
                    <a:solidFill>
                      <a:srgbClr val="009193"/>
                    </a:solidFill>
                  </a:tcPr>
                </a:tc>
                <a:extLst>
                  <a:ext uri="{0D108BD9-81ED-4DB2-BD59-A6C34878D82A}">
                    <a16:rowId xmlns:a16="http://schemas.microsoft.com/office/drawing/2014/main" val="2260166251"/>
                  </a:ext>
                </a:extLst>
              </a:tr>
              <a:tr h="430826">
                <a:tc>
                  <a:txBody>
                    <a:bodyPr/>
                    <a:lstStyle/>
                    <a:p>
                      <a:pPr algn="l"/>
                      <a:r>
                        <a:rPr lang="es-ES" sz="1400" b="0" i="0" dirty="0" err="1">
                          <a:latin typeface="Montserrat" panose="02000505000000020004" pitchFamily="2" charset="77"/>
                        </a:rPr>
                        <a:t>Tioconazol</a:t>
                      </a:r>
                      <a:r>
                        <a:rPr lang="es-ES" sz="1400" b="0" i="0" dirty="0">
                          <a:latin typeface="Montserrat" panose="02000505000000020004" pitchFamily="2" charset="77"/>
                        </a:rPr>
                        <a:t> 28% laca</a:t>
                      </a:r>
                    </a:p>
                  </a:txBody>
                  <a:tcPr marL="43083" marR="43083" marT="21541" marB="21541" anchor="ctr"/>
                </a:tc>
                <a:tc>
                  <a:txBody>
                    <a:bodyPr/>
                    <a:lstStyle/>
                    <a:p>
                      <a:pPr algn="l"/>
                      <a:r>
                        <a:rPr lang="es-ES" sz="1400" b="0" i="0" dirty="0">
                          <a:latin typeface="Montserrat Light" pitchFamily="2" charset="77"/>
                        </a:rPr>
                        <a:t>  2 veces al día</a:t>
                      </a:r>
                    </a:p>
                  </a:txBody>
                  <a:tcPr marL="43083" marR="43083" marT="21541" marB="21541" anchor="ctr"/>
                </a:tc>
                <a:extLst>
                  <a:ext uri="{0D108BD9-81ED-4DB2-BD59-A6C34878D82A}">
                    <a16:rowId xmlns:a16="http://schemas.microsoft.com/office/drawing/2014/main" val="510973597"/>
                  </a:ext>
                </a:extLst>
              </a:tr>
              <a:tr h="689321">
                <a:tc>
                  <a:txBody>
                    <a:bodyPr/>
                    <a:lstStyle/>
                    <a:p>
                      <a:pPr algn="l"/>
                      <a:r>
                        <a:rPr lang="es-ES" sz="1400" b="0" i="0" dirty="0" err="1">
                          <a:latin typeface="Montserrat" panose="02000505000000020004" pitchFamily="2" charset="77"/>
                        </a:rPr>
                        <a:t>Amorolfina</a:t>
                      </a:r>
                      <a:r>
                        <a:rPr lang="es-ES" sz="1400" b="0" i="0" dirty="0">
                          <a:latin typeface="Montserrat" panose="02000505000000020004" pitchFamily="2" charset="77"/>
                        </a:rPr>
                        <a:t> 5% laca</a:t>
                      </a:r>
                    </a:p>
                  </a:txBody>
                  <a:tcPr marL="43083" marR="43083" marT="21541" marB="21541" anchor="ctr"/>
                </a:tc>
                <a:tc>
                  <a:txBody>
                    <a:bodyPr/>
                    <a:lstStyle/>
                    <a:p>
                      <a:pPr algn="l"/>
                      <a:r>
                        <a:rPr lang="es-ES" sz="1400" b="0" i="0" dirty="0">
                          <a:latin typeface="Montserrat Light" pitchFamily="2" charset="77"/>
                        </a:rPr>
                        <a:t>  2 veces por semana (requiere limado a fondo previo y retirar la capa de laca previa con un quitaesmalte comercial)</a:t>
                      </a:r>
                    </a:p>
                  </a:txBody>
                  <a:tcPr marL="43083" marR="43083" marT="21541" marB="21541" anchor="ctr"/>
                </a:tc>
                <a:extLst>
                  <a:ext uri="{0D108BD9-81ED-4DB2-BD59-A6C34878D82A}">
                    <a16:rowId xmlns:a16="http://schemas.microsoft.com/office/drawing/2014/main" val="279350709"/>
                  </a:ext>
                </a:extLst>
              </a:tr>
              <a:tr h="689321">
                <a:tc>
                  <a:txBody>
                    <a:bodyPr/>
                    <a:lstStyle/>
                    <a:p>
                      <a:pPr algn="l"/>
                      <a:r>
                        <a:rPr lang="es-ES" sz="1400" b="0" i="0" dirty="0" err="1">
                          <a:latin typeface="Montserrat" panose="02000505000000020004" pitchFamily="2" charset="77"/>
                        </a:rPr>
                        <a:t>Ciclopirox</a:t>
                      </a:r>
                      <a:r>
                        <a:rPr lang="es-ES" sz="1400" b="0" i="0" dirty="0">
                          <a:latin typeface="Montserrat" panose="02000505000000020004" pitchFamily="2" charset="77"/>
                        </a:rPr>
                        <a:t> 8 % laca no hidrosoluble</a:t>
                      </a:r>
                    </a:p>
                  </a:txBody>
                  <a:tcPr marL="43083" marR="43083" marT="21541" marB="21541" anchor="ctr"/>
                </a:tc>
                <a:tc>
                  <a:txBody>
                    <a:bodyPr/>
                    <a:lstStyle/>
                    <a:p>
                      <a:pPr algn="l"/>
                      <a:r>
                        <a:rPr lang="es-ES" sz="1400" b="0" i="0" dirty="0">
                          <a:latin typeface="Montserrat Light" pitchFamily="2" charset="77"/>
                        </a:rPr>
                        <a:t>  1 vez cada 2 día (requiere limado previo y retirar la capa de laca previa con un quitaesmalte comercial)</a:t>
                      </a:r>
                    </a:p>
                  </a:txBody>
                  <a:tcPr marL="43083" marR="43083" marT="21541" marB="21541" anchor="ctr"/>
                </a:tc>
                <a:extLst>
                  <a:ext uri="{0D108BD9-81ED-4DB2-BD59-A6C34878D82A}">
                    <a16:rowId xmlns:a16="http://schemas.microsoft.com/office/drawing/2014/main" val="1269537923"/>
                  </a:ext>
                </a:extLst>
              </a:tr>
              <a:tr h="689321">
                <a:tc>
                  <a:txBody>
                    <a:bodyPr/>
                    <a:lstStyle/>
                    <a:p>
                      <a:pPr algn="l"/>
                      <a:r>
                        <a:rPr lang="es-ES" sz="1400" b="1" i="0" dirty="0" err="1">
                          <a:latin typeface="Montserrat" panose="02000505000000020004" pitchFamily="2" charset="77"/>
                        </a:rPr>
                        <a:t>Ciclopirox</a:t>
                      </a:r>
                      <a:r>
                        <a:rPr lang="es-ES" sz="1400" b="1" i="0" dirty="0">
                          <a:latin typeface="Montserrat" panose="02000505000000020004" pitchFamily="2" charset="77"/>
                        </a:rPr>
                        <a:t> 8 % laca hidrosoluble</a:t>
                      </a:r>
                    </a:p>
                  </a:txBody>
                  <a:tcPr marL="43083" marR="43083" marT="21541" marB="21541" anchor="ctr"/>
                </a:tc>
                <a:tc>
                  <a:txBody>
                    <a:bodyPr/>
                    <a:lstStyle/>
                    <a:p>
                      <a:pPr algn="l"/>
                      <a:r>
                        <a:rPr lang="es-ES" sz="1400" b="1" i="0" dirty="0">
                          <a:latin typeface="Montserrat Light" pitchFamily="2" charset="77"/>
                        </a:rPr>
                        <a:t>  1 vez al día (lavado previo con agua)</a:t>
                      </a:r>
                    </a:p>
                  </a:txBody>
                  <a:tcPr marL="43083" marR="43083" marT="21541" marB="21541" anchor="ctr"/>
                </a:tc>
                <a:extLst>
                  <a:ext uri="{0D108BD9-81ED-4DB2-BD59-A6C34878D82A}">
                    <a16:rowId xmlns:a16="http://schemas.microsoft.com/office/drawing/2014/main" val="1087849970"/>
                  </a:ext>
                </a:extLst>
              </a:tr>
            </a:tbl>
          </a:graphicData>
        </a:graphic>
      </p:graphicFrame>
    </p:spTree>
    <p:extLst>
      <p:ext uri="{BB962C8B-B14F-4D97-AF65-F5344CB8AC3E}">
        <p14:creationId xmlns:p14="http://schemas.microsoft.com/office/powerpoint/2010/main" val="767625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08C5D-524F-338B-D4A1-608205AE3AF8}"/>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7BEDB94B-DA19-DF67-B76D-D3606DC5FA0F}"/>
              </a:ext>
            </a:extLst>
          </p:cNvPr>
          <p:cNvPicPr>
            <a:picLocks noChangeAspect="1"/>
          </p:cNvPicPr>
          <p:nvPr/>
        </p:nvPicPr>
        <p:blipFill>
          <a:blip r:embed="rId3"/>
          <a:stretch>
            <a:fillRect/>
          </a:stretch>
        </p:blipFill>
        <p:spPr>
          <a:xfrm>
            <a:off x="0" y="0"/>
            <a:ext cx="12192000" cy="6858000"/>
          </a:xfrm>
          <a:prstGeom prst="rect">
            <a:avLst/>
          </a:prstGeom>
        </p:spPr>
      </p:pic>
      <p:sp>
        <p:nvSpPr>
          <p:cNvPr id="10" name="Título 20">
            <a:extLst>
              <a:ext uri="{FF2B5EF4-FFF2-40B4-BE49-F238E27FC236}">
                <a16:creationId xmlns:a16="http://schemas.microsoft.com/office/drawing/2014/main" id="{D1F58412-80B2-5620-95EB-15208BA7734C}"/>
              </a:ext>
            </a:extLst>
          </p:cNvPr>
          <p:cNvSpPr>
            <a:spLocks noGrp="1"/>
          </p:cNvSpPr>
          <p:nvPr>
            <p:ph type="title"/>
          </p:nvPr>
        </p:nvSpPr>
        <p:spPr>
          <a:xfrm>
            <a:off x="1251716" y="557048"/>
            <a:ext cx="10563577" cy="781184"/>
          </a:xfrm>
        </p:spPr>
        <p:txBody>
          <a:bodyPr>
            <a:noAutofit/>
          </a:bodyPr>
          <a:lstStyle/>
          <a:p>
            <a:r>
              <a:rPr lang="es-ES" sz="4000" dirty="0" err="1">
                <a:solidFill>
                  <a:schemeClr val="accent1">
                    <a:lumMod val="50000"/>
                  </a:schemeClr>
                </a:solidFill>
                <a:latin typeface="Montserrat" panose="02000505000000020004" pitchFamily="2" charset="77"/>
              </a:rPr>
              <a:t>Ciclopirox</a:t>
            </a:r>
            <a:r>
              <a:rPr lang="es-ES" sz="4000" dirty="0">
                <a:solidFill>
                  <a:schemeClr val="accent1">
                    <a:lumMod val="50000"/>
                  </a:schemeClr>
                </a:solidFill>
                <a:latin typeface="Montserrat" panose="02000505000000020004" pitchFamily="2" charset="77"/>
              </a:rPr>
              <a:t> 8 % laca hidrosoluble</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4" name="CuadroTexto 3">
            <a:extLst>
              <a:ext uri="{FF2B5EF4-FFF2-40B4-BE49-F238E27FC236}">
                <a16:creationId xmlns:a16="http://schemas.microsoft.com/office/drawing/2014/main" id="{C7CB5074-7CE4-7D92-A318-B4206156B1D4}"/>
              </a:ext>
            </a:extLst>
          </p:cNvPr>
          <p:cNvSpPr txBox="1"/>
          <p:nvPr/>
        </p:nvSpPr>
        <p:spPr>
          <a:xfrm>
            <a:off x="1251715" y="1089898"/>
            <a:ext cx="10563577" cy="3754874"/>
          </a:xfrm>
          <a:prstGeom prst="rect">
            <a:avLst/>
          </a:prstGeom>
          <a:noFill/>
        </p:spPr>
        <p:txBody>
          <a:bodyPr wrap="square">
            <a:spAutoFit/>
          </a:bodyPr>
          <a:lstStyle/>
          <a:p>
            <a:pPr marL="0" indent="0" algn="just">
              <a:buNone/>
            </a:pPr>
            <a:r>
              <a:rPr lang="es-ES" sz="1400" dirty="0">
                <a:latin typeface="Montserrat Light" pitchFamily="2" charset="77"/>
              </a:rPr>
              <a:t>Está indicado para el tratamiento tópico de la onicomicosis leve a moderada de las uñas de las manos y pies sin afectación de la lúnula, causada por dermatofitos, levaduras y mohos.</a:t>
            </a:r>
          </a:p>
          <a:p>
            <a:pPr marL="0" indent="0" algn="just">
              <a:buNone/>
            </a:pPr>
            <a:endParaRPr lang="es-ES" sz="1400" dirty="0">
              <a:latin typeface="Montserrat Light" pitchFamily="2" charset="77"/>
            </a:endParaRPr>
          </a:p>
          <a:p>
            <a:pPr lvl="1" algn="just"/>
            <a:r>
              <a:rPr lang="es-ES" sz="1400" u="sng" dirty="0">
                <a:latin typeface="Montserrat" panose="02000505000000020004" pitchFamily="2" charset="77"/>
              </a:rPr>
              <a:t>Mecanismo de Acción</a:t>
            </a:r>
            <a:r>
              <a:rPr lang="es-ES" sz="1400" dirty="0">
                <a:latin typeface="Montserrat Light" pitchFamily="2" charset="77"/>
              </a:rPr>
              <a:t>: El </a:t>
            </a:r>
            <a:r>
              <a:rPr lang="es-ES" sz="1400" dirty="0" err="1">
                <a:latin typeface="Montserrat Light" pitchFamily="2" charset="77"/>
              </a:rPr>
              <a:t>ciclopirox</a:t>
            </a:r>
            <a:r>
              <a:rPr lang="es-ES" sz="1400" dirty="0">
                <a:latin typeface="Montserrat Light" pitchFamily="2" charset="77"/>
              </a:rPr>
              <a:t> es un agente </a:t>
            </a:r>
            <a:r>
              <a:rPr lang="es-ES" sz="1400" b="1" dirty="0">
                <a:latin typeface="Montserrat Light" pitchFamily="2" charset="77"/>
              </a:rPr>
              <a:t>antifúngico de amplio espectro </a:t>
            </a:r>
            <a:r>
              <a:rPr lang="es-ES" sz="1400" dirty="0">
                <a:latin typeface="Montserrat Light" pitchFamily="2" charset="77"/>
              </a:rPr>
              <a:t>que inhibe el transporte de elementos esenciales en la célula fúngica, interrumpiendo el metabolismo celular y llevando a la muerte celular.</a:t>
            </a:r>
          </a:p>
          <a:p>
            <a:pPr lvl="1" algn="just"/>
            <a:endParaRPr lang="es-ES" sz="1400" dirty="0">
              <a:latin typeface="Montserrat Light" pitchFamily="2" charset="77"/>
            </a:endParaRPr>
          </a:p>
          <a:p>
            <a:pPr lvl="1" algn="just"/>
            <a:r>
              <a:rPr lang="es-ES" sz="1400" u="sng" dirty="0">
                <a:latin typeface="Montserrat" panose="02000505000000020004" pitchFamily="2" charset="77"/>
              </a:rPr>
              <a:t>Formulación</a:t>
            </a:r>
            <a:r>
              <a:rPr lang="es-ES" sz="1400" dirty="0">
                <a:latin typeface="Montserrat" panose="02000505000000020004" pitchFamily="2" charset="77"/>
              </a:rPr>
              <a:t>: </a:t>
            </a:r>
            <a:r>
              <a:rPr lang="es-ES" sz="1400" b="1" dirty="0">
                <a:latin typeface="Montserrat Light" pitchFamily="2" charset="77"/>
              </a:rPr>
              <a:t>Laca hidrosoluble </a:t>
            </a:r>
            <a:r>
              <a:rPr lang="es-ES" sz="1400" dirty="0">
                <a:latin typeface="Montserrat Light" pitchFamily="2" charset="77"/>
              </a:rPr>
              <a:t>que incorpora </a:t>
            </a:r>
            <a:r>
              <a:rPr lang="es-ES" sz="1400" dirty="0" err="1">
                <a:latin typeface="Montserrat Light" pitchFamily="2" charset="77"/>
              </a:rPr>
              <a:t>hidroxipropil</a:t>
            </a:r>
            <a:r>
              <a:rPr lang="es-ES" sz="1400" dirty="0">
                <a:latin typeface="Montserrat Light" pitchFamily="2" charset="77"/>
              </a:rPr>
              <a:t> </a:t>
            </a:r>
            <a:r>
              <a:rPr lang="es-ES" sz="1400" dirty="0" err="1">
                <a:latin typeface="Montserrat Light" pitchFamily="2" charset="77"/>
              </a:rPr>
              <a:t>chitosán</a:t>
            </a:r>
            <a:r>
              <a:rPr lang="es-ES" sz="1400" dirty="0">
                <a:latin typeface="Montserrat Light" pitchFamily="2" charset="77"/>
              </a:rPr>
              <a:t>. Este compuesto forma una fina película en la superficie de la uña que </a:t>
            </a:r>
            <a:r>
              <a:rPr lang="es-ES" sz="1400" b="1" dirty="0">
                <a:latin typeface="Montserrat Light" pitchFamily="2" charset="77"/>
              </a:rPr>
              <a:t>incrementa la penetración y liberación del principio activo</a:t>
            </a:r>
            <a:r>
              <a:rPr lang="es-ES" sz="1400" dirty="0">
                <a:latin typeface="Montserrat Light" pitchFamily="2" charset="77"/>
              </a:rPr>
              <a:t>.</a:t>
            </a:r>
          </a:p>
          <a:p>
            <a:pPr lvl="1" algn="just"/>
            <a:endParaRPr lang="es-ES" sz="1400" dirty="0">
              <a:latin typeface="Montserrat Light" pitchFamily="2" charset="77"/>
            </a:endParaRPr>
          </a:p>
          <a:p>
            <a:pPr lvl="1" algn="just"/>
            <a:r>
              <a:rPr lang="es-ES" sz="1400" u="sng" dirty="0">
                <a:latin typeface="Montserrat" panose="02000505000000020004" pitchFamily="2" charset="77"/>
              </a:rPr>
              <a:t>Eficacia</a:t>
            </a:r>
            <a:r>
              <a:rPr lang="es-ES" sz="1400" dirty="0">
                <a:latin typeface="Montserrat Light" pitchFamily="2" charset="77"/>
              </a:rPr>
              <a:t>: Logra una tasa de curación micológica </a:t>
            </a:r>
            <a:r>
              <a:rPr lang="es-ES" sz="1400" b="1" dirty="0">
                <a:latin typeface="Montserrat Light" pitchFamily="2" charset="77"/>
              </a:rPr>
              <a:t>2 veces superior en comparación con </a:t>
            </a:r>
            <a:r>
              <a:rPr lang="es-ES" sz="1400" b="1" dirty="0" err="1">
                <a:latin typeface="Montserrat Light" pitchFamily="2" charset="77"/>
              </a:rPr>
              <a:t>ciclopirox</a:t>
            </a:r>
            <a:r>
              <a:rPr lang="es-ES" sz="1400" b="1" dirty="0">
                <a:latin typeface="Montserrat Light" pitchFamily="2" charset="77"/>
              </a:rPr>
              <a:t> no hidrosoluble y 3 veces superior a </a:t>
            </a:r>
            <a:r>
              <a:rPr lang="es-ES" sz="1400" b="1" dirty="0" err="1">
                <a:latin typeface="Montserrat Light" pitchFamily="2" charset="77"/>
              </a:rPr>
              <a:t>amorolfina</a:t>
            </a:r>
            <a:r>
              <a:rPr lang="es-ES" sz="1400" dirty="0">
                <a:latin typeface="Montserrat Light" pitchFamily="2" charset="77"/>
              </a:rPr>
              <a:t>. A la semana 48, el 35% de los pacientes tratados con lograron curación micológica. </a:t>
            </a:r>
          </a:p>
          <a:p>
            <a:pPr lvl="1" algn="just"/>
            <a:endParaRPr lang="es-ES" sz="1400" dirty="0">
              <a:latin typeface="Montserrat Light" pitchFamily="2" charset="77"/>
            </a:endParaRPr>
          </a:p>
          <a:p>
            <a:pPr lvl="1" algn="just"/>
            <a:r>
              <a:rPr lang="es-ES" sz="1400" u="sng" dirty="0">
                <a:latin typeface="Montserrat" panose="02000505000000020004" pitchFamily="2" charset="77"/>
              </a:rPr>
              <a:t>Aplicación</a:t>
            </a:r>
            <a:r>
              <a:rPr lang="es-ES" sz="1400" dirty="0">
                <a:latin typeface="Montserrat Light" pitchFamily="2" charset="77"/>
              </a:rPr>
              <a:t>: Aplicar 1 vez al día en las uñas afectadas. La laca forma una película que permanece en la uña, permitiendo una liberación continua y penetración del fármaco.</a:t>
            </a:r>
          </a:p>
          <a:p>
            <a:pPr lvl="1" algn="just"/>
            <a:endParaRPr lang="es-ES" sz="1400" dirty="0">
              <a:latin typeface="Montserrat Light" pitchFamily="2" charset="77"/>
            </a:endParaRPr>
          </a:p>
          <a:p>
            <a:pPr lvl="1" algn="just"/>
            <a:r>
              <a:rPr lang="es-ES" sz="1400" u="sng" dirty="0">
                <a:latin typeface="Montserrat" panose="02000505000000020004" pitchFamily="2" charset="77"/>
              </a:rPr>
              <a:t>Aceptación del Paciente</a:t>
            </a:r>
            <a:r>
              <a:rPr lang="es-ES" sz="1400" dirty="0">
                <a:latin typeface="Montserrat" panose="02000505000000020004" pitchFamily="2" charset="77"/>
              </a:rPr>
              <a:t>: </a:t>
            </a:r>
            <a:r>
              <a:rPr lang="es-ES" sz="1400" dirty="0">
                <a:latin typeface="Montserrat Light" pitchFamily="2" charset="77"/>
              </a:rPr>
              <a:t>Bien aceptado por los pacientes debido a su facilidad de uso y efectos secundarios mínimos. La formulación soluble en agua asegura una mejor adherencia y menor inconveniente cosmético.</a:t>
            </a:r>
          </a:p>
        </p:txBody>
      </p:sp>
      <p:sp>
        <p:nvSpPr>
          <p:cNvPr id="8" name="Elipse 7">
            <a:extLst>
              <a:ext uri="{FF2B5EF4-FFF2-40B4-BE49-F238E27FC236}">
                <a16:creationId xmlns:a16="http://schemas.microsoft.com/office/drawing/2014/main" id="{68030D3C-18B7-7B90-B332-855B622C6521}"/>
              </a:ext>
            </a:extLst>
          </p:cNvPr>
          <p:cNvSpPr/>
          <p:nvPr/>
        </p:nvSpPr>
        <p:spPr>
          <a:xfrm>
            <a:off x="1502596" y="1893118"/>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964DDC0E-5404-47FB-D27C-0601CFCEE598}"/>
              </a:ext>
            </a:extLst>
          </p:cNvPr>
          <p:cNvSpPr/>
          <p:nvPr/>
        </p:nvSpPr>
        <p:spPr>
          <a:xfrm>
            <a:off x="1498518" y="3211532"/>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6F9B02BC-FFA4-5890-4B66-3492644CCCF0}"/>
              </a:ext>
            </a:extLst>
          </p:cNvPr>
          <p:cNvSpPr/>
          <p:nvPr/>
        </p:nvSpPr>
        <p:spPr>
          <a:xfrm>
            <a:off x="1498518" y="2601054"/>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DDBF6A0E-4421-87F8-C167-FC51058FD345}"/>
              </a:ext>
            </a:extLst>
          </p:cNvPr>
          <p:cNvSpPr/>
          <p:nvPr/>
        </p:nvSpPr>
        <p:spPr>
          <a:xfrm>
            <a:off x="1498518" y="3830677"/>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8994277C-EB60-75E7-F054-D0118FD98F77}"/>
              </a:ext>
            </a:extLst>
          </p:cNvPr>
          <p:cNvSpPr/>
          <p:nvPr/>
        </p:nvSpPr>
        <p:spPr>
          <a:xfrm>
            <a:off x="1498518" y="4483391"/>
            <a:ext cx="107543" cy="107543"/>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9C4EF2E6-FCB4-09B0-51A7-316C62B8266E}"/>
              </a:ext>
            </a:extLst>
          </p:cNvPr>
          <p:cNvSpPr txBox="1"/>
          <p:nvPr/>
        </p:nvSpPr>
        <p:spPr>
          <a:xfrm>
            <a:off x="935696" y="6276489"/>
            <a:ext cx="10688745" cy="461665"/>
          </a:xfrm>
          <a:prstGeom prst="rect">
            <a:avLst/>
          </a:prstGeom>
          <a:solidFill>
            <a:schemeClr val="bg1"/>
          </a:solidFill>
        </p:spPr>
        <p:txBody>
          <a:bodyPr wrap="square">
            <a:spAutoFit/>
          </a:bodyPr>
          <a:lstStyle/>
          <a:p>
            <a:r>
              <a:rPr lang="es-ES" sz="800" dirty="0"/>
              <a:t>Baran R, </a:t>
            </a:r>
            <a:r>
              <a:rPr lang="es-ES" sz="800" dirty="0" err="1"/>
              <a:t>Tosti</a:t>
            </a:r>
            <a:r>
              <a:rPr lang="es-ES" sz="800" dirty="0"/>
              <a:t> A, </a:t>
            </a:r>
            <a:r>
              <a:rPr lang="es-ES" sz="800" dirty="0" err="1"/>
              <a:t>Hartmane</a:t>
            </a:r>
            <a:r>
              <a:rPr lang="es-ES" sz="800" dirty="0"/>
              <a:t> I, et al. </a:t>
            </a:r>
            <a:r>
              <a:rPr lang="es-ES" sz="800" dirty="0" err="1"/>
              <a:t>An</a:t>
            </a:r>
            <a:r>
              <a:rPr lang="es-ES" sz="800" dirty="0"/>
              <a:t> Innovative </a:t>
            </a:r>
            <a:r>
              <a:rPr lang="es-ES" sz="800" dirty="0" err="1"/>
              <a:t>Water</a:t>
            </a:r>
            <a:r>
              <a:rPr lang="es-ES" sz="800" dirty="0"/>
              <a:t>-Soluble </a:t>
            </a:r>
            <a:r>
              <a:rPr lang="es-ES" sz="800" dirty="0" err="1"/>
              <a:t>Biopolymer</a:t>
            </a:r>
            <a:r>
              <a:rPr lang="es-ES" sz="800" dirty="0"/>
              <a:t> </a:t>
            </a:r>
            <a:r>
              <a:rPr lang="es-ES" sz="800" dirty="0" err="1"/>
              <a:t>Improves</a:t>
            </a:r>
            <a:r>
              <a:rPr lang="es-ES" sz="800" dirty="0"/>
              <a:t> </a:t>
            </a:r>
            <a:r>
              <a:rPr lang="es-ES" sz="800" dirty="0" err="1"/>
              <a:t>Efficacy</a:t>
            </a:r>
            <a:r>
              <a:rPr lang="es-ES" sz="800" dirty="0"/>
              <a:t> of </a:t>
            </a:r>
            <a:r>
              <a:rPr lang="es-ES" sz="800" dirty="0" err="1"/>
              <a:t>Ciclopirox</a:t>
            </a:r>
            <a:r>
              <a:rPr lang="es-ES" sz="800" dirty="0"/>
              <a:t> </a:t>
            </a:r>
            <a:r>
              <a:rPr lang="es-ES" sz="800" dirty="0" err="1"/>
              <a:t>Nail</a:t>
            </a:r>
            <a:r>
              <a:rPr lang="es-ES" sz="800" dirty="0"/>
              <a:t> </a:t>
            </a:r>
            <a:r>
              <a:rPr lang="es-ES" sz="800" dirty="0" err="1"/>
              <a:t>Lacquer</a:t>
            </a:r>
            <a:r>
              <a:rPr lang="es-ES" sz="800" dirty="0"/>
              <a:t> in the Management of </a:t>
            </a:r>
            <a:r>
              <a:rPr lang="es-ES" sz="800" dirty="0" err="1"/>
              <a:t>Onychomycosis</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2009;23(7):773-781. doi:10.1111/j.1468-3083.2009.03164.x.</a:t>
            </a:r>
          </a:p>
          <a:p>
            <a:r>
              <a:rPr lang="es-ES" sz="800" b="0" i="0" kern="1200" dirty="0" err="1">
                <a:solidFill>
                  <a:schemeClr val="tx1"/>
                </a:solidFill>
                <a:effectLst/>
                <a:latin typeface="+mn-lt"/>
                <a:ea typeface="+mn-ea"/>
                <a:cs typeface="+mn-cs"/>
              </a:rPr>
              <a:t>Iorizzo</a:t>
            </a:r>
            <a:r>
              <a:rPr lang="es-ES" sz="800" b="0" i="0" kern="1200" dirty="0">
                <a:solidFill>
                  <a:schemeClr val="tx1"/>
                </a:solidFill>
                <a:effectLst/>
                <a:latin typeface="+mn-lt"/>
                <a:ea typeface="+mn-ea"/>
                <a:cs typeface="+mn-cs"/>
              </a:rPr>
              <a:t> M, </a:t>
            </a:r>
            <a:r>
              <a:rPr lang="es-ES" sz="800" b="0" i="0" kern="1200" dirty="0" err="1">
                <a:solidFill>
                  <a:schemeClr val="tx1"/>
                </a:solidFill>
                <a:effectLst/>
                <a:latin typeface="+mn-lt"/>
                <a:ea typeface="+mn-ea"/>
                <a:cs typeface="+mn-cs"/>
              </a:rPr>
              <a:t>Hartmane</a:t>
            </a:r>
            <a:r>
              <a:rPr lang="es-ES" sz="800" b="0" i="0" kern="1200" dirty="0">
                <a:solidFill>
                  <a:schemeClr val="tx1"/>
                </a:solidFill>
                <a:effectLst/>
                <a:latin typeface="+mn-lt"/>
                <a:ea typeface="+mn-ea"/>
                <a:cs typeface="+mn-cs"/>
              </a:rPr>
              <a:t> I, </a:t>
            </a:r>
            <a:r>
              <a:rPr lang="es-ES" sz="800" b="0" i="0" kern="1200" dirty="0" err="1">
                <a:solidFill>
                  <a:schemeClr val="tx1"/>
                </a:solidFill>
                <a:effectLst/>
                <a:latin typeface="+mn-lt"/>
                <a:ea typeface="+mn-ea"/>
                <a:cs typeface="+mn-cs"/>
              </a:rPr>
              <a:t>Derveniece</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Mikazans</a:t>
            </a:r>
            <a:r>
              <a:rPr lang="es-ES" sz="800" b="0" i="0" kern="1200" dirty="0">
                <a:solidFill>
                  <a:schemeClr val="tx1"/>
                </a:solidFill>
                <a:effectLst/>
                <a:latin typeface="+mn-lt"/>
                <a:ea typeface="+mn-ea"/>
                <a:cs typeface="+mn-cs"/>
              </a:rPr>
              <a:t> I. </a:t>
            </a:r>
            <a:r>
              <a:rPr lang="es-ES" sz="800" b="0" i="0" kern="1200" dirty="0" err="1">
                <a:solidFill>
                  <a:schemeClr val="tx1"/>
                </a:solidFill>
                <a:effectLst/>
                <a:latin typeface="+mn-lt"/>
                <a:ea typeface="+mn-ea"/>
                <a:cs typeface="+mn-cs"/>
              </a:rPr>
              <a:t>Ciclopirox</a:t>
            </a:r>
            <a:r>
              <a:rPr lang="es-ES" sz="800" b="0" i="0" kern="1200" dirty="0">
                <a:solidFill>
                  <a:schemeClr val="tx1"/>
                </a:solidFill>
                <a:effectLst/>
                <a:latin typeface="+mn-lt"/>
                <a:ea typeface="+mn-ea"/>
                <a:cs typeface="+mn-cs"/>
              </a:rPr>
              <a:t> 8% HPCH </a:t>
            </a:r>
            <a:r>
              <a:rPr lang="es-ES" sz="800" b="0" i="0" kern="1200" dirty="0" err="1">
                <a:solidFill>
                  <a:schemeClr val="tx1"/>
                </a:solidFill>
                <a:effectLst/>
                <a:latin typeface="+mn-lt"/>
                <a:ea typeface="+mn-ea"/>
                <a:cs typeface="+mn-cs"/>
              </a:rPr>
              <a:t>Nail</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Lacquer</a:t>
            </a:r>
            <a:r>
              <a:rPr lang="es-ES" sz="800" b="0" i="0" kern="1200" dirty="0">
                <a:solidFill>
                  <a:schemeClr val="tx1"/>
                </a:solidFill>
                <a:effectLst/>
                <a:latin typeface="+mn-lt"/>
                <a:ea typeface="+mn-ea"/>
                <a:cs typeface="+mn-cs"/>
              </a:rPr>
              <a:t> in the Treatment of </a:t>
            </a:r>
            <a:r>
              <a:rPr lang="es-ES" sz="800" b="0" i="0" kern="1200" dirty="0" err="1">
                <a:solidFill>
                  <a:schemeClr val="tx1"/>
                </a:solidFill>
                <a:effectLst/>
                <a:latin typeface="+mn-lt"/>
                <a:ea typeface="+mn-ea"/>
                <a:cs typeface="+mn-cs"/>
              </a:rPr>
              <a:t>Mild-to-Moderate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Onychomycosis</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Randomized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Double-Blind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Amorolfine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Controlled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Study</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Using</a:t>
            </a:r>
            <a:r>
              <a:rPr lang="es-ES" sz="800" b="0" i="0" kern="1200" dirty="0">
                <a:solidFill>
                  <a:schemeClr val="tx1"/>
                </a:solidFill>
                <a:effectLst/>
                <a:latin typeface="+mn-lt"/>
                <a:ea typeface="+mn-ea"/>
                <a:cs typeface="+mn-cs"/>
              </a:rPr>
              <a:t> a </a:t>
            </a:r>
            <a:r>
              <a:rPr lang="es-ES" sz="800" b="0" i="0" kern="1200" dirty="0" err="1">
                <a:solidFill>
                  <a:schemeClr val="tx1"/>
                </a:solidFill>
                <a:effectLst/>
                <a:latin typeface="+mn-lt"/>
                <a:ea typeface="+mn-ea"/>
                <a:cs typeface="+mn-cs"/>
              </a:rPr>
              <a:t>Blinded</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Evaluator</a:t>
            </a:r>
            <a:r>
              <a:rPr lang="es-ES" sz="800" b="0" i="0" kern="1200" dirty="0">
                <a:solidFill>
                  <a:schemeClr val="tx1"/>
                </a:solidFill>
                <a:effectLst/>
                <a:latin typeface="+mn-lt"/>
                <a:ea typeface="+mn-ea"/>
                <a:cs typeface="+mn-cs"/>
              </a:rPr>
              <a:t>. Skin </a:t>
            </a:r>
            <a:r>
              <a:rPr lang="es-ES" sz="800" b="0" i="0" kern="1200" dirty="0" err="1">
                <a:solidFill>
                  <a:schemeClr val="tx1"/>
                </a:solidFill>
                <a:effectLst/>
                <a:latin typeface="+mn-lt"/>
                <a:ea typeface="+mn-ea"/>
                <a:cs typeface="+mn-cs"/>
              </a:rPr>
              <a:t>Appendage</a:t>
            </a:r>
            <a:r>
              <a:rPr lang="es-ES" sz="800" b="0" i="0" kern="1200" dirty="0">
                <a:solidFill>
                  <a:schemeClr val="tx1"/>
                </a:solidFill>
                <a:effectLst/>
                <a:latin typeface="+mn-lt"/>
                <a:ea typeface="+mn-ea"/>
                <a:cs typeface="+mn-cs"/>
              </a:rPr>
              <a:t> </a:t>
            </a:r>
            <a:r>
              <a:rPr lang="es-ES" sz="800" b="0" i="0" kern="1200" dirty="0" err="1">
                <a:solidFill>
                  <a:schemeClr val="tx1"/>
                </a:solidFill>
                <a:effectLst/>
                <a:latin typeface="+mn-lt"/>
                <a:ea typeface="+mn-ea"/>
                <a:cs typeface="+mn-cs"/>
              </a:rPr>
              <a:t>Disord</a:t>
            </a:r>
            <a:r>
              <a:rPr lang="es-ES" sz="800" b="0" i="0" kern="1200" dirty="0">
                <a:solidFill>
                  <a:schemeClr val="tx1"/>
                </a:solidFill>
                <a:effectLst/>
                <a:latin typeface="+mn-lt"/>
                <a:ea typeface="+mn-ea"/>
                <a:cs typeface="+mn-cs"/>
              </a:rPr>
              <a:t>. 2016 Feb;1(3):134-40. </a:t>
            </a:r>
            <a:r>
              <a:rPr lang="es-ES" sz="800" b="0" i="0" kern="1200" dirty="0" err="1">
                <a:solidFill>
                  <a:schemeClr val="tx1"/>
                </a:solidFill>
                <a:effectLst/>
                <a:latin typeface="+mn-lt"/>
                <a:ea typeface="+mn-ea"/>
                <a:cs typeface="+mn-cs"/>
              </a:rPr>
              <a:t>doi</a:t>
            </a:r>
            <a:r>
              <a:rPr lang="es-ES" sz="800" b="0" i="0" kern="1200" dirty="0">
                <a:solidFill>
                  <a:schemeClr val="tx1"/>
                </a:solidFill>
                <a:effectLst/>
                <a:latin typeface="+mn-lt"/>
                <a:ea typeface="+mn-ea"/>
                <a:cs typeface="+mn-cs"/>
              </a:rPr>
              <a:t>: 10.1159/000441569. </a:t>
            </a:r>
            <a:endParaRPr lang="es-ES" sz="800" dirty="0"/>
          </a:p>
        </p:txBody>
      </p:sp>
      <p:sp>
        <p:nvSpPr>
          <p:cNvPr id="3" name="Rectángulo redondeado 16">
            <a:extLst>
              <a:ext uri="{FF2B5EF4-FFF2-40B4-BE49-F238E27FC236}">
                <a16:creationId xmlns:a16="http://schemas.microsoft.com/office/drawing/2014/main" id="{744DA530-5412-586B-A274-8CD6B40839B2}"/>
              </a:ext>
            </a:extLst>
          </p:cNvPr>
          <p:cNvSpPr/>
          <p:nvPr/>
        </p:nvSpPr>
        <p:spPr>
          <a:xfrm>
            <a:off x="1142428" y="4856032"/>
            <a:ext cx="10688745" cy="1346569"/>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6" name="CuadroTexto 14">
            <a:extLst>
              <a:ext uri="{FF2B5EF4-FFF2-40B4-BE49-F238E27FC236}">
                <a16:creationId xmlns:a16="http://schemas.microsoft.com/office/drawing/2014/main" id="{C5757DF7-6D4E-E9E7-D699-610209163B4C}"/>
              </a:ext>
            </a:extLst>
          </p:cNvPr>
          <p:cNvSpPr txBox="1"/>
          <p:nvPr/>
        </p:nvSpPr>
        <p:spPr>
          <a:xfrm>
            <a:off x="1251714" y="4980147"/>
            <a:ext cx="10478467" cy="1077218"/>
          </a:xfrm>
          <a:prstGeom prst="rect">
            <a:avLst/>
          </a:prstGeom>
          <a:noFill/>
        </p:spPr>
        <p:txBody>
          <a:bodyPr wrap="square">
            <a:spAutoFit/>
          </a:bodyPr>
          <a:lstStyle/>
          <a:p>
            <a:pPr marL="0" indent="0" algn="just">
              <a:buNone/>
            </a:pPr>
            <a:r>
              <a:rPr lang="es-ES" sz="1600" dirty="0">
                <a:solidFill>
                  <a:schemeClr val="bg1"/>
                </a:solidFill>
                <a:latin typeface="Montserrat" panose="02000505000000020004" pitchFamily="2" charset="77"/>
              </a:rPr>
              <a:t>En resumen, la formulación soluble en agua de </a:t>
            </a:r>
            <a:r>
              <a:rPr lang="es-ES" sz="1600" dirty="0" err="1">
                <a:solidFill>
                  <a:schemeClr val="bg1"/>
                </a:solidFill>
                <a:latin typeface="Montserrat" panose="02000505000000020004" pitchFamily="2" charset="77"/>
              </a:rPr>
              <a:t>Ciclopirox</a:t>
            </a:r>
            <a:r>
              <a:rPr lang="es-ES" sz="1600" dirty="0">
                <a:solidFill>
                  <a:schemeClr val="bg1"/>
                </a:solidFill>
                <a:latin typeface="Montserrat" panose="02000505000000020004" pitchFamily="2" charset="77"/>
              </a:rPr>
              <a:t> 8% laca hidrosoluble mejora la </a:t>
            </a:r>
            <a:r>
              <a:rPr lang="es-ES" sz="1600" b="1" dirty="0">
                <a:solidFill>
                  <a:schemeClr val="bg1"/>
                </a:solidFill>
                <a:latin typeface="Montserrat" panose="02000505000000020004" pitchFamily="2" charset="77"/>
              </a:rPr>
              <a:t>adherencia al tratamiento </a:t>
            </a:r>
            <a:r>
              <a:rPr lang="es-ES" sz="1600" dirty="0">
                <a:solidFill>
                  <a:schemeClr val="bg1"/>
                </a:solidFill>
                <a:latin typeface="Montserrat" panose="02000505000000020004" pitchFamily="2" charset="77"/>
              </a:rPr>
              <a:t>de la onicomicosis al proporcionar una </a:t>
            </a:r>
            <a:r>
              <a:rPr lang="es-ES" sz="1600" b="1" dirty="0">
                <a:solidFill>
                  <a:schemeClr val="bg1"/>
                </a:solidFill>
                <a:latin typeface="Montserrat" panose="02000505000000020004" pitchFamily="2" charset="77"/>
              </a:rPr>
              <a:t>mayor penetración </a:t>
            </a:r>
            <a:r>
              <a:rPr lang="es-ES" sz="1600" dirty="0">
                <a:solidFill>
                  <a:schemeClr val="bg1"/>
                </a:solidFill>
                <a:latin typeface="Montserrat" panose="02000505000000020004" pitchFamily="2" charset="77"/>
              </a:rPr>
              <a:t>del fármaco, </a:t>
            </a:r>
            <a:r>
              <a:rPr lang="es-ES" sz="1600" b="1" dirty="0">
                <a:solidFill>
                  <a:schemeClr val="bg1"/>
                </a:solidFill>
                <a:latin typeface="Montserrat" panose="02000505000000020004" pitchFamily="2" charset="77"/>
              </a:rPr>
              <a:t>facilidad de uso </a:t>
            </a:r>
            <a:r>
              <a:rPr lang="es-ES" sz="1600" dirty="0">
                <a:solidFill>
                  <a:schemeClr val="bg1"/>
                </a:solidFill>
                <a:latin typeface="Montserrat" panose="02000505000000020004" pitchFamily="2" charset="77"/>
              </a:rPr>
              <a:t>y un </a:t>
            </a:r>
            <a:r>
              <a:rPr lang="es-ES" sz="1600" b="1" dirty="0">
                <a:solidFill>
                  <a:schemeClr val="bg1"/>
                </a:solidFill>
                <a:latin typeface="Montserrat" panose="02000505000000020004" pitchFamily="2" charset="77"/>
              </a:rPr>
              <a:t>perfil cosmético favorable</a:t>
            </a:r>
            <a:r>
              <a:rPr lang="es-ES" sz="1600" dirty="0">
                <a:solidFill>
                  <a:schemeClr val="bg1"/>
                </a:solidFill>
                <a:latin typeface="Montserrat" panose="02000505000000020004" pitchFamily="2" charset="77"/>
              </a:rPr>
              <a:t>, lo que en conjunto facilita el cumplimiento del régimen terapéutico por parte del paciente.</a:t>
            </a:r>
          </a:p>
        </p:txBody>
      </p:sp>
    </p:spTree>
    <p:extLst>
      <p:ext uri="{BB962C8B-B14F-4D97-AF65-F5344CB8AC3E}">
        <p14:creationId xmlns:p14="http://schemas.microsoft.com/office/powerpoint/2010/main" val="2371867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3"/>
          <a:stretch>
            <a:fillRect/>
          </a:stretch>
        </p:blipFill>
        <p:spPr>
          <a:xfrm>
            <a:off x="0" y="0"/>
            <a:ext cx="12192000" cy="6858000"/>
          </a:xfrm>
          <a:prstGeom prst="rect">
            <a:avLst/>
          </a:prstGeom>
        </p:spPr>
      </p:pic>
      <p:sp>
        <p:nvSpPr>
          <p:cNvPr id="17" name="Rectángulo redondeado 16">
            <a:extLst>
              <a:ext uri="{FF2B5EF4-FFF2-40B4-BE49-F238E27FC236}">
                <a16:creationId xmlns:a16="http://schemas.microsoft.com/office/drawing/2014/main" id="{1C9CC7F1-AB35-68DE-4F2B-FAFB64DB655B}"/>
              </a:ext>
            </a:extLst>
          </p:cNvPr>
          <p:cNvSpPr/>
          <p:nvPr/>
        </p:nvSpPr>
        <p:spPr>
          <a:xfrm>
            <a:off x="1352499" y="3792861"/>
            <a:ext cx="10207487" cy="2003438"/>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166191" y="451984"/>
            <a:ext cx="10563577" cy="925689"/>
          </a:xfrm>
        </p:spPr>
        <p:txBody>
          <a:bodyPr>
            <a:noAutofit/>
          </a:bodyPr>
          <a:lstStyle/>
          <a:p>
            <a:r>
              <a:rPr lang="es-ES" sz="4000" dirty="0">
                <a:solidFill>
                  <a:schemeClr val="accent1">
                    <a:lumMod val="50000"/>
                  </a:schemeClr>
                </a:solidFill>
                <a:latin typeface="Montserrat" panose="02000505000000020004" pitchFamily="2" charset="77"/>
              </a:rPr>
              <a:t>Penetración del activo</a:t>
            </a:r>
          </a:p>
        </p:txBody>
      </p:sp>
      <p:sp>
        <p:nvSpPr>
          <p:cNvPr id="5" name="Marcador de contenido 2">
            <a:extLst>
              <a:ext uri="{FF2B5EF4-FFF2-40B4-BE49-F238E27FC236}">
                <a16:creationId xmlns:a16="http://schemas.microsoft.com/office/drawing/2014/main" id="{0D49D1FF-86E8-9A3B-CA06-48FF1BFAD494}"/>
              </a:ext>
            </a:extLst>
          </p:cNvPr>
          <p:cNvSpPr>
            <a:spLocks noGrp="1"/>
          </p:cNvSpPr>
          <p:nvPr>
            <p:ph idx="1"/>
          </p:nvPr>
        </p:nvSpPr>
        <p:spPr>
          <a:xfrm>
            <a:off x="1166191" y="1377673"/>
            <a:ext cx="10515600" cy="3313620"/>
          </a:xfrm>
        </p:spPr>
        <p:txBody>
          <a:bodyPr>
            <a:normAutofit/>
          </a:bodyPr>
          <a:lstStyle/>
          <a:p>
            <a:pPr marL="0" indent="0" algn="just">
              <a:lnSpc>
                <a:spcPct val="120000"/>
              </a:lnSpc>
              <a:buNone/>
            </a:pPr>
            <a:r>
              <a:rPr lang="es-ES" sz="1600" dirty="0">
                <a:latin typeface="Montserrat Light" pitchFamily="2" charset="77"/>
              </a:rPr>
              <a:t>Las ventajas de la </a:t>
            </a:r>
            <a:r>
              <a:rPr lang="es-ES" sz="1600" dirty="0" err="1">
                <a:latin typeface="Montserrat Light" pitchFamily="2" charset="77"/>
              </a:rPr>
              <a:t>hidrolaca</a:t>
            </a:r>
            <a:r>
              <a:rPr lang="es-ES" sz="1600" dirty="0">
                <a:latin typeface="Montserrat Light" pitchFamily="2" charset="77"/>
              </a:rPr>
              <a:t> en la adherencia al tratamiento de la onicomicosis se deben principalmente a su </a:t>
            </a:r>
            <a:r>
              <a:rPr lang="es-ES" sz="1600" b="1" dirty="0">
                <a:latin typeface="Montserrat Light" pitchFamily="2" charset="77"/>
              </a:rPr>
              <a:t>formulación soluble en agua</a:t>
            </a:r>
            <a:r>
              <a:rPr lang="es-ES" sz="1600" dirty="0">
                <a:latin typeface="Montserrat Light" pitchFamily="2" charset="77"/>
              </a:rPr>
              <a:t>, que asegura una mejor adherencia y menor inconveniente cosmético.</a:t>
            </a:r>
          </a:p>
          <a:p>
            <a:pPr algn="just">
              <a:lnSpc>
                <a:spcPct val="120000"/>
              </a:lnSpc>
            </a:pPr>
            <a:r>
              <a:rPr lang="es-ES" sz="1600" dirty="0">
                <a:latin typeface="Montserrat Light" panose="00000400000000000000" pitchFamily="2" charset="0"/>
              </a:rPr>
              <a:t>La formulación soluble en agua permite una mayor penetración del </a:t>
            </a:r>
            <a:r>
              <a:rPr lang="es-ES" sz="1600" dirty="0" err="1">
                <a:latin typeface="Montserrat Light" panose="00000400000000000000" pitchFamily="2" charset="0"/>
              </a:rPr>
              <a:t>ciclopirox</a:t>
            </a:r>
            <a:r>
              <a:rPr lang="es-ES" sz="1600" dirty="0">
                <a:latin typeface="Montserrat Light" panose="00000400000000000000" pitchFamily="2" charset="0"/>
              </a:rPr>
              <a:t> en la placa ungueal, lo que resulta en concentraciones más altas del fármaco en el sitio de la infección.</a:t>
            </a:r>
            <a:r>
              <a:rPr lang="es-ES" sz="1600" baseline="30000" dirty="0">
                <a:latin typeface="Montserrat Light" panose="00000400000000000000" pitchFamily="2" charset="0"/>
              </a:rPr>
              <a:t>[1-2]</a:t>
            </a:r>
            <a:r>
              <a:rPr lang="es-ES" sz="1600" dirty="0">
                <a:latin typeface="Montserrat Light" panose="00000400000000000000" pitchFamily="2" charset="0"/>
              </a:rPr>
              <a:t> Esto mejora la eficacia del tratamiento, lo que puede motivar a los pacientes a continuar con el uso regular del producto.</a:t>
            </a:r>
          </a:p>
        </p:txBody>
      </p:sp>
      <p:sp>
        <p:nvSpPr>
          <p:cNvPr id="15" name="CuadroTexto 14">
            <a:extLst>
              <a:ext uri="{FF2B5EF4-FFF2-40B4-BE49-F238E27FC236}">
                <a16:creationId xmlns:a16="http://schemas.microsoft.com/office/drawing/2014/main" id="{D46BA092-4369-2E72-49C1-11CC6340234E}"/>
              </a:ext>
            </a:extLst>
          </p:cNvPr>
          <p:cNvSpPr txBox="1"/>
          <p:nvPr/>
        </p:nvSpPr>
        <p:spPr>
          <a:xfrm>
            <a:off x="1669203" y="3985766"/>
            <a:ext cx="9591261" cy="1631216"/>
          </a:xfrm>
          <a:prstGeom prst="rect">
            <a:avLst/>
          </a:prstGeom>
          <a:noFill/>
        </p:spPr>
        <p:txBody>
          <a:bodyPr wrap="square">
            <a:spAutoFit/>
          </a:bodyPr>
          <a:lstStyle/>
          <a:p>
            <a:pPr marL="0" indent="0" algn="just">
              <a:buNone/>
            </a:pPr>
            <a:r>
              <a:rPr lang="es-ES" sz="2000" dirty="0">
                <a:solidFill>
                  <a:schemeClr val="bg1"/>
                </a:solidFill>
                <a:latin typeface="Montserrat" panose="02000505000000020004" pitchFamily="2" charset="77"/>
              </a:rPr>
              <a:t>En resumen, la formulación soluble en agua de </a:t>
            </a:r>
            <a:r>
              <a:rPr lang="es-ES" sz="2000" dirty="0" err="1">
                <a:solidFill>
                  <a:schemeClr val="bg1"/>
                </a:solidFill>
                <a:latin typeface="Montserrat" panose="02000505000000020004" pitchFamily="2" charset="77"/>
              </a:rPr>
              <a:t>Ciclopirox</a:t>
            </a:r>
            <a:r>
              <a:rPr lang="es-ES" sz="2000" dirty="0">
                <a:solidFill>
                  <a:schemeClr val="bg1"/>
                </a:solidFill>
                <a:latin typeface="Montserrat" panose="02000505000000020004" pitchFamily="2" charset="77"/>
              </a:rPr>
              <a:t> 8% laca hidrosoluble mejora la </a:t>
            </a:r>
            <a:r>
              <a:rPr lang="es-ES" sz="2000" b="1" dirty="0">
                <a:solidFill>
                  <a:schemeClr val="bg1"/>
                </a:solidFill>
                <a:latin typeface="Montserrat" panose="02000505000000020004" pitchFamily="2" charset="77"/>
              </a:rPr>
              <a:t>adherencia al tratamiento </a:t>
            </a:r>
            <a:r>
              <a:rPr lang="es-ES" sz="2000" dirty="0">
                <a:solidFill>
                  <a:schemeClr val="bg1"/>
                </a:solidFill>
                <a:latin typeface="Montserrat" panose="02000505000000020004" pitchFamily="2" charset="77"/>
              </a:rPr>
              <a:t>de la onicomicosis al proporcionar una </a:t>
            </a:r>
            <a:r>
              <a:rPr lang="es-ES" sz="2000" b="1" dirty="0">
                <a:solidFill>
                  <a:schemeClr val="bg1"/>
                </a:solidFill>
                <a:latin typeface="Montserrat" panose="02000505000000020004" pitchFamily="2" charset="77"/>
              </a:rPr>
              <a:t>mayor penetración </a:t>
            </a:r>
            <a:r>
              <a:rPr lang="es-ES" sz="2000" dirty="0">
                <a:solidFill>
                  <a:schemeClr val="bg1"/>
                </a:solidFill>
                <a:latin typeface="Montserrat" panose="02000505000000020004" pitchFamily="2" charset="77"/>
              </a:rPr>
              <a:t>del fármaco, facilidad de uso y un perfil cosmético favorable, lo que en conjunto facilita el cumplimiento del régimen terapéutico por parte del paciente.</a:t>
            </a:r>
          </a:p>
        </p:txBody>
      </p:sp>
      <p:sp>
        <p:nvSpPr>
          <p:cNvPr id="3" name="TextBox 2">
            <a:extLst>
              <a:ext uri="{FF2B5EF4-FFF2-40B4-BE49-F238E27FC236}">
                <a16:creationId xmlns:a16="http://schemas.microsoft.com/office/drawing/2014/main" id="{0DE818B5-CB50-A143-6E97-389D8707E747}"/>
              </a:ext>
            </a:extLst>
          </p:cNvPr>
          <p:cNvSpPr txBox="1"/>
          <p:nvPr/>
        </p:nvSpPr>
        <p:spPr>
          <a:xfrm>
            <a:off x="1250274" y="6276370"/>
            <a:ext cx="10126717" cy="461665"/>
          </a:xfrm>
          <a:prstGeom prst="rect">
            <a:avLst/>
          </a:prstGeom>
          <a:solidFill>
            <a:schemeClr val="bg1"/>
          </a:solidFill>
        </p:spPr>
        <p:txBody>
          <a:bodyPr wrap="square">
            <a:spAutoFit/>
          </a:bodyPr>
          <a:lstStyle/>
          <a:p>
            <a:r>
              <a:rPr lang="es-ES" sz="800" dirty="0"/>
              <a:t>1. </a:t>
            </a:r>
            <a:r>
              <a:rPr lang="es-ES" sz="800" dirty="0" err="1"/>
              <a:t>Zalacain</a:t>
            </a:r>
            <a:r>
              <a:rPr lang="es-ES" sz="800" dirty="0"/>
              <a:t>-Vicuña AJ, Nieto C, Picas J, et al. </a:t>
            </a:r>
            <a:r>
              <a:rPr lang="es-ES" sz="800" dirty="0" err="1"/>
              <a:t>Efficacy</a:t>
            </a:r>
            <a:r>
              <a:rPr lang="es-ES" sz="800" dirty="0"/>
              <a:t> and Safety of a New </a:t>
            </a:r>
            <a:r>
              <a:rPr lang="es-ES" sz="800" dirty="0" err="1"/>
              <a:t>Medicated</a:t>
            </a:r>
            <a:r>
              <a:rPr lang="es-ES" sz="800" dirty="0"/>
              <a:t> </a:t>
            </a:r>
            <a:r>
              <a:rPr lang="es-ES" sz="800" dirty="0" err="1"/>
              <a:t>Nail</a:t>
            </a:r>
            <a:r>
              <a:rPr lang="es-ES" sz="800" dirty="0"/>
              <a:t> </a:t>
            </a:r>
            <a:r>
              <a:rPr lang="es-ES" sz="800" dirty="0" err="1"/>
              <a:t>Hydrolacquer</a:t>
            </a:r>
            <a:r>
              <a:rPr lang="es-ES" sz="800" dirty="0"/>
              <a:t> in the Treatment of </a:t>
            </a:r>
            <a:r>
              <a:rPr lang="es-ES" sz="800" dirty="0" err="1"/>
              <a:t>Adults</a:t>
            </a:r>
            <a:r>
              <a:rPr lang="es-ES" sz="800" dirty="0"/>
              <a:t> </a:t>
            </a:r>
            <a:r>
              <a:rPr lang="es-ES" sz="800" dirty="0" err="1"/>
              <a:t>With</a:t>
            </a:r>
            <a:r>
              <a:rPr lang="es-ES" sz="800" dirty="0"/>
              <a:t> </a:t>
            </a:r>
            <a:r>
              <a:rPr lang="es-ES" sz="800" dirty="0" err="1"/>
              <a:t>Toenail</a:t>
            </a:r>
            <a:r>
              <a:rPr lang="es-ES" sz="800" dirty="0"/>
              <a:t> </a:t>
            </a:r>
            <a:r>
              <a:rPr lang="es-ES" sz="800" dirty="0" err="1"/>
              <a:t>Onychomycosis</a:t>
            </a:r>
            <a:r>
              <a:rPr lang="es-ES" sz="800" dirty="0"/>
              <a:t>: A </a:t>
            </a:r>
            <a:r>
              <a:rPr lang="es-ES" sz="800" dirty="0" err="1"/>
              <a:t>Randomised</a:t>
            </a:r>
            <a:r>
              <a:rPr lang="es-ES" sz="800" dirty="0"/>
              <a:t> </a:t>
            </a:r>
            <a:r>
              <a:rPr lang="es-ES" sz="800" dirty="0" err="1"/>
              <a:t>Clinical</a:t>
            </a:r>
            <a:r>
              <a:rPr lang="es-ES" sz="800" dirty="0"/>
              <a:t> Trial. </a:t>
            </a:r>
            <a:r>
              <a:rPr lang="es-ES" sz="800" dirty="0" err="1"/>
              <a:t>Mycoses</a:t>
            </a:r>
            <a:r>
              <a:rPr lang="es-ES" sz="800" dirty="0"/>
              <a:t>. 2023;66(7):566-575. doi:10.1111/myc.13543. 2. Baran R, </a:t>
            </a:r>
            <a:r>
              <a:rPr lang="es-ES" sz="800" dirty="0" err="1"/>
              <a:t>Tosti</a:t>
            </a:r>
            <a:r>
              <a:rPr lang="es-ES" sz="800" dirty="0"/>
              <a:t> A, </a:t>
            </a:r>
            <a:r>
              <a:rPr lang="es-ES" sz="800" dirty="0" err="1"/>
              <a:t>Hartmane</a:t>
            </a:r>
            <a:r>
              <a:rPr lang="es-ES" sz="800" dirty="0"/>
              <a:t> I, et al. </a:t>
            </a:r>
            <a:r>
              <a:rPr lang="es-ES" sz="800" dirty="0" err="1"/>
              <a:t>An</a:t>
            </a:r>
            <a:r>
              <a:rPr lang="es-ES" sz="800" dirty="0"/>
              <a:t> Innovative </a:t>
            </a:r>
            <a:r>
              <a:rPr lang="es-ES" sz="800" dirty="0" err="1"/>
              <a:t>Water</a:t>
            </a:r>
            <a:r>
              <a:rPr lang="es-ES" sz="800" dirty="0"/>
              <a:t>-Soluble </a:t>
            </a:r>
            <a:r>
              <a:rPr lang="es-ES" sz="800" dirty="0" err="1"/>
              <a:t>Biopolymer</a:t>
            </a:r>
            <a:r>
              <a:rPr lang="es-ES" sz="800" dirty="0"/>
              <a:t> </a:t>
            </a:r>
            <a:r>
              <a:rPr lang="es-ES" sz="800" dirty="0" err="1"/>
              <a:t>Improves</a:t>
            </a:r>
            <a:r>
              <a:rPr lang="es-ES" sz="800" dirty="0"/>
              <a:t> </a:t>
            </a:r>
            <a:r>
              <a:rPr lang="es-ES" sz="800" dirty="0" err="1"/>
              <a:t>Efficacy</a:t>
            </a:r>
            <a:r>
              <a:rPr lang="es-ES" sz="800" dirty="0"/>
              <a:t> of </a:t>
            </a:r>
            <a:r>
              <a:rPr lang="es-ES" sz="800" dirty="0" err="1"/>
              <a:t>Ciclopirox</a:t>
            </a:r>
            <a:r>
              <a:rPr lang="es-ES" sz="800" dirty="0"/>
              <a:t> </a:t>
            </a:r>
            <a:r>
              <a:rPr lang="es-ES" sz="800" dirty="0" err="1"/>
              <a:t>Nail</a:t>
            </a:r>
            <a:r>
              <a:rPr lang="es-ES" sz="800" dirty="0"/>
              <a:t> </a:t>
            </a:r>
            <a:r>
              <a:rPr lang="es-ES" sz="800" dirty="0" err="1"/>
              <a:t>Lacquer</a:t>
            </a:r>
            <a:r>
              <a:rPr lang="es-ES" sz="800" dirty="0"/>
              <a:t> in the Management of </a:t>
            </a:r>
            <a:r>
              <a:rPr lang="es-ES" sz="800" dirty="0" err="1"/>
              <a:t>Onychomycosis</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2009;23(7):773-781. doi:10.1111/j.1468-3083.2009.03164.x.</a:t>
            </a:r>
          </a:p>
        </p:txBody>
      </p:sp>
    </p:spTree>
    <p:extLst>
      <p:ext uri="{BB962C8B-B14F-4D97-AF65-F5344CB8AC3E}">
        <p14:creationId xmlns:p14="http://schemas.microsoft.com/office/powerpoint/2010/main" val="1238532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8952C19-17B7-2B02-8828-C8E534E26BCC}"/>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ángulo redondeado 2">
            <a:extLst>
              <a:ext uri="{FF2B5EF4-FFF2-40B4-BE49-F238E27FC236}">
                <a16:creationId xmlns:a16="http://schemas.microsoft.com/office/drawing/2014/main" id="{D927AE71-084D-515E-CE17-94D09C7C540E}"/>
              </a:ext>
            </a:extLst>
          </p:cNvPr>
          <p:cNvSpPr/>
          <p:nvPr/>
        </p:nvSpPr>
        <p:spPr>
          <a:xfrm>
            <a:off x="1159041" y="4881425"/>
            <a:ext cx="10501366" cy="1043592"/>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10" name="Título 20">
            <a:extLst>
              <a:ext uri="{FF2B5EF4-FFF2-40B4-BE49-F238E27FC236}">
                <a16:creationId xmlns:a16="http://schemas.microsoft.com/office/drawing/2014/main" id="{78913AB4-EB9E-47B7-0B55-FBA09CC31B59}"/>
              </a:ext>
            </a:extLst>
          </p:cNvPr>
          <p:cNvSpPr>
            <a:spLocks noGrp="1"/>
          </p:cNvSpPr>
          <p:nvPr>
            <p:ph type="title"/>
          </p:nvPr>
        </p:nvSpPr>
        <p:spPr>
          <a:xfrm>
            <a:off x="1211591" y="332285"/>
            <a:ext cx="10003888" cy="925689"/>
          </a:xfrm>
        </p:spPr>
        <p:txBody>
          <a:bodyPr>
            <a:noAutofit/>
          </a:bodyPr>
          <a:lstStyle/>
          <a:p>
            <a:r>
              <a:rPr lang="es-ES" sz="4000" dirty="0">
                <a:solidFill>
                  <a:schemeClr val="accent1">
                    <a:lumMod val="50000"/>
                  </a:schemeClr>
                </a:solidFill>
                <a:latin typeface="Montserrat" panose="02000505000000020004" pitchFamily="2" charset="77"/>
              </a:rPr>
              <a:t>Combinación tópicos y orales</a:t>
            </a:r>
          </a:p>
        </p:txBody>
      </p:sp>
      <p:sp>
        <p:nvSpPr>
          <p:cNvPr id="5" name="Marcador de contenido 2">
            <a:extLst>
              <a:ext uri="{FF2B5EF4-FFF2-40B4-BE49-F238E27FC236}">
                <a16:creationId xmlns:a16="http://schemas.microsoft.com/office/drawing/2014/main" id="{0D49D1FF-86E8-9A3B-CA06-48FF1BFAD494}"/>
              </a:ext>
            </a:extLst>
          </p:cNvPr>
          <p:cNvSpPr>
            <a:spLocks noGrp="1"/>
          </p:cNvSpPr>
          <p:nvPr>
            <p:ph idx="1"/>
          </p:nvPr>
        </p:nvSpPr>
        <p:spPr>
          <a:xfrm>
            <a:off x="1211591" y="1384782"/>
            <a:ext cx="10331940" cy="4814184"/>
          </a:xfrm>
        </p:spPr>
        <p:txBody>
          <a:bodyPr>
            <a:normAutofit/>
          </a:bodyPr>
          <a:lstStyle/>
          <a:p>
            <a:pPr marL="0" indent="0" algn="just">
              <a:lnSpc>
                <a:spcPct val="120000"/>
              </a:lnSpc>
              <a:buNone/>
            </a:pPr>
            <a:r>
              <a:rPr lang="es-ES" sz="1700" dirty="0">
                <a:latin typeface="Montserrat Light" pitchFamily="2" charset="77"/>
              </a:rPr>
              <a:t>La combinación de tratamientos tópicos y sistémicos en la onicomicosis se recomienda en varios escenarios clínicos:</a:t>
            </a:r>
          </a:p>
          <a:p>
            <a:pPr lvl="1" algn="just">
              <a:lnSpc>
                <a:spcPct val="120000"/>
              </a:lnSpc>
            </a:pPr>
            <a:r>
              <a:rPr lang="es-ES" sz="1400" dirty="0">
                <a:latin typeface="Montserrat Light" pitchFamily="2" charset="77"/>
              </a:rPr>
              <a:t>La combinación es particularmente útil en casos graves o refractarios. </a:t>
            </a:r>
            <a:r>
              <a:rPr lang="es-ES" sz="1400" baseline="30000" dirty="0">
                <a:latin typeface="Montserrat Light" pitchFamily="2" charset="77"/>
              </a:rPr>
              <a:t>[1]</a:t>
            </a:r>
          </a:p>
          <a:p>
            <a:pPr lvl="1" algn="just">
              <a:lnSpc>
                <a:spcPct val="120000"/>
              </a:lnSpc>
            </a:pPr>
            <a:r>
              <a:rPr lang="es-ES" sz="1400" dirty="0">
                <a:latin typeface="Montserrat Light" pitchFamily="2" charset="77"/>
              </a:rPr>
              <a:t>En pacientes con factores de riesgo (diabetes, inmunosupresión, enfermedad vascular periférica) la </a:t>
            </a:r>
            <a:r>
              <a:rPr lang="es-ES" sz="1400" b="1" dirty="0">
                <a:latin typeface="Montserrat Light" pitchFamily="2" charset="77"/>
              </a:rPr>
              <a:t>combinación puede ofrecer una mayor eficacia y reducir la probabilidad de recaídas</a:t>
            </a:r>
            <a:r>
              <a:rPr lang="es-ES" sz="1400" dirty="0">
                <a:latin typeface="Montserrat Light" pitchFamily="2" charset="77"/>
              </a:rPr>
              <a:t>. </a:t>
            </a:r>
            <a:r>
              <a:rPr lang="es-ES" sz="1400" baseline="30000" dirty="0">
                <a:latin typeface="Montserrat Light" pitchFamily="2" charset="77"/>
              </a:rPr>
              <a:t>[2]</a:t>
            </a:r>
            <a:endParaRPr lang="es-ES" sz="1400" dirty="0">
              <a:latin typeface="Montserrat Light" pitchFamily="2" charset="77"/>
            </a:endParaRPr>
          </a:p>
          <a:p>
            <a:pPr lvl="1" algn="just">
              <a:lnSpc>
                <a:spcPct val="120000"/>
              </a:lnSpc>
            </a:pPr>
            <a:r>
              <a:rPr lang="es-ES" sz="1400" dirty="0">
                <a:latin typeface="Montserrat Light" pitchFamily="2" charset="77"/>
              </a:rPr>
              <a:t>Puede ser beneficiosa en infecciones causadas por hongos no dermatofitos. Estudios in vitro han demostrado que la combinación de </a:t>
            </a:r>
            <a:r>
              <a:rPr lang="es-ES" sz="1400" dirty="0" err="1">
                <a:latin typeface="Montserrat Light" pitchFamily="2" charset="77"/>
              </a:rPr>
              <a:t>terbinafina</a:t>
            </a:r>
            <a:r>
              <a:rPr lang="es-ES" sz="1400" dirty="0">
                <a:latin typeface="Montserrat Light" pitchFamily="2" charset="77"/>
              </a:rPr>
              <a:t> oral y </a:t>
            </a:r>
            <a:r>
              <a:rPr lang="es-ES" sz="1400" dirty="0" err="1">
                <a:latin typeface="Montserrat Light" pitchFamily="2" charset="77"/>
              </a:rPr>
              <a:t>ciclopirox</a:t>
            </a:r>
            <a:r>
              <a:rPr lang="es-ES" sz="1400" dirty="0">
                <a:latin typeface="Montserrat Light" pitchFamily="2" charset="77"/>
              </a:rPr>
              <a:t> tópico puede ser más efectiva contra patógenos como </a:t>
            </a:r>
            <a:r>
              <a:rPr lang="es-ES" sz="1400" dirty="0" err="1">
                <a:latin typeface="Montserrat Light" pitchFamily="2" charset="77"/>
              </a:rPr>
              <a:t>Scopulariopsis</a:t>
            </a:r>
            <a:r>
              <a:rPr lang="es-ES" sz="1400" dirty="0">
                <a:latin typeface="Montserrat Light" pitchFamily="2" charset="77"/>
              </a:rPr>
              <a:t> </a:t>
            </a:r>
            <a:r>
              <a:rPr lang="es-ES" sz="1400" dirty="0" err="1">
                <a:latin typeface="Montserrat Light" pitchFamily="2" charset="77"/>
              </a:rPr>
              <a:t>brevicaulis</a:t>
            </a:r>
            <a:r>
              <a:rPr lang="es-ES" sz="1400" dirty="0">
                <a:latin typeface="Montserrat Light" pitchFamily="2" charset="77"/>
              </a:rPr>
              <a:t>.</a:t>
            </a:r>
            <a:r>
              <a:rPr lang="es-ES" sz="1400" baseline="30000" dirty="0">
                <a:latin typeface="Montserrat Light" pitchFamily="2" charset="77"/>
              </a:rPr>
              <a:t>[3]</a:t>
            </a:r>
            <a:endParaRPr lang="es-ES" sz="1400" dirty="0">
              <a:latin typeface="Montserrat Light" pitchFamily="2" charset="77"/>
            </a:endParaRPr>
          </a:p>
          <a:p>
            <a:pPr lvl="1" algn="just">
              <a:lnSpc>
                <a:spcPct val="120000"/>
              </a:lnSpc>
            </a:pPr>
            <a:r>
              <a:rPr lang="es-ES" sz="1400" dirty="0">
                <a:latin typeface="Montserrat Light" pitchFamily="2" charset="77"/>
              </a:rPr>
              <a:t>La terapia paralela se recomienda para pacientes con alta probabilidad de fracaso terapéutico, mientras que la terapia secuencial es adecuada para aquellos que muestran una respuesta pobre al tratamiento inicial.</a:t>
            </a:r>
            <a:r>
              <a:rPr lang="es-ES" sz="1400" baseline="30000" dirty="0">
                <a:latin typeface="Montserrat Light" pitchFamily="2" charset="77"/>
              </a:rPr>
              <a:t>[2,4]</a:t>
            </a:r>
          </a:p>
          <a:p>
            <a:pPr marL="0" indent="0" algn="just">
              <a:lnSpc>
                <a:spcPct val="120000"/>
              </a:lnSpc>
              <a:buNone/>
            </a:pPr>
            <a:endParaRPr lang="es-ES" sz="600" baseline="30000" dirty="0">
              <a:latin typeface="Montserrat Light" pitchFamily="2" charset="77"/>
            </a:endParaRPr>
          </a:p>
          <a:p>
            <a:pPr marL="0" indent="0" algn="just">
              <a:lnSpc>
                <a:spcPct val="120000"/>
              </a:lnSpc>
              <a:buNone/>
            </a:pPr>
            <a:r>
              <a:rPr lang="es-ES" sz="1600" dirty="0">
                <a:solidFill>
                  <a:schemeClr val="bg1"/>
                </a:solidFill>
                <a:latin typeface="Montserrat" panose="02000505000000020004" pitchFamily="2" charset="77"/>
              </a:rPr>
              <a:t>En resumen, la combinación de tratamiento tópico con sistémico es una estrategia efectiva en la onicomicosis grave, refractaria o en pacientes con factores de riesgo, mejorando las tasas de curación y reduciendo las tasas de recaída.</a:t>
            </a:r>
          </a:p>
          <a:p>
            <a:pPr>
              <a:lnSpc>
                <a:spcPct val="120000"/>
              </a:lnSpc>
            </a:pPr>
            <a:endParaRPr lang="es-ES" dirty="0"/>
          </a:p>
        </p:txBody>
      </p:sp>
      <p:sp>
        <p:nvSpPr>
          <p:cNvPr id="6" name="CuadroTexto 5">
            <a:extLst>
              <a:ext uri="{FF2B5EF4-FFF2-40B4-BE49-F238E27FC236}">
                <a16:creationId xmlns:a16="http://schemas.microsoft.com/office/drawing/2014/main" id="{29CDA140-0448-5E38-F479-2ECBF6B4A75D}"/>
              </a:ext>
            </a:extLst>
          </p:cNvPr>
          <p:cNvSpPr txBox="1"/>
          <p:nvPr/>
        </p:nvSpPr>
        <p:spPr>
          <a:xfrm>
            <a:off x="12473609" y="3826565"/>
            <a:ext cx="184731" cy="369332"/>
          </a:xfrm>
          <a:prstGeom prst="rect">
            <a:avLst/>
          </a:prstGeom>
          <a:noFill/>
        </p:spPr>
        <p:txBody>
          <a:bodyPr wrap="none" rtlCol="0">
            <a:spAutoFit/>
          </a:bodyPr>
          <a:lstStyle/>
          <a:p>
            <a:endParaRPr lang="es-ES" dirty="0"/>
          </a:p>
        </p:txBody>
      </p:sp>
      <p:sp>
        <p:nvSpPr>
          <p:cNvPr id="4" name="TextBox 3">
            <a:extLst>
              <a:ext uri="{FF2B5EF4-FFF2-40B4-BE49-F238E27FC236}">
                <a16:creationId xmlns:a16="http://schemas.microsoft.com/office/drawing/2014/main" id="{AD4B3B7B-161E-7CBB-39FD-B381A75BEF82}"/>
              </a:ext>
            </a:extLst>
          </p:cNvPr>
          <p:cNvSpPr txBox="1"/>
          <p:nvPr/>
        </p:nvSpPr>
        <p:spPr>
          <a:xfrm>
            <a:off x="1126878" y="6146416"/>
            <a:ext cx="10501366" cy="584775"/>
          </a:xfrm>
          <a:prstGeom prst="rect">
            <a:avLst/>
          </a:prstGeom>
          <a:solidFill>
            <a:schemeClr val="bg1"/>
          </a:solidFill>
        </p:spPr>
        <p:txBody>
          <a:bodyPr wrap="square">
            <a:spAutoFit/>
          </a:bodyPr>
          <a:lstStyle/>
          <a:p>
            <a:r>
              <a:rPr lang="es-ES" sz="800" dirty="0"/>
              <a:t>1, Noguchi H, </a:t>
            </a:r>
            <a:r>
              <a:rPr lang="es-ES" sz="800" dirty="0" err="1"/>
              <a:t>Kubo</a:t>
            </a:r>
            <a:r>
              <a:rPr lang="es-ES" sz="800" dirty="0"/>
              <a:t> M, </a:t>
            </a:r>
            <a:r>
              <a:rPr lang="es-ES" sz="800" dirty="0" err="1"/>
              <a:t>Kashiwada</a:t>
            </a:r>
            <a:r>
              <a:rPr lang="es-ES" sz="800" dirty="0"/>
              <a:t>-Nakamura K, et al. </a:t>
            </a:r>
            <a:r>
              <a:rPr lang="es-ES" sz="800" dirty="0" err="1"/>
              <a:t>Topical</a:t>
            </a:r>
            <a:r>
              <a:rPr lang="es-ES" sz="800" dirty="0"/>
              <a:t> </a:t>
            </a:r>
            <a:r>
              <a:rPr lang="es-ES" sz="800" dirty="0" err="1"/>
              <a:t>Efinaconazole</a:t>
            </a:r>
            <a:r>
              <a:rPr lang="es-ES" sz="800" dirty="0"/>
              <a:t>: A </a:t>
            </a:r>
            <a:r>
              <a:rPr lang="es-ES" sz="800" dirty="0" err="1"/>
              <a:t>Sequential</a:t>
            </a:r>
            <a:r>
              <a:rPr lang="es-ES" sz="800" dirty="0"/>
              <a:t> </a:t>
            </a:r>
            <a:r>
              <a:rPr lang="es-ES" sz="800" dirty="0" err="1"/>
              <a:t>Combination</a:t>
            </a:r>
            <a:r>
              <a:rPr lang="es-ES" sz="800" dirty="0"/>
              <a:t> </a:t>
            </a:r>
            <a:r>
              <a:rPr lang="es-ES" sz="800" dirty="0" err="1"/>
              <a:t>Therapy</a:t>
            </a:r>
            <a:r>
              <a:rPr lang="es-ES" sz="800" dirty="0"/>
              <a:t> </a:t>
            </a:r>
            <a:r>
              <a:rPr lang="es-ES" sz="800" dirty="0" err="1"/>
              <a:t>With</a:t>
            </a:r>
            <a:r>
              <a:rPr lang="es-ES" sz="800" dirty="0"/>
              <a:t> Oral </a:t>
            </a:r>
            <a:r>
              <a:rPr lang="es-ES" sz="800" dirty="0" err="1"/>
              <a:t>Terbinafine</a:t>
            </a:r>
            <a:r>
              <a:rPr lang="es-ES" sz="800" dirty="0"/>
              <a:t> for </a:t>
            </a:r>
            <a:r>
              <a:rPr lang="es-ES" sz="800" dirty="0" err="1"/>
              <a:t>Refractory</a:t>
            </a:r>
            <a:r>
              <a:rPr lang="es-ES" sz="800" dirty="0"/>
              <a:t> </a:t>
            </a:r>
            <a:r>
              <a:rPr lang="es-ES" sz="800" dirty="0" err="1"/>
              <a:t>Tinea</a:t>
            </a:r>
            <a:r>
              <a:rPr lang="es-ES" sz="800" dirty="0"/>
              <a:t> </a:t>
            </a:r>
            <a:r>
              <a:rPr lang="es-ES" sz="800" dirty="0" err="1"/>
              <a:t>Unguium</a:t>
            </a:r>
            <a:r>
              <a:rPr lang="es-ES" sz="800" dirty="0"/>
              <a:t>. J </a:t>
            </a:r>
            <a:r>
              <a:rPr lang="es-ES" sz="800" dirty="0" err="1"/>
              <a:t>Dermatol</a:t>
            </a:r>
            <a:r>
              <a:rPr lang="es-ES" sz="800" dirty="0"/>
              <a:t>. 2021;48(9):1401-1404. doi:10.1111/1346-8138.15973. 2, </a:t>
            </a:r>
            <a:r>
              <a:rPr lang="es-ES" sz="800" dirty="0" err="1"/>
              <a:t>Olafsson</a:t>
            </a:r>
            <a:r>
              <a:rPr lang="es-ES" sz="800" dirty="0"/>
              <a:t> JH, </a:t>
            </a:r>
            <a:r>
              <a:rPr lang="es-ES" sz="800" dirty="0" err="1"/>
              <a:t>Sigurgeirsson</a:t>
            </a:r>
            <a:r>
              <a:rPr lang="es-ES" sz="800" dirty="0"/>
              <a:t> B, Baran R. </a:t>
            </a:r>
            <a:r>
              <a:rPr lang="es-ES" sz="800" dirty="0" err="1"/>
              <a:t>Combination</a:t>
            </a:r>
            <a:r>
              <a:rPr lang="es-ES" sz="800" dirty="0"/>
              <a:t> </a:t>
            </a:r>
            <a:r>
              <a:rPr lang="es-ES" sz="800" dirty="0" err="1"/>
              <a:t>Therapy</a:t>
            </a:r>
            <a:r>
              <a:rPr lang="es-ES" sz="800" dirty="0"/>
              <a:t> for </a:t>
            </a:r>
            <a:r>
              <a:rPr lang="es-ES" sz="800" dirty="0" err="1"/>
              <a:t>Onychomycosis</a:t>
            </a:r>
            <a:r>
              <a:rPr lang="es-ES" sz="800" dirty="0"/>
              <a:t>. Br J </a:t>
            </a:r>
            <a:r>
              <a:rPr lang="es-ES" sz="800" dirty="0" err="1"/>
              <a:t>Dermatol</a:t>
            </a:r>
            <a:r>
              <a:rPr lang="es-ES" sz="800" dirty="0"/>
              <a:t>. 2003;149 </a:t>
            </a:r>
            <a:r>
              <a:rPr lang="es-ES" sz="800" dirty="0" err="1"/>
              <a:t>Suppl</a:t>
            </a:r>
            <a:r>
              <a:rPr lang="es-ES" sz="800" dirty="0"/>
              <a:t> 65:15-18. doi:10.1046/j.1365-2133.149.s65.2.x. 3, </a:t>
            </a:r>
            <a:r>
              <a:rPr lang="es-ES" sz="800" dirty="0" err="1"/>
              <a:t>Schaller</a:t>
            </a:r>
            <a:r>
              <a:rPr lang="es-ES" sz="800" dirty="0"/>
              <a:t> M, Walker B, </a:t>
            </a:r>
            <a:r>
              <a:rPr lang="es-ES" sz="800" dirty="0" err="1"/>
              <a:t>Nabhani</a:t>
            </a:r>
            <a:r>
              <a:rPr lang="es-ES" sz="800" dirty="0"/>
              <a:t> S, et al. </a:t>
            </a:r>
            <a:r>
              <a:rPr lang="es-ES" sz="800" dirty="0" err="1"/>
              <a:t>Activity</a:t>
            </a:r>
            <a:r>
              <a:rPr lang="es-ES" sz="800" dirty="0"/>
              <a:t> of </a:t>
            </a:r>
            <a:r>
              <a:rPr lang="es-ES" sz="800" dirty="0" err="1"/>
              <a:t>Amorolfine</a:t>
            </a:r>
            <a:r>
              <a:rPr lang="es-ES" sz="800" dirty="0"/>
              <a:t> </a:t>
            </a:r>
            <a:r>
              <a:rPr lang="es-ES" sz="800" dirty="0" err="1"/>
              <a:t>or</a:t>
            </a:r>
            <a:r>
              <a:rPr lang="es-ES" sz="800" dirty="0"/>
              <a:t> </a:t>
            </a:r>
            <a:r>
              <a:rPr lang="es-ES" sz="800" dirty="0" err="1"/>
              <a:t>Ciclopirox</a:t>
            </a:r>
            <a:r>
              <a:rPr lang="es-ES" sz="800" dirty="0"/>
              <a:t> in </a:t>
            </a:r>
            <a:r>
              <a:rPr lang="es-ES" sz="800" dirty="0" err="1"/>
              <a:t>Combination</a:t>
            </a:r>
            <a:r>
              <a:rPr lang="es-ES" sz="800" dirty="0"/>
              <a:t> </a:t>
            </a:r>
            <a:r>
              <a:rPr lang="es-ES" sz="800" dirty="0" err="1"/>
              <a:t>With</a:t>
            </a:r>
            <a:r>
              <a:rPr lang="es-ES" sz="800" dirty="0"/>
              <a:t> </a:t>
            </a:r>
            <a:r>
              <a:rPr lang="es-ES" sz="800" dirty="0" err="1"/>
              <a:t>Terbinafine</a:t>
            </a:r>
            <a:r>
              <a:rPr lang="es-ES" sz="800" dirty="0"/>
              <a:t> </a:t>
            </a:r>
            <a:r>
              <a:rPr lang="es-ES" sz="800" dirty="0" err="1"/>
              <a:t>Against</a:t>
            </a:r>
            <a:r>
              <a:rPr lang="es-ES" sz="800" dirty="0"/>
              <a:t> </a:t>
            </a:r>
            <a:r>
              <a:rPr lang="es-ES" sz="800" dirty="0" err="1"/>
              <a:t>Pathogenic</a:t>
            </a:r>
            <a:r>
              <a:rPr lang="es-ES" sz="800" dirty="0"/>
              <a:t> </a:t>
            </a:r>
            <a:r>
              <a:rPr lang="es-ES" sz="800" dirty="0" err="1"/>
              <a:t>Fungi</a:t>
            </a:r>
            <a:r>
              <a:rPr lang="es-ES" sz="800" dirty="0"/>
              <a:t> in </a:t>
            </a:r>
            <a:r>
              <a:rPr lang="es-ES" sz="800" dirty="0" err="1"/>
              <a:t>Onychomycosis-Results</a:t>
            </a:r>
            <a:r>
              <a:rPr lang="es-ES" sz="800" dirty="0"/>
              <a:t> of </a:t>
            </a:r>
            <a:r>
              <a:rPr lang="es-ES" sz="800" dirty="0" err="1"/>
              <a:t>an</a:t>
            </a:r>
            <a:r>
              <a:rPr lang="es-ES" sz="800" dirty="0"/>
              <a:t> In vitro </a:t>
            </a:r>
            <a:r>
              <a:rPr lang="es-ES" sz="800" dirty="0" err="1"/>
              <a:t>Investigation</a:t>
            </a:r>
            <a:r>
              <a:rPr lang="es-ES" sz="800" dirty="0"/>
              <a:t>. </a:t>
            </a:r>
            <a:r>
              <a:rPr lang="es-ES" sz="800" dirty="0" err="1"/>
              <a:t>Mycoses</a:t>
            </a:r>
            <a:r>
              <a:rPr lang="es-ES" sz="800" dirty="0"/>
              <a:t>. 2024;67(3).doi:10.1111/myc.13710. 4, Baran R, </a:t>
            </a:r>
            <a:r>
              <a:rPr lang="es-ES" sz="800" dirty="0" err="1"/>
              <a:t>Kaoukhov</a:t>
            </a:r>
            <a:r>
              <a:rPr lang="es-ES" sz="800" dirty="0"/>
              <a:t> A. </a:t>
            </a:r>
            <a:r>
              <a:rPr lang="es-ES" sz="800" dirty="0" err="1"/>
              <a:t>Topical</a:t>
            </a:r>
            <a:r>
              <a:rPr lang="es-ES" sz="800" dirty="0"/>
              <a:t> </a:t>
            </a:r>
            <a:r>
              <a:rPr lang="es-ES" sz="800" dirty="0" err="1"/>
              <a:t>Antifungal</a:t>
            </a:r>
            <a:r>
              <a:rPr lang="es-ES" sz="800" dirty="0"/>
              <a:t> </a:t>
            </a:r>
            <a:r>
              <a:rPr lang="es-ES" sz="800" dirty="0" err="1"/>
              <a:t>Drugs</a:t>
            </a:r>
            <a:r>
              <a:rPr lang="es-ES" sz="800" dirty="0"/>
              <a:t> for the Treatment of </a:t>
            </a:r>
            <a:r>
              <a:rPr lang="es-ES" sz="800" dirty="0" err="1"/>
              <a:t>Onychomycosis</a:t>
            </a:r>
            <a:r>
              <a:rPr lang="es-ES" sz="800" dirty="0"/>
              <a:t>: </a:t>
            </a:r>
            <a:r>
              <a:rPr lang="es-ES" sz="800" dirty="0" err="1"/>
              <a:t>An</a:t>
            </a:r>
            <a:r>
              <a:rPr lang="es-ES" sz="800" dirty="0"/>
              <a:t> </a:t>
            </a:r>
            <a:r>
              <a:rPr lang="es-ES" sz="800" dirty="0" err="1"/>
              <a:t>Overview</a:t>
            </a:r>
            <a:r>
              <a:rPr lang="es-ES" sz="800" dirty="0"/>
              <a:t> of </a:t>
            </a:r>
            <a:r>
              <a:rPr lang="es-ES" sz="800" dirty="0" err="1"/>
              <a:t>Current</a:t>
            </a:r>
            <a:r>
              <a:rPr lang="es-ES" sz="800" dirty="0"/>
              <a:t> </a:t>
            </a:r>
            <a:r>
              <a:rPr lang="es-ES" sz="800" dirty="0" err="1"/>
              <a:t>Strategies</a:t>
            </a:r>
            <a:r>
              <a:rPr lang="es-ES" sz="800" dirty="0"/>
              <a:t> for </a:t>
            </a:r>
            <a:r>
              <a:rPr lang="es-ES" sz="800" dirty="0" err="1"/>
              <a:t>Monotherapy</a:t>
            </a:r>
            <a:r>
              <a:rPr lang="es-ES" sz="800" dirty="0"/>
              <a:t> and </a:t>
            </a:r>
            <a:r>
              <a:rPr lang="es-ES" sz="800" dirty="0" err="1"/>
              <a:t>Combination</a:t>
            </a:r>
            <a:r>
              <a:rPr lang="es-ES" sz="800" dirty="0"/>
              <a:t> </a:t>
            </a:r>
            <a:r>
              <a:rPr lang="es-ES" sz="800" dirty="0" err="1"/>
              <a:t>Therapy</a:t>
            </a:r>
            <a:r>
              <a:rPr lang="es-ES" sz="800" dirty="0"/>
              <a:t>. J </a:t>
            </a:r>
            <a:r>
              <a:rPr lang="es-ES" sz="800" dirty="0" err="1"/>
              <a:t>Eur</a:t>
            </a:r>
            <a:r>
              <a:rPr lang="es-ES" sz="800" dirty="0"/>
              <a:t> Acad </a:t>
            </a:r>
            <a:r>
              <a:rPr lang="es-ES" sz="800" dirty="0" err="1"/>
              <a:t>Dermatol</a:t>
            </a:r>
            <a:r>
              <a:rPr lang="es-ES" sz="800" dirty="0"/>
              <a:t> </a:t>
            </a:r>
            <a:r>
              <a:rPr lang="es-ES" sz="800" dirty="0" err="1"/>
              <a:t>Venereol</a:t>
            </a:r>
            <a:r>
              <a:rPr lang="es-ES" sz="800" dirty="0"/>
              <a:t>. 2005;19(1):21-29. doi:10.1111/j.1468-3083.2004.00988.x.</a:t>
            </a:r>
          </a:p>
        </p:txBody>
      </p:sp>
    </p:spTree>
    <p:extLst>
      <p:ext uri="{BB962C8B-B14F-4D97-AF65-F5344CB8AC3E}">
        <p14:creationId xmlns:p14="http://schemas.microsoft.com/office/powerpoint/2010/main" val="397509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35F1992-2EFE-DB25-12B9-7AA0802724C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a 5">
            <a:extLst>
              <a:ext uri="{FF2B5EF4-FFF2-40B4-BE49-F238E27FC236}">
                <a16:creationId xmlns:a16="http://schemas.microsoft.com/office/drawing/2014/main" id="{D65796A8-0B30-212B-A8F4-3FF68E825AC2}"/>
              </a:ext>
            </a:extLst>
          </p:cNvPr>
          <p:cNvGraphicFramePr>
            <a:graphicFrameLocks noGrp="1"/>
          </p:cNvGraphicFramePr>
          <p:nvPr>
            <p:extLst>
              <p:ext uri="{D42A27DB-BD31-4B8C-83A1-F6EECF244321}">
                <p14:modId xmlns:p14="http://schemas.microsoft.com/office/powerpoint/2010/main" val="2016065752"/>
              </p:ext>
            </p:extLst>
          </p:nvPr>
        </p:nvGraphicFramePr>
        <p:xfrm>
          <a:off x="1710777" y="1209020"/>
          <a:ext cx="8770445" cy="5089991"/>
        </p:xfrm>
        <a:graphic>
          <a:graphicData uri="http://schemas.openxmlformats.org/drawingml/2006/table">
            <a:tbl>
              <a:tblPr>
                <a:tableStyleId>{5940675A-B579-460E-94D1-54222C63F5DA}</a:tableStyleId>
              </a:tblPr>
              <a:tblGrid>
                <a:gridCol w="2195436">
                  <a:extLst>
                    <a:ext uri="{9D8B030D-6E8A-4147-A177-3AD203B41FA5}">
                      <a16:colId xmlns:a16="http://schemas.microsoft.com/office/drawing/2014/main" val="4150680224"/>
                    </a:ext>
                  </a:extLst>
                </a:gridCol>
                <a:gridCol w="2334078">
                  <a:extLst>
                    <a:ext uri="{9D8B030D-6E8A-4147-A177-3AD203B41FA5}">
                      <a16:colId xmlns:a16="http://schemas.microsoft.com/office/drawing/2014/main" val="2235495993"/>
                    </a:ext>
                  </a:extLst>
                </a:gridCol>
                <a:gridCol w="1707562">
                  <a:extLst>
                    <a:ext uri="{9D8B030D-6E8A-4147-A177-3AD203B41FA5}">
                      <a16:colId xmlns:a16="http://schemas.microsoft.com/office/drawing/2014/main" val="1963785104"/>
                    </a:ext>
                  </a:extLst>
                </a:gridCol>
                <a:gridCol w="2533369">
                  <a:extLst>
                    <a:ext uri="{9D8B030D-6E8A-4147-A177-3AD203B41FA5}">
                      <a16:colId xmlns:a16="http://schemas.microsoft.com/office/drawing/2014/main" val="1212454508"/>
                    </a:ext>
                  </a:extLst>
                </a:gridCol>
              </a:tblGrid>
              <a:tr h="680991">
                <a:tc>
                  <a:txBody>
                    <a:bodyPr/>
                    <a:lstStyle/>
                    <a:p>
                      <a:r>
                        <a:rPr lang="es-ES" sz="1400" dirty="0">
                          <a:solidFill>
                            <a:schemeClr val="bg1"/>
                          </a:solidFill>
                          <a:latin typeface="Montserrat" panose="02000505000000020004" pitchFamily="2" charset="77"/>
                        </a:rPr>
                        <a:t>Combinación de Tratamiento</a:t>
                      </a:r>
                    </a:p>
                  </a:txBody>
                  <a:tcPr marL="72522" marR="72522" marT="36261" marB="36261" anchor="ctr">
                    <a:solidFill>
                      <a:srgbClr val="009193"/>
                    </a:solidFill>
                  </a:tcPr>
                </a:tc>
                <a:tc>
                  <a:txBody>
                    <a:bodyPr/>
                    <a:lstStyle/>
                    <a:p>
                      <a:r>
                        <a:rPr lang="es-ES" sz="1400">
                          <a:solidFill>
                            <a:schemeClr val="bg1"/>
                          </a:solidFill>
                          <a:latin typeface="Montserrat" panose="02000505000000020004" pitchFamily="2" charset="77"/>
                        </a:rPr>
                        <a:t>Dosis de Tratamiento Sistémico</a:t>
                      </a:r>
                    </a:p>
                  </a:txBody>
                  <a:tcPr marL="72522" marR="72522" marT="36261" marB="36261" anchor="ctr">
                    <a:solidFill>
                      <a:srgbClr val="009193"/>
                    </a:solidFill>
                  </a:tcPr>
                </a:tc>
                <a:tc>
                  <a:txBody>
                    <a:bodyPr/>
                    <a:lstStyle/>
                    <a:p>
                      <a:r>
                        <a:rPr lang="es-ES" sz="1400">
                          <a:solidFill>
                            <a:schemeClr val="bg1"/>
                          </a:solidFill>
                          <a:latin typeface="Montserrat" panose="02000505000000020004" pitchFamily="2" charset="77"/>
                        </a:rPr>
                        <a:t>Dosis de Tratamiento Tópico</a:t>
                      </a:r>
                    </a:p>
                  </a:txBody>
                  <a:tcPr marL="72522" marR="72522" marT="36261" marB="36261" anchor="ctr">
                    <a:solidFill>
                      <a:srgbClr val="009193"/>
                    </a:solidFill>
                  </a:tcPr>
                </a:tc>
                <a:tc>
                  <a:txBody>
                    <a:bodyPr/>
                    <a:lstStyle/>
                    <a:p>
                      <a:r>
                        <a:rPr lang="es-ES" sz="1400" dirty="0">
                          <a:solidFill>
                            <a:schemeClr val="bg1"/>
                          </a:solidFill>
                          <a:latin typeface="Montserrat" panose="02000505000000020004" pitchFamily="2" charset="77"/>
                        </a:rPr>
                        <a:t>Comentarios</a:t>
                      </a:r>
                    </a:p>
                  </a:txBody>
                  <a:tcPr marL="72522" marR="72522" marT="36261" marB="36261" anchor="ctr">
                    <a:solidFill>
                      <a:srgbClr val="009193"/>
                    </a:solidFill>
                  </a:tcPr>
                </a:tc>
                <a:extLst>
                  <a:ext uri="{0D108BD9-81ED-4DB2-BD59-A6C34878D82A}">
                    <a16:rowId xmlns:a16="http://schemas.microsoft.com/office/drawing/2014/main" val="2045002649"/>
                  </a:ext>
                </a:extLst>
              </a:tr>
              <a:tr h="884886">
                <a:tc>
                  <a:txBody>
                    <a:bodyPr/>
                    <a:lstStyle/>
                    <a:p>
                      <a:r>
                        <a:rPr lang="es-ES" sz="1400" dirty="0" err="1">
                          <a:latin typeface="Montserrat" panose="02000505000000020004" pitchFamily="2" charset="77"/>
                        </a:rPr>
                        <a:t>Terbinafina</a:t>
                      </a:r>
                      <a:r>
                        <a:rPr lang="es-ES" sz="1400" dirty="0">
                          <a:latin typeface="Montserrat" panose="02000505000000020004" pitchFamily="2" charset="77"/>
                        </a:rPr>
                        <a:t> oral y </a:t>
                      </a:r>
                      <a:r>
                        <a:rPr lang="es-ES" sz="1400" dirty="0" err="1">
                          <a:latin typeface="Montserrat" panose="02000505000000020004" pitchFamily="2" charset="77"/>
                        </a:rPr>
                        <a:t>ciclopirox</a:t>
                      </a:r>
                      <a:r>
                        <a:rPr lang="es-ES" sz="1400" dirty="0">
                          <a:latin typeface="Montserrat" panose="02000505000000020004" pitchFamily="2" charset="77"/>
                        </a:rPr>
                        <a:t> tópico </a:t>
                      </a:r>
                    </a:p>
                    <a:p>
                      <a:r>
                        <a:rPr lang="es-ES" sz="1400" dirty="0">
                          <a:latin typeface="Montserrat" panose="02000505000000020004" pitchFamily="2" charset="77"/>
                        </a:rPr>
                        <a:t>(</a:t>
                      </a:r>
                      <a:r>
                        <a:rPr lang="es-ES" sz="1400" dirty="0" err="1">
                          <a:latin typeface="Montserrat" panose="02000505000000020004" pitchFamily="2" charset="77"/>
                        </a:rPr>
                        <a:t>Ony-Tec</a:t>
                      </a:r>
                      <a:r>
                        <a:rPr lang="es-ES" sz="1400" dirty="0">
                          <a:latin typeface="Montserrat" panose="02000505000000020004" pitchFamily="2" charset="77"/>
                        </a:rPr>
                        <a:t>)</a:t>
                      </a:r>
                    </a:p>
                  </a:txBody>
                  <a:tcPr marL="72522" marR="72522" marT="36261" marB="36261" anchor="ctr"/>
                </a:tc>
                <a:tc>
                  <a:txBody>
                    <a:bodyPr/>
                    <a:lstStyle/>
                    <a:p>
                      <a:r>
                        <a:rPr lang="es-ES" sz="1400" b="0" i="0" dirty="0">
                          <a:latin typeface="Montserrat Light" pitchFamily="2" charset="77"/>
                        </a:rPr>
                        <a:t>250 mg diarios durante 12 semanas</a:t>
                      </a:r>
                    </a:p>
                  </a:txBody>
                  <a:tcPr marL="72522" marR="72522" marT="36261" marB="36261" anchor="ctr"/>
                </a:tc>
                <a:tc>
                  <a:txBody>
                    <a:bodyPr/>
                    <a:lstStyle/>
                    <a:p>
                      <a:r>
                        <a:rPr lang="es-ES" sz="1400" b="0" i="0" dirty="0" err="1">
                          <a:latin typeface="Montserrat Light" pitchFamily="2" charset="77"/>
                        </a:rPr>
                        <a:t>Ciclopirox</a:t>
                      </a:r>
                      <a:r>
                        <a:rPr lang="es-ES" sz="1400" b="0" i="0" dirty="0">
                          <a:latin typeface="Montserrat Light" pitchFamily="2" charset="77"/>
                        </a:rPr>
                        <a:t> diariamente en las uñas afectadas</a:t>
                      </a:r>
                    </a:p>
                  </a:txBody>
                  <a:tcPr marL="72522" marR="72522" marT="36261" marB="36261" anchor="ctr"/>
                </a:tc>
                <a:tc>
                  <a:txBody>
                    <a:bodyPr/>
                    <a:lstStyle/>
                    <a:p>
                      <a:r>
                        <a:rPr lang="es-ES" sz="1400" b="0" i="0">
                          <a:latin typeface="Montserrat Light" pitchFamily="2" charset="77"/>
                        </a:rPr>
                        <a:t>Mejora las tasas de curación en comparación con monoterapia</a:t>
                      </a:r>
                    </a:p>
                  </a:txBody>
                  <a:tcPr marL="72522" marR="72522" marT="36261" marB="36261" anchor="ctr"/>
                </a:tc>
                <a:extLst>
                  <a:ext uri="{0D108BD9-81ED-4DB2-BD59-A6C34878D82A}">
                    <a16:rowId xmlns:a16="http://schemas.microsoft.com/office/drawing/2014/main" val="445733367"/>
                  </a:ext>
                </a:extLst>
              </a:tr>
              <a:tr h="1292676">
                <a:tc>
                  <a:txBody>
                    <a:bodyPr/>
                    <a:lstStyle/>
                    <a:p>
                      <a:r>
                        <a:rPr lang="es-ES" sz="1400" dirty="0">
                          <a:latin typeface="Montserrat" panose="02000505000000020004" pitchFamily="2" charset="77"/>
                        </a:rPr>
                        <a:t>Itraconazol oral y </a:t>
                      </a:r>
                      <a:r>
                        <a:rPr lang="es-ES" sz="1400" dirty="0" err="1">
                          <a:latin typeface="Montserrat" panose="02000505000000020004" pitchFamily="2" charset="77"/>
                        </a:rPr>
                        <a:t>ciclopirox</a:t>
                      </a:r>
                      <a:r>
                        <a:rPr lang="es-ES" sz="1400" dirty="0">
                          <a:latin typeface="Montserrat" panose="02000505000000020004" pitchFamily="2" charset="77"/>
                        </a:rPr>
                        <a:t> tópico </a:t>
                      </a:r>
                    </a:p>
                    <a:p>
                      <a:r>
                        <a:rPr lang="es-ES" sz="1400" dirty="0">
                          <a:latin typeface="Montserrat" panose="02000505000000020004" pitchFamily="2" charset="77"/>
                        </a:rPr>
                        <a:t>(</a:t>
                      </a:r>
                      <a:r>
                        <a:rPr lang="es-ES" sz="1400" dirty="0" err="1">
                          <a:latin typeface="Montserrat" panose="02000505000000020004" pitchFamily="2" charset="77"/>
                        </a:rPr>
                        <a:t>Ony-Tec</a:t>
                      </a:r>
                      <a:r>
                        <a:rPr lang="es-ES" sz="1400" dirty="0">
                          <a:latin typeface="Montserrat" panose="02000505000000020004" pitchFamily="2" charset="77"/>
                        </a:rPr>
                        <a:t>)</a:t>
                      </a:r>
                    </a:p>
                  </a:txBody>
                  <a:tcPr marL="72522" marR="72522" marT="36261" marB="36261" anchor="ctr"/>
                </a:tc>
                <a:tc>
                  <a:txBody>
                    <a:bodyPr/>
                    <a:lstStyle/>
                    <a:p>
                      <a:r>
                        <a:rPr lang="es-ES" sz="1400" b="0" i="0" dirty="0">
                          <a:latin typeface="Montserrat Light" pitchFamily="2" charset="77"/>
                        </a:rPr>
                        <a:t>200 mg dos veces al día durante 1 semana al mes por 3-4 meses (pulsos) o 200 mg diarios por 12 semanas (continuo)</a:t>
                      </a:r>
                    </a:p>
                  </a:txBody>
                  <a:tcPr marL="72522" marR="72522" marT="36261" marB="36261" anchor="ctr"/>
                </a:tc>
                <a:tc>
                  <a:txBody>
                    <a:bodyPr/>
                    <a:lstStyle/>
                    <a:p>
                      <a:r>
                        <a:rPr lang="es-ES" sz="1400" b="0" i="0" dirty="0" err="1">
                          <a:latin typeface="Montserrat Light" pitchFamily="2" charset="77"/>
                        </a:rPr>
                        <a:t>Ciclopirox</a:t>
                      </a:r>
                      <a:r>
                        <a:rPr lang="es-ES" sz="1400" b="0" i="0" dirty="0">
                          <a:latin typeface="Montserrat Light" pitchFamily="2" charset="77"/>
                        </a:rPr>
                        <a:t> diariamente en las uñas afectadas</a:t>
                      </a:r>
                    </a:p>
                  </a:txBody>
                  <a:tcPr marL="72522" marR="72522" marT="36261" marB="36261" anchor="ctr"/>
                </a:tc>
                <a:tc>
                  <a:txBody>
                    <a:bodyPr/>
                    <a:lstStyle/>
                    <a:p>
                      <a:r>
                        <a:rPr lang="es-ES" sz="1400" b="0" i="0" dirty="0">
                          <a:latin typeface="Montserrat Light" pitchFamily="2" charset="77"/>
                        </a:rPr>
                        <a:t>Mejora las tasas de curación micológica</a:t>
                      </a:r>
                    </a:p>
                  </a:txBody>
                  <a:tcPr marL="72522" marR="72522" marT="36261" marB="36261" anchor="ctr"/>
                </a:tc>
                <a:extLst>
                  <a:ext uri="{0D108BD9-81ED-4DB2-BD59-A6C34878D82A}">
                    <a16:rowId xmlns:a16="http://schemas.microsoft.com/office/drawing/2014/main" val="3995495395"/>
                  </a:ext>
                </a:extLst>
              </a:tr>
              <a:tr h="782006">
                <a:tc>
                  <a:txBody>
                    <a:bodyPr/>
                    <a:lstStyle/>
                    <a:p>
                      <a:r>
                        <a:rPr lang="es-ES" sz="1400">
                          <a:latin typeface="Montserrat" panose="02000505000000020004" pitchFamily="2" charset="77"/>
                        </a:rPr>
                        <a:t>Amorolfina tópica y terbinafina oral</a:t>
                      </a:r>
                    </a:p>
                  </a:txBody>
                  <a:tcPr marL="72522" marR="72522" marT="36261" marB="36261" anchor="ctr"/>
                </a:tc>
                <a:tc>
                  <a:txBody>
                    <a:bodyPr/>
                    <a:lstStyle/>
                    <a:p>
                      <a:r>
                        <a:rPr lang="es-ES" sz="1400" b="0" i="0" dirty="0">
                          <a:latin typeface="Montserrat Light" pitchFamily="2" charset="77"/>
                        </a:rPr>
                        <a:t>250 mg diarios</a:t>
                      </a:r>
                    </a:p>
                  </a:txBody>
                  <a:tcPr marL="72522" marR="72522" marT="36261" marB="36261" anchor="ctr"/>
                </a:tc>
                <a:tc>
                  <a:txBody>
                    <a:bodyPr/>
                    <a:lstStyle/>
                    <a:p>
                      <a:r>
                        <a:rPr lang="es-ES" sz="1400" b="0" i="0" dirty="0" err="1">
                          <a:latin typeface="Montserrat Light" pitchFamily="2" charset="77"/>
                        </a:rPr>
                        <a:t>Amorolfina</a:t>
                      </a:r>
                      <a:r>
                        <a:rPr lang="es-ES" sz="1400" b="0" i="0" dirty="0">
                          <a:latin typeface="Montserrat Light" pitchFamily="2" charset="77"/>
                        </a:rPr>
                        <a:t> una vez por semana</a:t>
                      </a:r>
                    </a:p>
                  </a:txBody>
                  <a:tcPr marL="72522" marR="72522" marT="36261" marB="36261" anchor="ctr"/>
                </a:tc>
                <a:tc>
                  <a:txBody>
                    <a:bodyPr/>
                    <a:lstStyle/>
                    <a:p>
                      <a:r>
                        <a:rPr lang="es-ES" sz="1400" b="0" i="0" dirty="0">
                          <a:latin typeface="Montserrat Light" pitchFamily="2" charset="77"/>
                        </a:rPr>
                        <a:t>Útil en casos severos o con factores de riesgo como diabetes</a:t>
                      </a:r>
                    </a:p>
                  </a:txBody>
                  <a:tcPr marL="72522" marR="72522" marT="36261" marB="36261" anchor="ctr"/>
                </a:tc>
                <a:extLst>
                  <a:ext uri="{0D108BD9-81ED-4DB2-BD59-A6C34878D82A}">
                    <a16:rowId xmlns:a16="http://schemas.microsoft.com/office/drawing/2014/main" val="3458217068"/>
                  </a:ext>
                </a:extLst>
              </a:tr>
              <a:tr h="604137">
                <a:tc>
                  <a:txBody>
                    <a:bodyPr/>
                    <a:lstStyle/>
                    <a:p>
                      <a:r>
                        <a:rPr lang="es-ES" sz="1400">
                          <a:latin typeface="Montserrat" panose="02000505000000020004" pitchFamily="2" charset="77"/>
                        </a:rPr>
                        <a:t>Amorolfina tópica y itraconazol oral</a:t>
                      </a:r>
                    </a:p>
                  </a:txBody>
                  <a:tcPr marL="72522" marR="72522" marT="36261" marB="36261" anchor="ctr"/>
                </a:tc>
                <a:tc>
                  <a:txBody>
                    <a:bodyPr/>
                    <a:lstStyle/>
                    <a:p>
                      <a:r>
                        <a:rPr lang="es-ES" sz="1400" b="0" i="0">
                          <a:latin typeface="Montserrat Light" pitchFamily="2" charset="77"/>
                        </a:rPr>
                        <a:t>200 mg en régimen de pulsos o continuo</a:t>
                      </a:r>
                    </a:p>
                  </a:txBody>
                  <a:tcPr marL="72522" marR="72522" marT="36261" marB="36261" anchor="ctr"/>
                </a:tc>
                <a:tc>
                  <a:txBody>
                    <a:bodyPr/>
                    <a:lstStyle/>
                    <a:p>
                      <a:r>
                        <a:rPr lang="es-ES" sz="1400" b="0" i="0">
                          <a:latin typeface="Montserrat Light" pitchFamily="2" charset="77"/>
                        </a:rPr>
                        <a:t>Amorolfina una vez por semana</a:t>
                      </a:r>
                    </a:p>
                  </a:txBody>
                  <a:tcPr marL="72522" marR="72522" marT="36261" marB="36261" anchor="ctr"/>
                </a:tc>
                <a:tc>
                  <a:txBody>
                    <a:bodyPr/>
                    <a:lstStyle/>
                    <a:p>
                      <a:r>
                        <a:rPr lang="es-ES" sz="1400" b="0" i="0" dirty="0">
                          <a:latin typeface="Montserrat Light" pitchFamily="2" charset="77"/>
                        </a:rPr>
                        <a:t>Efectivo según la severidad de la infección</a:t>
                      </a:r>
                    </a:p>
                  </a:txBody>
                  <a:tcPr marL="72522" marR="72522" marT="36261" marB="36261" anchor="ctr"/>
                </a:tc>
                <a:extLst>
                  <a:ext uri="{0D108BD9-81ED-4DB2-BD59-A6C34878D82A}">
                    <a16:rowId xmlns:a16="http://schemas.microsoft.com/office/drawing/2014/main" val="3503842975"/>
                  </a:ext>
                </a:extLst>
              </a:tr>
              <a:tr h="705346">
                <a:tc>
                  <a:txBody>
                    <a:bodyPr/>
                    <a:lstStyle/>
                    <a:p>
                      <a:r>
                        <a:rPr lang="es-ES" sz="1400" dirty="0" err="1">
                          <a:latin typeface="Montserrat" panose="02000505000000020004" pitchFamily="2" charset="77"/>
                        </a:rPr>
                        <a:t>Efinaconazol</a:t>
                      </a:r>
                      <a:r>
                        <a:rPr lang="es-ES" sz="1400" dirty="0">
                          <a:latin typeface="Montserrat" panose="02000505000000020004" pitchFamily="2" charset="77"/>
                        </a:rPr>
                        <a:t> tópico y </a:t>
                      </a:r>
                      <a:r>
                        <a:rPr lang="es-ES" sz="1400" dirty="0" err="1">
                          <a:latin typeface="Montserrat" panose="02000505000000020004" pitchFamily="2" charset="77"/>
                        </a:rPr>
                        <a:t>terbinafina</a:t>
                      </a:r>
                      <a:r>
                        <a:rPr lang="es-ES" sz="1400" dirty="0">
                          <a:latin typeface="Montserrat" panose="02000505000000020004" pitchFamily="2" charset="77"/>
                        </a:rPr>
                        <a:t> oral</a:t>
                      </a:r>
                    </a:p>
                  </a:txBody>
                  <a:tcPr marL="72522" marR="72522" marT="36261" marB="36261" anchor="ctr"/>
                </a:tc>
                <a:tc>
                  <a:txBody>
                    <a:bodyPr/>
                    <a:lstStyle/>
                    <a:p>
                      <a:r>
                        <a:rPr lang="es-ES" sz="1400" b="0" i="0">
                          <a:latin typeface="Montserrat Light" pitchFamily="2" charset="77"/>
                        </a:rPr>
                        <a:t>250 mg diarios</a:t>
                      </a:r>
                    </a:p>
                  </a:txBody>
                  <a:tcPr marL="72522" marR="72522" marT="36261" marB="36261" anchor="ctr"/>
                </a:tc>
                <a:tc>
                  <a:txBody>
                    <a:bodyPr/>
                    <a:lstStyle/>
                    <a:p>
                      <a:r>
                        <a:rPr lang="es-ES" sz="1400" b="0" i="0" dirty="0" err="1">
                          <a:latin typeface="Montserrat Light" pitchFamily="2" charset="77"/>
                        </a:rPr>
                        <a:t>Efinaconazol</a:t>
                      </a:r>
                      <a:r>
                        <a:rPr lang="es-ES" sz="1400" b="0" i="0" dirty="0">
                          <a:latin typeface="Montserrat Light" pitchFamily="2" charset="77"/>
                        </a:rPr>
                        <a:t> al 10% diariamente</a:t>
                      </a:r>
                    </a:p>
                  </a:txBody>
                  <a:tcPr marL="72522" marR="72522" marT="36261" marB="36261" anchor="ctr"/>
                </a:tc>
                <a:tc>
                  <a:txBody>
                    <a:bodyPr/>
                    <a:lstStyle/>
                    <a:p>
                      <a:r>
                        <a:rPr lang="es-ES" sz="1400" b="0" i="0" dirty="0">
                          <a:latin typeface="Montserrat Light" pitchFamily="2" charset="77"/>
                        </a:rPr>
                        <a:t>Recomendado para afectación del 20%-60% de la uña</a:t>
                      </a:r>
                    </a:p>
                  </a:txBody>
                  <a:tcPr marL="72522" marR="72522" marT="36261" marB="36261" anchor="ctr"/>
                </a:tc>
                <a:extLst>
                  <a:ext uri="{0D108BD9-81ED-4DB2-BD59-A6C34878D82A}">
                    <a16:rowId xmlns:a16="http://schemas.microsoft.com/office/drawing/2014/main" val="2417031765"/>
                  </a:ext>
                </a:extLst>
              </a:tr>
            </a:tbl>
          </a:graphicData>
        </a:graphic>
      </p:graphicFrame>
      <p:sp>
        <p:nvSpPr>
          <p:cNvPr id="2" name="CuadroTexto 1">
            <a:extLst>
              <a:ext uri="{FF2B5EF4-FFF2-40B4-BE49-F238E27FC236}">
                <a16:creationId xmlns:a16="http://schemas.microsoft.com/office/drawing/2014/main" id="{B94271E0-457F-F701-F0FC-F83F5779911E}"/>
              </a:ext>
            </a:extLst>
          </p:cNvPr>
          <p:cNvSpPr txBox="1"/>
          <p:nvPr/>
        </p:nvSpPr>
        <p:spPr>
          <a:xfrm>
            <a:off x="1028701" y="342900"/>
            <a:ext cx="9029699" cy="523220"/>
          </a:xfrm>
          <a:prstGeom prst="rect">
            <a:avLst/>
          </a:prstGeom>
          <a:noFill/>
        </p:spPr>
        <p:txBody>
          <a:bodyPr wrap="square" rtlCol="0">
            <a:spAutoFit/>
          </a:bodyPr>
          <a:lstStyle/>
          <a:p>
            <a:r>
              <a:rPr lang="es-ES" sz="2800" dirty="0">
                <a:solidFill>
                  <a:schemeClr val="accent1">
                    <a:lumMod val="50000"/>
                  </a:schemeClr>
                </a:solidFill>
                <a:latin typeface="Montserrat" panose="02000505000000020004" pitchFamily="2" charset="77"/>
              </a:rPr>
              <a:t>Combinación de tratamientos tópicos y orales</a:t>
            </a:r>
            <a:endParaRPr lang="es-ES_tradnl" sz="2800" dirty="0"/>
          </a:p>
        </p:txBody>
      </p:sp>
    </p:spTree>
    <p:extLst>
      <p:ext uri="{BB962C8B-B14F-4D97-AF65-F5344CB8AC3E}">
        <p14:creationId xmlns:p14="http://schemas.microsoft.com/office/powerpoint/2010/main" val="3905171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3FEA3E-C0EF-08FA-1ABD-B4782710DE1A}"/>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ángulo redondeado 10">
            <a:extLst>
              <a:ext uri="{FF2B5EF4-FFF2-40B4-BE49-F238E27FC236}">
                <a16:creationId xmlns:a16="http://schemas.microsoft.com/office/drawing/2014/main" id="{C80E1DF8-FD4A-577E-0936-379825F44039}"/>
              </a:ext>
            </a:extLst>
          </p:cNvPr>
          <p:cNvSpPr/>
          <p:nvPr/>
        </p:nvSpPr>
        <p:spPr>
          <a:xfrm>
            <a:off x="1331843" y="4520444"/>
            <a:ext cx="10207487" cy="1520687"/>
          </a:xfrm>
          <a:prstGeom prst="roundRect">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20">
            <a:extLst>
              <a:ext uri="{FF2B5EF4-FFF2-40B4-BE49-F238E27FC236}">
                <a16:creationId xmlns:a16="http://schemas.microsoft.com/office/drawing/2014/main" id="{C634FBAB-6758-3CC0-C410-A878D95D6F87}"/>
              </a:ext>
            </a:extLst>
          </p:cNvPr>
          <p:cNvSpPr txBox="1">
            <a:spLocks/>
          </p:cNvSpPr>
          <p:nvPr/>
        </p:nvSpPr>
        <p:spPr>
          <a:xfrm>
            <a:off x="1251715" y="437240"/>
            <a:ext cx="10563577" cy="925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solidFill>
                  <a:schemeClr val="accent1">
                    <a:lumMod val="50000"/>
                  </a:schemeClr>
                </a:solidFill>
                <a:latin typeface="Montserrat" panose="02000505000000020004" pitchFamily="2" charset="77"/>
              </a:rPr>
              <a:t>Valoración podología</a:t>
            </a:r>
          </a:p>
        </p:txBody>
      </p:sp>
      <p:sp>
        <p:nvSpPr>
          <p:cNvPr id="6" name="Marcador de contenido 2">
            <a:extLst>
              <a:ext uri="{FF2B5EF4-FFF2-40B4-BE49-F238E27FC236}">
                <a16:creationId xmlns:a16="http://schemas.microsoft.com/office/drawing/2014/main" id="{173926DB-644F-F6DE-AD54-BAC4F461BB97}"/>
              </a:ext>
            </a:extLst>
          </p:cNvPr>
          <p:cNvSpPr txBox="1">
            <a:spLocks/>
          </p:cNvSpPr>
          <p:nvPr/>
        </p:nvSpPr>
        <p:spPr>
          <a:xfrm>
            <a:off x="1331843" y="1493178"/>
            <a:ext cx="10354240" cy="3157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s-ES" sz="1800" dirty="0">
                <a:latin typeface="Montserrat Light" pitchFamily="2" charset="77"/>
              </a:rPr>
              <a:t>El papel del podólogo en el tratamiento de la onicomicosis es crucial, especialmente en casos severos o refractarios, o en pacientes con factores de riesgo como diabetes o inmunosupresión. </a:t>
            </a:r>
            <a:r>
              <a:rPr lang="es-ES" sz="1800" baseline="30000" dirty="0">
                <a:latin typeface="Montserrat Light" pitchFamily="2" charset="77"/>
              </a:rPr>
              <a:t>[1-2]</a:t>
            </a:r>
          </a:p>
          <a:p>
            <a:pPr marL="0" indent="0" algn="just">
              <a:lnSpc>
                <a:spcPct val="120000"/>
              </a:lnSpc>
              <a:buNone/>
            </a:pPr>
            <a:endParaRPr lang="es-ES" sz="800" dirty="0">
              <a:latin typeface="Montserrat Light" pitchFamily="2" charset="77"/>
            </a:endParaRPr>
          </a:p>
          <a:p>
            <a:pPr marL="0" indent="0" algn="just">
              <a:lnSpc>
                <a:spcPct val="120000"/>
              </a:lnSpc>
              <a:buNone/>
            </a:pPr>
            <a:r>
              <a:rPr lang="es-ES" sz="1600" dirty="0">
                <a:latin typeface="Montserrat Light" pitchFamily="2" charset="77"/>
              </a:rPr>
              <a:t>Cuando referir a un podólogo:</a:t>
            </a:r>
          </a:p>
          <a:p>
            <a:pPr marL="0" indent="0" algn="just">
              <a:lnSpc>
                <a:spcPct val="100000"/>
              </a:lnSpc>
              <a:buNone/>
            </a:pPr>
            <a:r>
              <a:rPr lang="es-ES" sz="1600" dirty="0">
                <a:latin typeface="Montserrat" panose="02000505000000020004" pitchFamily="2" charset="77"/>
              </a:rPr>
              <a:t>1. Casos severos o refractarios</a:t>
            </a:r>
          </a:p>
          <a:p>
            <a:pPr marL="0" indent="0" algn="just">
              <a:lnSpc>
                <a:spcPct val="100000"/>
              </a:lnSpc>
              <a:buNone/>
            </a:pPr>
            <a:r>
              <a:rPr lang="es-ES" sz="1600" dirty="0">
                <a:latin typeface="Montserrat" panose="02000505000000020004" pitchFamily="2" charset="77"/>
              </a:rPr>
              <a:t>2. Pacientes con diabetes</a:t>
            </a:r>
            <a:endParaRPr lang="es-ES" sz="1600" dirty="0">
              <a:latin typeface="Montserrat Light" pitchFamily="2" charset="77"/>
            </a:endParaRPr>
          </a:p>
          <a:p>
            <a:pPr marL="0" indent="0" algn="just">
              <a:lnSpc>
                <a:spcPct val="100000"/>
              </a:lnSpc>
              <a:buNone/>
            </a:pPr>
            <a:r>
              <a:rPr lang="es-ES" sz="1600" dirty="0">
                <a:latin typeface="Montserrat" panose="02000505000000020004" pitchFamily="2" charset="77"/>
              </a:rPr>
              <a:t>3. Pacientes inmunosuprimidos</a:t>
            </a:r>
          </a:p>
          <a:p>
            <a:pPr algn="just">
              <a:lnSpc>
                <a:spcPct val="120000"/>
              </a:lnSpc>
            </a:pPr>
            <a:endParaRPr lang="es-ES" sz="3600" dirty="0">
              <a:latin typeface="Montserrat Light" pitchFamily="2" charset="77"/>
            </a:endParaRPr>
          </a:p>
        </p:txBody>
      </p:sp>
      <p:sp>
        <p:nvSpPr>
          <p:cNvPr id="8" name="CuadroTexto 7">
            <a:extLst>
              <a:ext uri="{FF2B5EF4-FFF2-40B4-BE49-F238E27FC236}">
                <a16:creationId xmlns:a16="http://schemas.microsoft.com/office/drawing/2014/main" id="{D2D3FD86-EB8A-B9A3-DBE4-1910EEC1E072}"/>
              </a:ext>
            </a:extLst>
          </p:cNvPr>
          <p:cNvSpPr txBox="1"/>
          <p:nvPr/>
        </p:nvSpPr>
        <p:spPr>
          <a:xfrm>
            <a:off x="1617745" y="4661674"/>
            <a:ext cx="9635681" cy="1158715"/>
          </a:xfrm>
          <a:prstGeom prst="rect">
            <a:avLst/>
          </a:prstGeom>
          <a:noFill/>
        </p:spPr>
        <p:txBody>
          <a:bodyPr wrap="square">
            <a:spAutoFit/>
          </a:bodyPr>
          <a:lstStyle/>
          <a:p>
            <a:pPr marL="0" indent="0" algn="just">
              <a:lnSpc>
                <a:spcPct val="150000"/>
              </a:lnSpc>
              <a:buNone/>
            </a:pPr>
            <a:r>
              <a:rPr lang="es-ES" sz="1600" dirty="0">
                <a:solidFill>
                  <a:schemeClr val="bg1"/>
                </a:solidFill>
                <a:latin typeface="Montserrat" panose="02000505000000020004" pitchFamily="2" charset="77"/>
              </a:rPr>
              <a:t>En resumen, la combinación de tratamientos tópicos y sistémicos bajo la supervisión de un podólogo es esencial en casos severos, refractarios o en pacientes con factores de riesgo, mejorando las tasas de curación y reduciendo las complicaciones.</a:t>
            </a:r>
          </a:p>
        </p:txBody>
      </p:sp>
      <p:sp>
        <p:nvSpPr>
          <p:cNvPr id="10" name="CuadroTexto 9">
            <a:extLst>
              <a:ext uri="{FF2B5EF4-FFF2-40B4-BE49-F238E27FC236}">
                <a16:creationId xmlns:a16="http://schemas.microsoft.com/office/drawing/2014/main" id="{6AE699E7-3D83-8B15-E2DF-463177064914}"/>
              </a:ext>
            </a:extLst>
          </p:cNvPr>
          <p:cNvSpPr txBox="1"/>
          <p:nvPr/>
        </p:nvSpPr>
        <p:spPr>
          <a:xfrm>
            <a:off x="6533503" y="2909605"/>
            <a:ext cx="4789003" cy="1456874"/>
          </a:xfrm>
          <a:prstGeom prst="rect">
            <a:avLst/>
          </a:prstGeom>
          <a:noFill/>
        </p:spPr>
        <p:txBody>
          <a:bodyPr wrap="square">
            <a:spAutoFit/>
          </a:bodyPr>
          <a:lstStyle/>
          <a:p>
            <a:pPr algn="just">
              <a:lnSpc>
                <a:spcPct val="120000"/>
              </a:lnSpc>
            </a:pPr>
            <a:r>
              <a:rPr lang="es-ES" sz="1600" dirty="0">
                <a:latin typeface="Montserrat Light" pitchFamily="2" charset="77"/>
              </a:rPr>
              <a:t>Tratamientos ofrecidos por el podólogo:</a:t>
            </a:r>
          </a:p>
          <a:p>
            <a:pPr algn="just">
              <a:lnSpc>
                <a:spcPct val="150000"/>
              </a:lnSpc>
            </a:pPr>
            <a:r>
              <a:rPr lang="es-ES" sz="1600" dirty="0">
                <a:latin typeface="Montserrat" panose="02000505000000020004" pitchFamily="2" charset="77"/>
              </a:rPr>
              <a:t>1. Desbridamiento</a:t>
            </a:r>
          </a:p>
          <a:p>
            <a:pPr algn="just">
              <a:lnSpc>
                <a:spcPct val="150000"/>
              </a:lnSpc>
            </a:pPr>
            <a:r>
              <a:rPr lang="es-ES" sz="1600" dirty="0">
                <a:latin typeface="Montserrat" panose="02000505000000020004" pitchFamily="2" charset="77"/>
              </a:rPr>
              <a:t>2. Combinación de tratamientos</a:t>
            </a:r>
          </a:p>
          <a:p>
            <a:pPr algn="just">
              <a:lnSpc>
                <a:spcPct val="150000"/>
              </a:lnSpc>
            </a:pPr>
            <a:r>
              <a:rPr lang="es-ES" sz="1600" dirty="0">
                <a:latin typeface="Montserrat" panose="02000505000000020004" pitchFamily="2" charset="77"/>
              </a:rPr>
              <a:t>3. Educación y prevención</a:t>
            </a:r>
            <a:endParaRPr lang="es-ES" sz="1600" dirty="0"/>
          </a:p>
        </p:txBody>
      </p:sp>
      <p:sp>
        <p:nvSpPr>
          <p:cNvPr id="3" name="TextBox 2">
            <a:extLst>
              <a:ext uri="{FF2B5EF4-FFF2-40B4-BE49-F238E27FC236}">
                <a16:creationId xmlns:a16="http://schemas.microsoft.com/office/drawing/2014/main" id="{756A9EEB-4B98-1A47-41F9-40A482FAB455}"/>
              </a:ext>
            </a:extLst>
          </p:cNvPr>
          <p:cNvSpPr txBox="1"/>
          <p:nvPr/>
        </p:nvSpPr>
        <p:spPr>
          <a:xfrm>
            <a:off x="1251715" y="6310758"/>
            <a:ext cx="10207486" cy="338554"/>
          </a:xfrm>
          <a:prstGeom prst="rect">
            <a:avLst/>
          </a:prstGeom>
          <a:solidFill>
            <a:schemeClr val="bg1"/>
          </a:solidFill>
        </p:spPr>
        <p:txBody>
          <a:bodyPr wrap="square">
            <a:spAutoFit/>
          </a:bodyPr>
          <a:lstStyle/>
          <a:p>
            <a:r>
              <a:rPr lang="es-ES" sz="800" dirty="0"/>
              <a:t>1, </a:t>
            </a:r>
            <a:r>
              <a:rPr lang="es-ES" sz="800" dirty="0" err="1"/>
              <a:t>Scher</a:t>
            </a:r>
            <a:r>
              <a:rPr lang="es-ES" sz="800" dirty="0"/>
              <a:t> RK, </a:t>
            </a:r>
            <a:r>
              <a:rPr lang="es-ES" sz="800" dirty="0" err="1"/>
              <a:t>Tosti</a:t>
            </a:r>
            <a:r>
              <a:rPr lang="es-ES" sz="800" dirty="0"/>
              <a:t> A, Joseph WS, et al. </a:t>
            </a:r>
            <a:r>
              <a:rPr lang="es-ES" sz="800" dirty="0" err="1"/>
              <a:t>Onychomycosis</a:t>
            </a:r>
            <a:r>
              <a:rPr lang="es-ES" sz="800" dirty="0"/>
              <a:t> Diagnosis and Management: </a:t>
            </a:r>
            <a:r>
              <a:rPr lang="es-ES" sz="800" dirty="0" err="1"/>
              <a:t>Perspectives</a:t>
            </a:r>
            <a:r>
              <a:rPr lang="es-ES" sz="800" dirty="0"/>
              <a:t> </a:t>
            </a:r>
            <a:r>
              <a:rPr lang="es-ES" sz="800" dirty="0" err="1"/>
              <a:t>From</a:t>
            </a:r>
            <a:r>
              <a:rPr lang="es-ES" sz="800" dirty="0"/>
              <a:t> a </a:t>
            </a:r>
            <a:r>
              <a:rPr lang="es-ES" sz="800" dirty="0" err="1"/>
              <a:t>Joint</a:t>
            </a:r>
            <a:r>
              <a:rPr lang="es-ES" sz="800" dirty="0"/>
              <a:t> </a:t>
            </a:r>
            <a:r>
              <a:rPr lang="es-ES" sz="800" dirty="0" err="1"/>
              <a:t>Dermatology-Podiatry</a:t>
            </a:r>
            <a:r>
              <a:rPr lang="es-ES" sz="800" dirty="0"/>
              <a:t> </a:t>
            </a:r>
            <a:r>
              <a:rPr lang="es-ES" sz="800" dirty="0" err="1"/>
              <a:t>Roundtable</a:t>
            </a:r>
            <a:r>
              <a:rPr lang="es-ES" sz="800" dirty="0"/>
              <a:t>. J </a:t>
            </a:r>
            <a:r>
              <a:rPr lang="es-ES" sz="800" dirty="0" err="1"/>
              <a:t>Drugs</a:t>
            </a:r>
            <a:r>
              <a:rPr lang="es-ES" sz="800" dirty="0"/>
              <a:t> </a:t>
            </a:r>
            <a:r>
              <a:rPr lang="es-ES" sz="800" dirty="0" err="1"/>
              <a:t>Dermatol</a:t>
            </a:r>
            <a:r>
              <a:rPr lang="es-ES" sz="800" dirty="0"/>
              <a:t>. 2015;14(9):1016-1021. 2, </a:t>
            </a:r>
            <a:r>
              <a:rPr lang="es-ES" sz="800" dirty="0" err="1"/>
              <a:t>Shemer</a:t>
            </a:r>
            <a:r>
              <a:rPr lang="es-ES" sz="800" dirty="0"/>
              <a:t> A. </a:t>
            </a:r>
            <a:r>
              <a:rPr lang="es-ES" sz="800" dirty="0" err="1"/>
              <a:t>Update</a:t>
            </a:r>
            <a:r>
              <a:rPr lang="es-ES" sz="800" dirty="0"/>
              <a:t>: Medical Treatment of </a:t>
            </a:r>
            <a:r>
              <a:rPr lang="es-ES" sz="800" dirty="0" err="1"/>
              <a:t>Onychomycosis</a:t>
            </a:r>
            <a:r>
              <a:rPr lang="es-ES" sz="800" dirty="0"/>
              <a:t>. </a:t>
            </a:r>
            <a:r>
              <a:rPr lang="es-ES" sz="800" dirty="0" err="1"/>
              <a:t>Dermatol</a:t>
            </a:r>
            <a:r>
              <a:rPr lang="es-ES" sz="800" dirty="0"/>
              <a:t> </a:t>
            </a:r>
            <a:r>
              <a:rPr lang="es-ES" sz="800" dirty="0" err="1"/>
              <a:t>Ther</a:t>
            </a:r>
            <a:r>
              <a:rPr lang="es-ES" sz="800" dirty="0"/>
              <a:t>. 2012;25(6):582-593. doi:10.1111/j.1529-8019.2012.01551.x.</a:t>
            </a:r>
          </a:p>
        </p:txBody>
      </p:sp>
    </p:spTree>
    <p:extLst>
      <p:ext uri="{BB962C8B-B14F-4D97-AF65-F5344CB8AC3E}">
        <p14:creationId xmlns:p14="http://schemas.microsoft.com/office/powerpoint/2010/main" val="1766100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39C410-7637-E1A7-C532-B982A944520F}"/>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A79FB993-D72F-9DCE-F8B8-2D2F74FC18F1}"/>
              </a:ext>
            </a:extLst>
          </p:cNvPr>
          <p:cNvSpPr txBox="1">
            <a:spLocks/>
          </p:cNvSpPr>
          <p:nvPr/>
        </p:nvSpPr>
        <p:spPr>
          <a:xfrm>
            <a:off x="1058593" y="410745"/>
            <a:ext cx="10563577" cy="925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dirty="0">
                <a:solidFill>
                  <a:schemeClr val="accent1">
                    <a:lumMod val="50000"/>
                  </a:schemeClr>
                </a:solidFill>
                <a:latin typeface="Montserrat" panose="02000505000000020004" pitchFamily="2" charset="77"/>
              </a:rPr>
              <a:t>Caso clínico real Onicomicosis</a:t>
            </a:r>
          </a:p>
        </p:txBody>
      </p:sp>
      <p:sp>
        <p:nvSpPr>
          <p:cNvPr id="7" name="CuadroTexto 6">
            <a:extLst>
              <a:ext uri="{FF2B5EF4-FFF2-40B4-BE49-F238E27FC236}">
                <a16:creationId xmlns:a16="http://schemas.microsoft.com/office/drawing/2014/main" id="{53C06370-EA54-3EAE-9FDC-2B9FAC45D7FE}"/>
              </a:ext>
            </a:extLst>
          </p:cNvPr>
          <p:cNvSpPr txBox="1"/>
          <p:nvPr/>
        </p:nvSpPr>
        <p:spPr>
          <a:xfrm>
            <a:off x="1176796" y="1583672"/>
            <a:ext cx="8743060" cy="1323439"/>
          </a:xfrm>
          <a:prstGeom prst="rect">
            <a:avLst/>
          </a:prstGeom>
          <a:noFill/>
        </p:spPr>
        <p:txBody>
          <a:bodyPr wrap="square">
            <a:spAutoFit/>
          </a:bodyPr>
          <a:lstStyle/>
          <a:p>
            <a:pPr marL="0" indent="0" algn="just">
              <a:buNone/>
            </a:pPr>
            <a:r>
              <a:rPr lang="es-ES" sz="1600" dirty="0">
                <a:latin typeface="Montserrat Light" pitchFamily="2" charset="77"/>
              </a:rPr>
              <a:t>Una mujer de 66 años, con antecedentes de hipertensión arterial controlada con enalapril y sin alergias conocidas, consulta por un engrosamiento y cambio de coloración en la uña del primer dedo de la mano izquierda desde hace aproximadamente 4 meses. La paciente refiere que la uña se ha vuelto amarillenta, quebradiza y presenta zonas de desprendimiento distal.</a:t>
            </a:r>
          </a:p>
        </p:txBody>
      </p:sp>
      <p:pic>
        <p:nvPicPr>
          <p:cNvPr id="9" name="Imagen 8">
            <a:extLst>
              <a:ext uri="{FF2B5EF4-FFF2-40B4-BE49-F238E27FC236}">
                <a16:creationId xmlns:a16="http://schemas.microsoft.com/office/drawing/2014/main" id="{E866C0F0-BFEE-2CD5-EAFB-769B11BF2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1564" y="3953571"/>
            <a:ext cx="2895526" cy="2171645"/>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44F1E2D1-32CE-52EB-4FC8-DFBC673EF2DB}"/>
              </a:ext>
            </a:extLst>
          </p:cNvPr>
          <p:cNvPicPr>
            <a:picLocks noChangeAspect="1"/>
          </p:cNvPicPr>
          <p:nvPr/>
        </p:nvPicPr>
        <p:blipFill rotWithShape="1">
          <a:blip r:embed="rId4">
            <a:extLst>
              <a:ext uri="{28A0092B-C50C-407E-A947-70E740481C1C}">
                <a14:useLocalDpi xmlns:a14="http://schemas.microsoft.com/office/drawing/2010/main" val="0"/>
              </a:ext>
            </a:extLst>
          </a:blip>
          <a:srcRect l="12760" r="17925"/>
          <a:stretch/>
        </p:blipFill>
        <p:spPr>
          <a:xfrm rot="16200000">
            <a:off x="9260158" y="3673625"/>
            <a:ext cx="2376835" cy="2571750"/>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B0EBE2ED-D4C6-B915-1E3A-F4BAC8AD88CC}"/>
              </a:ext>
            </a:extLst>
          </p:cNvPr>
          <p:cNvSpPr txBox="1"/>
          <p:nvPr/>
        </p:nvSpPr>
        <p:spPr>
          <a:xfrm>
            <a:off x="1176796" y="3137116"/>
            <a:ext cx="4597839" cy="1600438"/>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Exploración física</a:t>
            </a:r>
          </a:p>
          <a:p>
            <a:pPr algn="just"/>
            <a:endParaRPr lang="es-ES" sz="1400" dirty="0">
              <a:latin typeface="Montserrat Light" pitchFamily="2" charset="77"/>
            </a:endParaRPr>
          </a:p>
          <a:p>
            <a:pPr algn="just"/>
            <a:r>
              <a:rPr lang="es-ES" sz="1400" dirty="0">
                <a:latin typeface="Montserrat" panose="02000505000000020004" pitchFamily="2" charset="77"/>
              </a:rPr>
              <a:t>Uña del 1º dedo de la mano izquierda: </a:t>
            </a:r>
            <a:r>
              <a:rPr lang="es-ES" sz="1400" dirty="0">
                <a:latin typeface="Montserrat Light" pitchFamily="2" charset="77"/>
              </a:rPr>
              <a:t>Engrosada, decoloración amarillenta y presencia de hiperqueratosis subungueal. Se observa </a:t>
            </a:r>
            <a:r>
              <a:rPr lang="es-ES" sz="1400" dirty="0" err="1">
                <a:latin typeface="Montserrat Light" pitchFamily="2" charset="77"/>
              </a:rPr>
              <a:t>onicólisis</a:t>
            </a:r>
            <a:r>
              <a:rPr lang="es-ES" sz="1400" dirty="0">
                <a:latin typeface="Montserrat Light" pitchFamily="2" charset="77"/>
              </a:rPr>
              <a:t> distal. La piel periungueal no presenta signos de inflamación o eritema.</a:t>
            </a:r>
          </a:p>
        </p:txBody>
      </p:sp>
      <p:sp>
        <p:nvSpPr>
          <p:cNvPr id="12" name="CuadroTexto 11">
            <a:extLst>
              <a:ext uri="{FF2B5EF4-FFF2-40B4-BE49-F238E27FC236}">
                <a16:creationId xmlns:a16="http://schemas.microsoft.com/office/drawing/2014/main" id="{F642F8E1-A920-09CA-B07F-3A9E95F622D7}"/>
              </a:ext>
            </a:extLst>
          </p:cNvPr>
          <p:cNvSpPr txBox="1"/>
          <p:nvPr/>
        </p:nvSpPr>
        <p:spPr>
          <a:xfrm>
            <a:off x="1176796" y="4963527"/>
            <a:ext cx="4597839" cy="1169551"/>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Diagnóstico</a:t>
            </a:r>
          </a:p>
          <a:p>
            <a:pPr algn="just"/>
            <a:endParaRPr lang="es-ES" sz="1400" dirty="0">
              <a:latin typeface="Montserrat" panose="02000505000000020004" pitchFamily="2" charset="77"/>
            </a:endParaRPr>
          </a:p>
          <a:p>
            <a:pPr marL="0" indent="0" algn="just">
              <a:buNone/>
            </a:pPr>
            <a:r>
              <a:rPr lang="es-ES" sz="1400" dirty="0">
                <a:solidFill>
                  <a:srgbClr val="FF9F96"/>
                </a:solidFill>
                <a:latin typeface="Montserrat" panose="02000505000000020004" pitchFamily="2" charset="77"/>
              </a:rPr>
              <a:t>Onicomicosis subungueal distal lateral (OSDL) en el primer dedo de la mano izquierda</a:t>
            </a:r>
            <a:r>
              <a:rPr lang="es-ES" sz="1400" dirty="0">
                <a:solidFill>
                  <a:srgbClr val="FF9F96"/>
                </a:solidFill>
              </a:rPr>
              <a:t>.</a:t>
            </a:r>
          </a:p>
          <a:p>
            <a:pPr marL="0" indent="0" algn="just">
              <a:buNone/>
            </a:pPr>
            <a:endParaRPr lang="es-ES" sz="1400" dirty="0">
              <a:latin typeface="Montserrat Light" pitchFamily="2" charset="77"/>
            </a:endParaRPr>
          </a:p>
        </p:txBody>
      </p:sp>
      <p:pic>
        <p:nvPicPr>
          <p:cNvPr id="6" name="Imagen 5">
            <a:extLst>
              <a:ext uri="{FF2B5EF4-FFF2-40B4-BE49-F238E27FC236}">
                <a16:creationId xmlns:a16="http://schemas.microsoft.com/office/drawing/2014/main" id="{7B941F68-E3C4-50E5-C013-EBE531C5F2E6}"/>
              </a:ext>
            </a:extLst>
          </p:cNvPr>
          <p:cNvPicPr>
            <a:picLocks noChangeAspect="1"/>
          </p:cNvPicPr>
          <p:nvPr/>
        </p:nvPicPr>
        <p:blipFill>
          <a:blip r:embed="rId5">
            <a:alphaModFix amt="35000"/>
          </a:blip>
          <a:stretch>
            <a:fillRect/>
          </a:stretch>
        </p:blipFill>
        <p:spPr>
          <a:xfrm>
            <a:off x="10448575" y="939800"/>
            <a:ext cx="1173595" cy="1439994"/>
          </a:xfrm>
          <a:prstGeom prst="rect">
            <a:avLst/>
          </a:prstGeom>
        </p:spPr>
      </p:pic>
      <p:sp>
        <p:nvSpPr>
          <p:cNvPr id="2" name="TextBox 1">
            <a:extLst>
              <a:ext uri="{FF2B5EF4-FFF2-40B4-BE49-F238E27FC236}">
                <a16:creationId xmlns:a16="http://schemas.microsoft.com/office/drawing/2014/main" id="{20A95B38-8297-016B-1639-AB2B71F7FB45}"/>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1368782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FE7DFFBB-89E3-75B4-0513-713BC8C31362}"/>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20">
            <a:extLst>
              <a:ext uri="{FF2B5EF4-FFF2-40B4-BE49-F238E27FC236}">
                <a16:creationId xmlns:a16="http://schemas.microsoft.com/office/drawing/2014/main" id="{8EF700DE-60DE-F1EE-E0C6-8C0F89E6E992}"/>
              </a:ext>
            </a:extLst>
          </p:cNvPr>
          <p:cNvSpPr>
            <a:spLocks noGrp="1"/>
          </p:cNvSpPr>
          <p:nvPr>
            <p:ph type="title"/>
          </p:nvPr>
        </p:nvSpPr>
        <p:spPr>
          <a:xfrm>
            <a:off x="1251716" y="641997"/>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onicomicosis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5" name="CuadroTexto 4">
            <a:extLst>
              <a:ext uri="{FF2B5EF4-FFF2-40B4-BE49-F238E27FC236}">
                <a16:creationId xmlns:a16="http://schemas.microsoft.com/office/drawing/2014/main" id="{37192442-9E99-B4D7-13ED-CB62D57E8C91}"/>
              </a:ext>
            </a:extLst>
          </p:cNvPr>
          <p:cNvSpPr txBox="1"/>
          <p:nvPr/>
        </p:nvSpPr>
        <p:spPr>
          <a:xfrm>
            <a:off x="1251716" y="1260914"/>
            <a:ext cx="10563576" cy="3323987"/>
          </a:xfrm>
          <a:prstGeom prst="rect">
            <a:avLst/>
          </a:prstGeom>
          <a:noFill/>
        </p:spPr>
        <p:txBody>
          <a:bodyPr wrap="square">
            <a:spAutoFit/>
          </a:bodyPr>
          <a:lstStyle/>
          <a:p>
            <a:pPr marL="0" indent="0">
              <a:buNone/>
            </a:pPr>
            <a:r>
              <a:rPr lang="es-ES" sz="1400" dirty="0">
                <a:solidFill>
                  <a:srgbClr val="009193"/>
                </a:solidFill>
                <a:latin typeface="Montserrat" panose="02000505000000020004" pitchFamily="2" charset="77"/>
              </a:rPr>
              <a:t>Exámenes complementarios</a:t>
            </a:r>
          </a:p>
          <a:p>
            <a:pPr lvl="1"/>
            <a:endParaRPr lang="es-ES" sz="1400" dirty="0">
              <a:latin typeface="Montserrat Light" pitchFamily="2" charset="77"/>
            </a:endParaRPr>
          </a:p>
          <a:p>
            <a:pPr lvl="1"/>
            <a:r>
              <a:rPr lang="es-ES" sz="1400" dirty="0">
                <a:latin typeface="Montserrat" panose="02000505000000020004" pitchFamily="2" charset="77"/>
              </a:rPr>
              <a:t>Examen micológico directo: </a:t>
            </a:r>
            <a:r>
              <a:rPr lang="es-ES" sz="1400" dirty="0">
                <a:latin typeface="Montserrat Light" pitchFamily="2" charset="77"/>
              </a:rPr>
              <a:t>Positivo para dermatofitos.</a:t>
            </a:r>
          </a:p>
          <a:p>
            <a:pPr lvl="1"/>
            <a:r>
              <a:rPr lang="es-ES" sz="1400" dirty="0">
                <a:latin typeface="Montserrat" panose="02000505000000020004" pitchFamily="2" charset="77"/>
              </a:rPr>
              <a:t>Cultivo de uñas: </a:t>
            </a:r>
            <a:r>
              <a:rPr lang="es-ES" sz="1400" dirty="0">
                <a:latin typeface="Montserrat Light" pitchFamily="2" charset="77"/>
              </a:rPr>
              <a:t>Positivo para </a:t>
            </a:r>
            <a:r>
              <a:rPr lang="es-ES" sz="1400" dirty="0" err="1">
                <a:latin typeface="Montserrat Light" pitchFamily="2" charset="77"/>
              </a:rPr>
              <a:t>Trichophyton</a:t>
            </a:r>
            <a:r>
              <a:rPr lang="es-ES" sz="1400" dirty="0">
                <a:latin typeface="Montserrat Light" pitchFamily="2" charset="77"/>
              </a:rPr>
              <a:t> </a:t>
            </a:r>
            <a:r>
              <a:rPr lang="es-ES" sz="1400" dirty="0" err="1">
                <a:latin typeface="Montserrat Light" pitchFamily="2" charset="77"/>
              </a:rPr>
              <a:t>rubrum</a:t>
            </a:r>
            <a:r>
              <a:rPr lang="es-ES" sz="1400" dirty="0">
                <a:latin typeface="Montserrat Light" pitchFamily="2" charset="77"/>
              </a:rPr>
              <a:t>.</a:t>
            </a:r>
          </a:p>
          <a:p>
            <a:endParaRPr lang="es-ES" sz="1400" dirty="0">
              <a:latin typeface="Montserrat Light" pitchFamily="2" charset="77"/>
            </a:endParaRPr>
          </a:p>
          <a:p>
            <a:pPr algn="just"/>
            <a:r>
              <a:rPr lang="es-ES" sz="1400" dirty="0">
                <a:solidFill>
                  <a:srgbClr val="009193"/>
                </a:solidFill>
                <a:latin typeface="Montserrat" panose="02000505000000020004" pitchFamily="2" charset="77"/>
              </a:rPr>
              <a:t>Tratamiento:</a:t>
            </a:r>
          </a:p>
          <a:p>
            <a:pPr algn="just"/>
            <a:endParaRPr lang="es-ES" sz="1400" dirty="0">
              <a:latin typeface="Montserrat Light" pitchFamily="2" charset="77"/>
            </a:endParaRPr>
          </a:p>
          <a:p>
            <a:pPr algn="just"/>
            <a:r>
              <a:rPr lang="es-ES" sz="1400" dirty="0">
                <a:latin typeface="Montserrat Light" pitchFamily="2" charset="77"/>
              </a:rPr>
              <a:t>Se establece un tratamiento combinado para optimizar la curación debido a la extensión y cronicidad de la infección:</a:t>
            </a:r>
          </a:p>
          <a:p>
            <a:pPr lvl="1" algn="just"/>
            <a:endParaRPr lang="es-ES" sz="1400" dirty="0">
              <a:latin typeface="Montserrat Light" pitchFamily="2" charset="77"/>
            </a:endParaRPr>
          </a:p>
          <a:p>
            <a:r>
              <a:rPr lang="es-ES" sz="1400" dirty="0" err="1">
                <a:latin typeface="Montserrat" panose="02000505000000020004" pitchFamily="2" charset="77"/>
              </a:rPr>
              <a:t>Ciclopirox</a:t>
            </a:r>
            <a:r>
              <a:rPr lang="es-ES" sz="1400" dirty="0">
                <a:latin typeface="Montserrat" panose="02000505000000020004" pitchFamily="2" charset="77"/>
              </a:rPr>
              <a:t> 80 mg/g hidrosoluble barniz de uñas:</a:t>
            </a:r>
          </a:p>
          <a:p>
            <a:pPr lvl="1"/>
            <a:r>
              <a:rPr lang="es-ES" sz="1400" dirty="0">
                <a:latin typeface="Montserrat Light" pitchFamily="2" charset="77"/>
              </a:rPr>
              <a:t>Aplicación tópica en la uña afectada dos veces por semana, tras limar suavemente la superficie de la uña para favorecer la penetración del medicamento.</a:t>
            </a:r>
          </a:p>
          <a:p>
            <a:r>
              <a:rPr lang="es-ES" sz="1400" dirty="0">
                <a:latin typeface="Montserrat" panose="02000505000000020004" pitchFamily="2" charset="77"/>
              </a:rPr>
              <a:t>Itraconazol oral:</a:t>
            </a:r>
          </a:p>
          <a:p>
            <a:pPr lvl="1"/>
            <a:r>
              <a:rPr lang="es-ES" sz="1400" dirty="0">
                <a:latin typeface="Montserrat Light" pitchFamily="2" charset="77"/>
              </a:rPr>
              <a:t>Dosis de 200 mg dos veces al día durante una semana (</a:t>
            </a:r>
            <a:r>
              <a:rPr lang="es-ES" sz="1400" dirty="0" err="1">
                <a:latin typeface="Montserrat Light" pitchFamily="2" charset="77"/>
              </a:rPr>
              <a:t>pulsoterapia</a:t>
            </a:r>
            <a:r>
              <a:rPr lang="es-ES" sz="1400" dirty="0">
                <a:latin typeface="Montserrat Light" pitchFamily="2" charset="77"/>
              </a:rPr>
              <a:t>), seguido de tres semanas sin tratamiento. Se repetirá este esquema durante tres ciclos (3 meses en total).</a:t>
            </a:r>
          </a:p>
        </p:txBody>
      </p:sp>
      <p:sp>
        <p:nvSpPr>
          <p:cNvPr id="6" name="Elipse 5">
            <a:extLst>
              <a:ext uri="{FF2B5EF4-FFF2-40B4-BE49-F238E27FC236}">
                <a16:creationId xmlns:a16="http://schemas.microsoft.com/office/drawing/2014/main" id="{F77A6AD8-AB5A-71B8-183F-2B3D76077D9A}"/>
              </a:ext>
            </a:extLst>
          </p:cNvPr>
          <p:cNvSpPr/>
          <p:nvPr/>
        </p:nvSpPr>
        <p:spPr>
          <a:xfrm>
            <a:off x="1580321" y="1790969"/>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2B6C2F38-6000-8A37-8518-266E461FB239}"/>
              </a:ext>
            </a:extLst>
          </p:cNvPr>
          <p:cNvSpPr/>
          <p:nvPr/>
        </p:nvSpPr>
        <p:spPr>
          <a:xfrm>
            <a:off x="1577013" y="2024660"/>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E25A668E-18CC-2F74-3625-18ED5D91FE05}"/>
              </a:ext>
            </a:extLst>
          </p:cNvPr>
          <p:cNvSpPr txBox="1"/>
          <p:nvPr/>
        </p:nvSpPr>
        <p:spPr>
          <a:xfrm>
            <a:off x="1251717" y="4705808"/>
            <a:ext cx="10317432" cy="1600438"/>
          </a:xfrm>
          <a:prstGeom prst="rect">
            <a:avLst/>
          </a:prstGeom>
          <a:noFill/>
        </p:spPr>
        <p:txBody>
          <a:bodyPr wrap="square">
            <a:spAutoFit/>
          </a:bodyPr>
          <a:lstStyle/>
          <a:p>
            <a:pPr marL="0" indent="0">
              <a:buNone/>
            </a:pPr>
            <a:r>
              <a:rPr lang="es-ES" sz="1400" dirty="0">
                <a:solidFill>
                  <a:srgbClr val="009193"/>
                </a:solidFill>
                <a:latin typeface="Montserrat" panose="02000505000000020004" pitchFamily="2" charset="77"/>
              </a:rPr>
              <a:t>Recomendaciones</a:t>
            </a:r>
            <a:r>
              <a:rPr lang="es-ES" sz="1400" b="1" dirty="0">
                <a:solidFill>
                  <a:srgbClr val="009193"/>
                </a:solidFill>
                <a:latin typeface="Montserrat" panose="02000505000000020004" pitchFamily="2" charset="77"/>
              </a:rPr>
              <a:t>:</a:t>
            </a:r>
            <a:endParaRPr lang="es-ES" sz="1400" dirty="0">
              <a:latin typeface="Montserrat Light" pitchFamily="2" charset="77"/>
            </a:endParaRPr>
          </a:p>
          <a:p>
            <a:pPr lvl="1"/>
            <a:r>
              <a:rPr lang="es-ES" sz="1400" dirty="0">
                <a:latin typeface="Montserrat Light" pitchFamily="2" charset="77"/>
              </a:rPr>
              <a:t>Mantener las uñas limpias y secas.</a:t>
            </a:r>
          </a:p>
          <a:p>
            <a:pPr lvl="1"/>
            <a:r>
              <a:rPr lang="es-ES" sz="1400" dirty="0">
                <a:latin typeface="Montserrat Light" pitchFamily="2" charset="77"/>
              </a:rPr>
              <a:t>Evitar el uso de uñas artificiales o esmaltes de uñas cosméticos durante el tratamiento.</a:t>
            </a:r>
          </a:p>
          <a:p>
            <a:pPr lvl="1"/>
            <a:r>
              <a:rPr lang="es-ES" sz="1400" dirty="0">
                <a:latin typeface="Montserrat Light" pitchFamily="2" charset="77"/>
              </a:rPr>
              <a:t>Uso de guantes protectores durante las tareas domésticas que impliquen contacto prolongado con agua o productos químicos.</a:t>
            </a:r>
          </a:p>
          <a:p>
            <a:pPr lvl="1"/>
            <a:r>
              <a:rPr lang="es-ES" sz="1400" dirty="0">
                <a:latin typeface="Montserrat Light" pitchFamily="2" charset="77"/>
              </a:rPr>
              <a:t>Seguimiento clínico a los 3 meses para evaluación de la respuesta terapéutica y posible repetición del tratamiento si fuera necesario.</a:t>
            </a:r>
          </a:p>
        </p:txBody>
      </p:sp>
      <p:sp>
        <p:nvSpPr>
          <p:cNvPr id="15" name="Elipse 14">
            <a:extLst>
              <a:ext uri="{FF2B5EF4-FFF2-40B4-BE49-F238E27FC236}">
                <a16:creationId xmlns:a16="http://schemas.microsoft.com/office/drawing/2014/main" id="{019D4152-E7B9-E0B6-2A96-559AEA3B1C07}"/>
              </a:ext>
            </a:extLst>
          </p:cNvPr>
          <p:cNvSpPr/>
          <p:nvPr/>
        </p:nvSpPr>
        <p:spPr>
          <a:xfrm>
            <a:off x="1577013" y="5031141"/>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82BFCFA9-9FD8-C21F-2837-2F632DF0ACA0}"/>
              </a:ext>
            </a:extLst>
          </p:cNvPr>
          <p:cNvSpPr/>
          <p:nvPr/>
        </p:nvSpPr>
        <p:spPr>
          <a:xfrm>
            <a:off x="1570392" y="5914530"/>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994CBAE8-DA40-65F2-0099-4C72C3D5DBA4}"/>
              </a:ext>
            </a:extLst>
          </p:cNvPr>
          <p:cNvSpPr/>
          <p:nvPr/>
        </p:nvSpPr>
        <p:spPr>
          <a:xfrm>
            <a:off x="1570392" y="5449639"/>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978E17BA-AFC5-601D-9513-FA80C921F91C}"/>
              </a:ext>
            </a:extLst>
          </p:cNvPr>
          <p:cNvSpPr/>
          <p:nvPr/>
        </p:nvSpPr>
        <p:spPr>
          <a:xfrm>
            <a:off x="1570388" y="5231974"/>
            <a:ext cx="72875" cy="72875"/>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D58584E9-48C7-56E4-D134-86B95B5830D7}"/>
              </a:ext>
            </a:extLst>
          </p:cNvPr>
          <p:cNvPicPr>
            <a:picLocks noChangeAspect="1"/>
          </p:cNvPicPr>
          <p:nvPr/>
        </p:nvPicPr>
        <p:blipFill>
          <a:blip r:embed="rId3">
            <a:alphaModFix amt="35000"/>
          </a:blip>
          <a:stretch>
            <a:fillRect/>
          </a:stretch>
        </p:blipFill>
        <p:spPr>
          <a:xfrm>
            <a:off x="10448575" y="939800"/>
            <a:ext cx="1173595" cy="1439994"/>
          </a:xfrm>
          <a:prstGeom prst="rect">
            <a:avLst/>
          </a:prstGeom>
        </p:spPr>
      </p:pic>
    </p:spTree>
    <p:extLst>
      <p:ext uri="{BB962C8B-B14F-4D97-AF65-F5344CB8AC3E}">
        <p14:creationId xmlns:p14="http://schemas.microsoft.com/office/powerpoint/2010/main" val="183108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15186"/>
            <a:ext cx="12192000" cy="6858000"/>
          </a:xfrm>
        </p:spPr>
      </p:pic>
      <p:pic>
        <p:nvPicPr>
          <p:cNvPr id="6" name="Imagen 5">
            <a:extLst>
              <a:ext uri="{FF2B5EF4-FFF2-40B4-BE49-F238E27FC236}">
                <a16:creationId xmlns:a16="http://schemas.microsoft.com/office/drawing/2014/main" id="{DB039809-B1AA-B408-B667-70358DB3C9A3}"/>
              </a:ext>
            </a:extLst>
          </p:cNvPr>
          <p:cNvPicPr>
            <a:picLocks noChangeAspect="1"/>
          </p:cNvPicPr>
          <p:nvPr/>
        </p:nvPicPr>
        <p:blipFill rotWithShape="1">
          <a:blip r:embed="rId3">
            <a:extLst>
              <a:ext uri="{28A0092B-C50C-407E-A947-70E740481C1C}">
                <a14:useLocalDpi xmlns:a14="http://schemas.microsoft.com/office/drawing/2010/main" val="0"/>
              </a:ext>
            </a:extLst>
          </a:blip>
          <a:srcRect l="21183" r="7553"/>
          <a:stretch/>
        </p:blipFill>
        <p:spPr>
          <a:xfrm>
            <a:off x="1588238" y="678429"/>
            <a:ext cx="2628144" cy="207443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7" name="Imagen 6">
            <a:extLst>
              <a:ext uri="{FF2B5EF4-FFF2-40B4-BE49-F238E27FC236}">
                <a16:creationId xmlns:a16="http://schemas.microsoft.com/office/drawing/2014/main" id="{03586686-5F12-E780-7C36-52AB9085F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35176" y="3743494"/>
            <a:ext cx="2461634" cy="246163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9" name="CuadroTexto 8">
            <a:extLst>
              <a:ext uri="{FF2B5EF4-FFF2-40B4-BE49-F238E27FC236}">
                <a16:creationId xmlns:a16="http://schemas.microsoft.com/office/drawing/2014/main" id="{FDEE245A-77A6-4D12-A825-79ABE8C0BCCC}"/>
              </a:ext>
            </a:extLst>
          </p:cNvPr>
          <p:cNvSpPr txBox="1"/>
          <p:nvPr/>
        </p:nvSpPr>
        <p:spPr>
          <a:xfrm>
            <a:off x="4376703" y="2894782"/>
            <a:ext cx="2628144" cy="369332"/>
          </a:xfrm>
          <a:prstGeom prst="rect">
            <a:avLst/>
          </a:prstGeom>
          <a:noFill/>
        </p:spPr>
        <p:txBody>
          <a:bodyPr wrap="square" rtlCol="0">
            <a:spAutoFit/>
          </a:bodyPr>
          <a:lstStyle/>
          <a:p>
            <a:pPr algn="ctr"/>
            <a:endParaRPr lang="es-ES" dirty="0"/>
          </a:p>
        </p:txBody>
      </p:sp>
      <p:pic>
        <p:nvPicPr>
          <p:cNvPr id="10" name="Imagen 9">
            <a:extLst>
              <a:ext uri="{FF2B5EF4-FFF2-40B4-BE49-F238E27FC236}">
                <a16:creationId xmlns:a16="http://schemas.microsoft.com/office/drawing/2014/main" id="{CA8CCD3C-AAC4-DB1F-B7AE-CE1E082A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12" y="678429"/>
            <a:ext cx="3710888" cy="2473925"/>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Imagen 11">
            <a:extLst>
              <a:ext uri="{FF2B5EF4-FFF2-40B4-BE49-F238E27FC236}">
                <a16:creationId xmlns:a16="http://schemas.microsoft.com/office/drawing/2014/main" id="{B3B0BE48-75CE-7BC1-92F0-1AD6369DE09B}"/>
              </a:ext>
            </a:extLst>
          </p:cNvPr>
          <p:cNvPicPr>
            <a:picLocks noChangeAspect="1"/>
          </p:cNvPicPr>
          <p:nvPr/>
        </p:nvPicPr>
        <p:blipFill rotWithShape="1">
          <a:blip r:embed="rId6">
            <a:extLst>
              <a:ext uri="{28A0092B-C50C-407E-A947-70E740481C1C}">
                <a14:useLocalDpi xmlns:a14="http://schemas.microsoft.com/office/drawing/2010/main" val="0"/>
              </a:ext>
            </a:extLst>
          </a:blip>
          <a:srcRect b="17219"/>
          <a:stretch/>
        </p:blipFill>
        <p:spPr>
          <a:xfrm rot="5400000">
            <a:off x="4546259" y="3998768"/>
            <a:ext cx="3005547" cy="1866012"/>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3" name="Imagen 12">
            <a:extLst>
              <a:ext uri="{FF2B5EF4-FFF2-40B4-BE49-F238E27FC236}">
                <a16:creationId xmlns:a16="http://schemas.microsoft.com/office/drawing/2014/main" id="{B4C3F543-744C-E1FB-A088-050718232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012" y="3693015"/>
            <a:ext cx="3710888" cy="208737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5FDBE870-B789-98B8-56C9-38E037520DC4}"/>
              </a:ext>
            </a:extLst>
          </p:cNvPr>
          <p:cNvSpPr txBox="1"/>
          <p:nvPr/>
        </p:nvSpPr>
        <p:spPr>
          <a:xfrm flipH="1">
            <a:off x="1276204" y="565024"/>
            <a:ext cx="208329" cy="369332"/>
          </a:xfrm>
          <a:prstGeom prst="rect">
            <a:avLst/>
          </a:prstGeom>
          <a:noFill/>
        </p:spPr>
        <p:txBody>
          <a:bodyPr wrap="square" rtlCol="0" anchor="ctr">
            <a:spAutoFit/>
          </a:bodyPr>
          <a:lstStyle/>
          <a:p>
            <a:r>
              <a:rPr lang="es-ES_tradnl" dirty="0"/>
              <a:t>1</a:t>
            </a:r>
          </a:p>
        </p:txBody>
      </p:sp>
      <p:sp>
        <p:nvSpPr>
          <p:cNvPr id="3" name="CuadroTexto 2">
            <a:extLst>
              <a:ext uri="{FF2B5EF4-FFF2-40B4-BE49-F238E27FC236}">
                <a16:creationId xmlns:a16="http://schemas.microsoft.com/office/drawing/2014/main" id="{F5A0E433-720F-14FA-0D0A-62CC59FEA7F5}"/>
              </a:ext>
            </a:extLst>
          </p:cNvPr>
          <p:cNvSpPr txBox="1"/>
          <p:nvPr/>
        </p:nvSpPr>
        <p:spPr>
          <a:xfrm flipH="1">
            <a:off x="4824030" y="621727"/>
            <a:ext cx="131427" cy="369332"/>
          </a:xfrm>
          <a:prstGeom prst="rect">
            <a:avLst/>
          </a:prstGeom>
          <a:noFill/>
        </p:spPr>
        <p:txBody>
          <a:bodyPr wrap="square" rtlCol="0" anchor="ctr">
            <a:spAutoFit/>
          </a:bodyPr>
          <a:lstStyle/>
          <a:p>
            <a:r>
              <a:rPr lang="es-ES_tradnl" dirty="0"/>
              <a:t>2</a:t>
            </a:r>
          </a:p>
        </p:txBody>
      </p:sp>
      <p:sp>
        <p:nvSpPr>
          <p:cNvPr id="4" name="CuadroTexto 3">
            <a:extLst>
              <a:ext uri="{FF2B5EF4-FFF2-40B4-BE49-F238E27FC236}">
                <a16:creationId xmlns:a16="http://schemas.microsoft.com/office/drawing/2014/main" id="{A8E18A8B-9AE0-D7AC-7305-E5117CEA3AA6}"/>
              </a:ext>
            </a:extLst>
          </p:cNvPr>
          <p:cNvSpPr txBox="1"/>
          <p:nvPr/>
        </p:nvSpPr>
        <p:spPr>
          <a:xfrm flipH="1">
            <a:off x="7704529" y="651223"/>
            <a:ext cx="949747" cy="369332"/>
          </a:xfrm>
          <a:prstGeom prst="rect">
            <a:avLst/>
          </a:prstGeom>
          <a:noFill/>
        </p:spPr>
        <p:txBody>
          <a:bodyPr wrap="square" rtlCol="0" anchor="ctr">
            <a:spAutoFit/>
          </a:bodyPr>
          <a:lstStyle/>
          <a:p>
            <a:r>
              <a:rPr lang="es-ES_tradnl" dirty="0"/>
              <a:t>3</a:t>
            </a:r>
          </a:p>
        </p:txBody>
      </p:sp>
      <p:sp>
        <p:nvSpPr>
          <p:cNvPr id="8" name="CuadroTexto 7">
            <a:extLst>
              <a:ext uri="{FF2B5EF4-FFF2-40B4-BE49-F238E27FC236}">
                <a16:creationId xmlns:a16="http://schemas.microsoft.com/office/drawing/2014/main" id="{CD0638B9-C19C-ED02-7552-6E19B4EEC364}"/>
              </a:ext>
            </a:extLst>
          </p:cNvPr>
          <p:cNvSpPr txBox="1"/>
          <p:nvPr/>
        </p:nvSpPr>
        <p:spPr>
          <a:xfrm>
            <a:off x="1248887" y="3877681"/>
            <a:ext cx="353630" cy="369332"/>
          </a:xfrm>
          <a:prstGeom prst="rect">
            <a:avLst/>
          </a:prstGeom>
          <a:noFill/>
        </p:spPr>
        <p:txBody>
          <a:bodyPr wrap="square" rtlCol="0">
            <a:spAutoFit/>
          </a:bodyPr>
          <a:lstStyle/>
          <a:p>
            <a:r>
              <a:rPr lang="es-ES_tradnl" dirty="0"/>
              <a:t>4</a:t>
            </a:r>
          </a:p>
        </p:txBody>
      </p:sp>
      <p:sp>
        <p:nvSpPr>
          <p:cNvPr id="11" name="CuadroTexto 10">
            <a:extLst>
              <a:ext uri="{FF2B5EF4-FFF2-40B4-BE49-F238E27FC236}">
                <a16:creationId xmlns:a16="http://schemas.microsoft.com/office/drawing/2014/main" id="{9BF7DCF3-B628-D1F5-BF7F-944172909228}"/>
              </a:ext>
            </a:extLst>
          </p:cNvPr>
          <p:cNvSpPr txBox="1"/>
          <p:nvPr/>
        </p:nvSpPr>
        <p:spPr>
          <a:xfrm>
            <a:off x="4824030" y="3889519"/>
            <a:ext cx="306300" cy="369332"/>
          </a:xfrm>
          <a:prstGeom prst="rect">
            <a:avLst/>
          </a:prstGeom>
          <a:noFill/>
        </p:spPr>
        <p:txBody>
          <a:bodyPr wrap="square" rtlCol="0">
            <a:spAutoFit/>
          </a:bodyPr>
          <a:lstStyle/>
          <a:p>
            <a:r>
              <a:rPr lang="es-ES_tradnl" dirty="0"/>
              <a:t>5</a:t>
            </a:r>
          </a:p>
        </p:txBody>
      </p:sp>
      <p:pic>
        <p:nvPicPr>
          <p:cNvPr id="15" name="Imagen 14">
            <a:extLst>
              <a:ext uri="{FF2B5EF4-FFF2-40B4-BE49-F238E27FC236}">
                <a16:creationId xmlns:a16="http://schemas.microsoft.com/office/drawing/2014/main" id="{13175D47-D34B-778F-7922-2D20C94DDFDA}"/>
              </a:ext>
            </a:extLst>
          </p:cNvPr>
          <p:cNvPicPr>
            <a:picLocks noChangeAspect="1"/>
          </p:cNvPicPr>
          <p:nvPr/>
        </p:nvPicPr>
        <p:blipFill rotWithShape="1">
          <a:blip r:embed="rId8">
            <a:extLst>
              <a:ext uri="{28A0092B-C50C-407E-A947-70E740481C1C}">
                <a14:useLocalDpi xmlns:a14="http://schemas.microsoft.com/office/drawing/2010/main" val="0"/>
              </a:ext>
            </a:extLst>
          </a:blip>
          <a:srcRect l="17843" t="4926" b="14416"/>
          <a:stretch/>
        </p:blipFill>
        <p:spPr>
          <a:xfrm>
            <a:off x="5130329" y="306927"/>
            <a:ext cx="2296093" cy="3005547"/>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7D7FAC27-4CCC-6965-36A2-F3BF82B949F5}"/>
              </a:ext>
            </a:extLst>
          </p:cNvPr>
          <p:cNvSpPr txBox="1"/>
          <p:nvPr/>
        </p:nvSpPr>
        <p:spPr>
          <a:xfrm>
            <a:off x="7704529" y="3914235"/>
            <a:ext cx="328482" cy="369332"/>
          </a:xfrm>
          <a:prstGeom prst="rect">
            <a:avLst/>
          </a:prstGeom>
          <a:noFill/>
        </p:spPr>
        <p:txBody>
          <a:bodyPr wrap="square" rtlCol="0">
            <a:spAutoFit/>
          </a:bodyPr>
          <a:lstStyle/>
          <a:p>
            <a:r>
              <a:rPr lang="es-ES_tradnl" dirty="0"/>
              <a:t>6</a:t>
            </a:r>
          </a:p>
        </p:txBody>
      </p:sp>
      <p:sp>
        <p:nvSpPr>
          <p:cNvPr id="14" name="CuadroTexto 13">
            <a:extLst>
              <a:ext uri="{FF2B5EF4-FFF2-40B4-BE49-F238E27FC236}">
                <a16:creationId xmlns:a16="http://schemas.microsoft.com/office/drawing/2014/main" id="{0B2F0643-6D01-EDB8-521D-34BD408268F3}"/>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7" name="TextBox 16">
            <a:extLst>
              <a:ext uri="{FF2B5EF4-FFF2-40B4-BE49-F238E27FC236}">
                <a16:creationId xmlns:a16="http://schemas.microsoft.com/office/drawing/2014/main" id="{7DB017C1-166D-EAC0-F856-275CD0E23EFF}"/>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
        <p:nvSpPr>
          <p:cNvPr id="18" name="Rectangle: Rounded Corners 17">
            <a:extLst>
              <a:ext uri="{FF2B5EF4-FFF2-40B4-BE49-F238E27FC236}">
                <a16:creationId xmlns:a16="http://schemas.microsoft.com/office/drawing/2014/main" id="{514E6FBE-1363-1536-E649-0C88ECD6F2F3}"/>
              </a:ext>
            </a:extLst>
          </p:cNvPr>
          <p:cNvSpPr/>
          <p:nvPr/>
        </p:nvSpPr>
        <p:spPr>
          <a:xfrm>
            <a:off x="5034224" y="4146737"/>
            <a:ext cx="1708220" cy="27699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67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82468104-4C69-C8A5-754D-4BAF59A37075}"/>
              </a:ext>
            </a:extLst>
          </p:cNvPr>
          <p:cNvPicPr>
            <a:picLocks noGrp="1" noChangeAspect="1"/>
          </p:cNvPicPr>
          <p:nvPr>
            <p:ph idx="1"/>
          </p:nvPr>
        </p:nvPicPr>
        <p:blipFill>
          <a:blip r:embed="rId3"/>
          <a:stretch>
            <a:fillRect/>
          </a:stretch>
        </p:blipFill>
        <p:spPr>
          <a:xfrm>
            <a:off x="0" y="0"/>
            <a:ext cx="12192000" cy="6858000"/>
          </a:xfrm>
        </p:spPr>
      </p:pic>
      <p:sp>
        <p:nvSpPr>
          <p:cNvPr id="5" name="CuadroTexto 4">
            <a:extLst>
              <a:ext uri="{FF2B5EF4-FFF2-40B4-BE49-F238E27FC236}">
                <a16:creationId xmlns:a16="http://schemas.microsoft.com/office/drawing/2014/main" id="{BD54EE68-047D-BBAA-79DE-B165D3BB3F51}"/>
              </a:ext>
            </a:extLst>
          </p:cNvPr>
          <p:cNvSpPr txBox="1"/>
          <p:nvPr/>
        </p:nvSpPr>
        <p:spPr>
          <a:xfrm>
            <a:off x="1279247" y="2532699"/>
            <a:ext cx="10238497" cy="3293209"/>
          </a:xfrm>
          <a:prstGeom prst="rect">
            <a:avLst/>
          </a:prstGeom>
          <a:noFill/>
        </p:spPr>
        <p:txBody>
          <a:bodyPr wrap="square">
            <a:spAutoFit/>
          </a:bodyPr>
          <a:lstStyle/>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Impacto en la Calidad de Vida: </a:t>
            </a:r>
            <a:r>
              <a:rPr lang="es-ES" altLang="es-ES" sz="1600" dirty="0">
                <a:latin typeface="Montserrat Light" pitchFamily="2" charset="77"/>
              </a:rPr>
              <a:t>La psoriasis, las queratosis actínicas, la onicomicosis y la dermatitis atópica son patologías frecuentes que afectan significativamente la calidad de vida de los pacientes.</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Importancia del Diagnóstico Temprano: </a:t>
            </a:r>
            <a:r>
              <a:rPr lang="es-ES" altLang="es-ES" sz="1600" dirty="0">
                <a:latin typeface="Montserrat Light" pitchFamily="2" charset="77"/>
              </a:rPr>
              <a:t>La detección precoz y un diagnóstico preciso en atención primaria son esenciales para evitar complicaciones graves y mejorar el pronóstico de los pacientes.</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Manejo Integral: </a:t>
            </a:r>
            <a:r>
              <a:rPr lang="es-ES" altLang="es-ES" sz="1600" dirty="0">
                <a:latin typeface="Montserrat Light" pitchFamily="2" charset="77"/>
              </a:rPr>
              <a:t>Un tratamiento adecuado que considere tanto los aspectos clínicos como las comorbilidades asociadas es clave para el éxito terapéutico.</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b="1" dirty="0">
                <a:latin typeface="Montserrat Light" pitchFamily="2" charset="77"/>
              </a:rPr>
              <a:t>Sin adherencia no hay eficacia</a:t>
            </a:r>
            <a:r>
              <a:rPr lang="es-ES" altLang="es-ES" sz="1600" dirty="0">
                <a:latin typeface="Montserrat Light" pitchFamily="2" charset="77"/>
              </a:rPr>
              <a:t>: es importante que los tratamientos tópicos sean fáciles de utilizar, bien tolerados y cosméticamente aceptables para asegurar la adherencia del paciente.</a:t>
            </a:r>
          </a:p>
        </p:txBody>
      </p:sp>
      <p:sp>
        <p:nvSpPr>
          <p:cNvPr id="3" name="CuadroTexto 2">
            <a:extLst>
              <a:ext uri="{FF2B5EF4-FFF2-40B4-BE49-F238E27FC236}">
                <a16:creationId xmlns:a16="http://schemas.microsoft.com/office/drawing/2014/main" id="{E9BBD812-2EE5-859D-1FFE-279DF284ABF1}"/>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4" name="Título 1">
            <a:extLst>
              <a:ext uri="{FF2B5EF4-FFF2-40B4-BE49-F238E27FC236}">
                <a16:creationId xmlns:a16="http://schemas.microsoft.com/office/drawing/2014/main" id="{809401E1-C449-B3DC-46E0-1F6CD9B3BE32}"/>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DERMATRAINING</a:t>
            </a:r>
          </a:p>
        </p:txBody>
      </p:sp>
      <p:sp>
        <p:nvSpPr>
          <p:cNvPr id="6" name="TextBox 5">
            <a:extLst>
              <a:ext uri="{FF2B5EF4-FFF2-40B4-BE49-F238E27FC236}">
                <a16:creationId xmlns:a16="http://schemas.microsoft.com/office/drawing/2014/main" id="{FF5E2A0A-9109-7F68-0887-942DA23A7357}"/>
              </a:ext>
            </a:extLst>
          </p:cNvPr>
          <p:cNvSpPr txBox="1"/>
          <p:nvPr/>
        </p:nvSpPr>
        <p:spPr>
          <a:xfrm>
            <a:off x="1279248" y="1869363"/>
            <a:ext cx="5391807" cy="400110"/>
          </a:xfrm>
          <a:prstGeom prst="rect">
            <a:avLst/>
          </a:prstGeom>
          <a:noFill/>
        </p:spPr>
        <p:txBody>
          <a:bodyPr wrap="square" rtlCol="0">
            <a:spAutoFit/>
          </a:bodyPr>
          <a:lstStyle/>
          <a:p>
            <a:r>
              <a:rPr lang="es-ES" sz="2000" b="1" dirty="0">
                <a:latin typeface="Montserrat" panose="00000500000000000000" pitchFamily="2" charset="0"/>
              </a:rPr>
              <a:t>CONCLUSIONES</a:t>
            </a:r>
            <a:endParaRPr lang="en-US" sz="2000" b="1" dirty="0">
              <a:latin typeface="Montserrat" panose="00000500000000000000" pitchFamily="2" charset="0"/>
            </a:endParaRPr>
          </a:p>
        </p:txBody>
      </p:sp>
    </p:spTree>
    <p:extLst>
      <p:ext uri="{BB962C8B-B14F-4D97-AF65-F5344CB8AC3E}">
        <p14:creationId xmlns:p14="http://schemas.microsoft.com/office/powerpoint/2010/main" val="3730534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0"/>
            <a:ext cx="12192000" cy="6858000"/>
          </a:xfrm>
        </p:spPr>
      </p:pic>
      <p:pic>
        <p:nvPicPr>
          <p:cNvPr id="6" name="Imagen 5">
            <a:extLst>
              <a:ext uri="{FF2B5EF4-FFF2-40B4-BE49-F238E27FC236}">
                <a16:creationId xmlns:a16="http://schemas.microsoft.com/office/drawing/2014/main" id="{DB039809-B1AA-B408-B667-70358DB3C9A3}"/>
              </a:ext>
            </a:extLst>
          </p:cNvPr>
          <p:cNvPicPr>
            <a:picLocks noChangeAspect="1"/>
          </p:cNvPicPr>
          <p:nvPr/>
        </p:nvPicPr>
        <p:blipFill rotWithShape="1">
          <a:blip r:embed="rId3">
            <a:extLst>
              <a:ext uri="{28A0092B-C50C-407E-A947-70E740481C1C}">
                <a14:useLocalDpi xmlns:a14="http://schemas.microsoft.com/office/drawing/2010/main" val="0"/>
              </a:ext>
            </a:extLst>
          </a:blip>
          <a:srcRect l="21183" r="7553"/>
          <a:stretch/>
        </p:blipFill>
        <p:spPr>
          <a:xfrm>
            <a:off x="1588238" y="678429"/>
            <a:ext cx="2628144" cy="207443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7" name="Imagen 6">
            <a:extLst>
              <a:ext uri="{FF2B5EF4-FFF2-40B4-BE49-F238E27FC236}">
                <a16:creationId xmlns:a16="http://schemas.microsoft.com/office/drawing/2014/main" id="{03586686-5F12-E780-7C36-52AB9085F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35176" y="3743494"/>
            <a:ext cx="2461634" cy="246163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9" name="CuadroTexto 8">
            <a:extLst>
              <a:ext uri="{FF2B5EF4-FFF2-40B4-BE49-F238E27FC236}">
                <a16:creationId xmlns:a16="http://schemas.microsoft.com/office/drawing/2014/main" id="{FDEE245A-77A6-4D12-A825-79ABE8C0BCCC}"/>
              </a:ext>
            </a:extLst>
          </p:cNvPr>
          <p:cNvSpPr txBox="1"/>
          <p:nvPr/>
        </p:nvSpPr>
        <p:spPr>
          <a:xfrm>
            <a:off x="4376703" y="2894782"/>
            <a:ext cx="2628144" cy="369332"/>
          </a:xfrm>
          <a:prstGeom prst="rect">
            <a:avLst/>
          </a:prstGeom>
          <a:noFill/>
        </p:spPr>
        <p:txBody>
          <a:bodyPr wrap="square" rtlCol="0">
            <a:spAutoFit/>
          </a:bodyPr>
          <a:lstStyle/>
          <a:p>
            <a:pPr algn="ctr"/>
            <a:endParaRPr lang="es-ES" dirty="0"/>
          </a:p>
        </p:txBody>
      </p:sp>
      <p:pic>
        <p:nvPicPr>
          <p:cNvPr id="10" name="Imagen 9">
            <a:extLst>
              <a:ext uri="{FF2B5EF4-FFF2-40B4-BE49-F238E27FC236}">
                <a16:creationId xmlns:a16="http://schemas.microsoft.com/office/drawing/2014/main" id="{CA8CCD3C-AAC4-DB1F-B7AE-CE1E082A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12" y="678429"/>
            <a:ext cx="3710888" cy="2473925"/>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Imagen 11">
            <a:extLst>
              <a:ext uri="{FF2B5EF4-FFF2-40B4-BE49-F238E27FC236}">
                <a16:creationId xmlns:a16="http://schemas.microsoft.com/office/drawing/2014/main" id="{B3B0BE48-75CE-7BC1-92F0-1AD6369DE09B}"/>
              </a:ext>
            </a:extLst>
          </p:cNvPr>
          <p:cNvPicPr>
            <a:picLocks noChangeAspect="1"/>
          </p:cNvPicPr>
          <p:nvPr/>
        </p:nvPicPr>
        <p:blipFill rotWithShape="1">
          <a:blip r:embed="rId6">
            <a:extLst>
              <a:ext uri="{28A0092B-C50C-407E-A947-70E740481C1C}">
                <a14:useLocalDpi xmlns:a14="http://schemas.microsoft.com/office/drawing/2010/main" val="0"/>
              </a:ext>
            </a:extLst>
          </a:blip>
          <a:srcRect b="17219"/>
          <a:stretch/>
        </p:blipFill>
        <p:spPr>
          <a:xfrm rot="5400000">
            <a:off x="4546259" y="3998768"/>
            <a:ext cx="3005547" cy="1866012"/>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3" name="Imagen 12">
            <a:extLst>
              <a:ext uri="{FF2B5EF4-FFF2-40B4-BE49-F238E27FC236}">
                <a16:creationId xmlns:a16="http://schemas.microsoft.com/office/drawing/2014/main" id="{B4C3F543-744C-E1FB-A088-050718232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012" y="3693015"/>
            <a:ext cx="3710888" cy="208737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5FDBE870-B789-98B8-56C9-38E037520DC4}"/>
              </a:ext>
            </a:extLst>
          </p:cNvPr>
          <p:cNvSpPr txBox="1"/>
          <p:nvPr/>
        </p:nvSpPr>
        <p:spPr>
          <a:xfrm flipH="1">
            <a:off x="1276204" y="565024"/>
            <a:ext cx="208329" cy="369332"/>
          </a:xfrm>
          <a:prstGeom prst="rect">
            <a:avLst/>
          </a:prstGeom>
          <a:noFill/>
        </p:spPr>
        <p:txBody>
          <a:bodyPr wrap="square" rtlCol="0" anchor="ctr">
            <a:spAutoFit/>
          </a:bodyPr>
          <a:lstStyle/>
          <a:p>
            <a:r>
              <a:rPr lang="es-ES_tradnl" dirty="0"/>
              <a:t>1</a:t>
            </a:r>
          </a:p>
        </p:txBody>
      </p:sp>
      <p:sp>
        <p:nvSpPr>
          <p:cNvPr id="3" name="CuadroTexto 2">
            <a:extLst>
              <a:ext uri="{FF2B5EF4-FFF2-40B4-BE49-F238E27FC236}">
                <a16:creationId xmlns:a16="http://schemas.microsoft.com/office/drawing/2014/main" id="{F5A0E433-720F-14FA-0D0A-62CC59FEA7F5}"/>
              </a:ext>
            </a:extLst>
          </p:cNvPr>
          <p:cNvSpPr txBox="1"/>
          <p:nvPr/>
        </p:nvSpPr>
        <p:spPr>
          <a:xfrm flipH="1">
            <a:off x="4824030" y="621727"/>
            <a:ext cx="131427" cy="369332"/>
          </a:xfrm>
          <a:prstGeom prst="rect">
            <a:avLst/>
          </a:prstGeom>
          <a:noFill/>
        </p:spPr>
        <p:txBody>
          <a:bodyPr wrap="square" rtlCol="0" anchor="ctr">
            <a:spAutoFit/>
          </a:bodyPr>
          <a:lstStyle/>
          <a:p>
            <a:r>
              <a:rPr lang="es-ES_tradnl" dirty="0"/>
              <a:t>2</a:t>
            </a:r>
          </a:p>
        </p:txBody>
      </p:sp>
      <p:sp>
        <p:nvSpPr>
          <p:cNvPr id="4" name="CuadroTexto 3">
            <a:extLst>
              <a:ext uri="{FF2B5EF4-FFF2-40B4-BE49-F238E27FC236}">
                <a16:creationId xmlns:a16="http://schemas.microsoft.com/office/drawing/2014/main" id="{A8E18A8B-9AE0-D7AC-7305-E5117CEA3AA6}"/>
              </a:ext>
            </a:extLst>
          </p:cNvPr>
          <p:cNvSpPr txBox="1"/>
          <p:nvPr/>
        </p:nvSpPr>
        <p:spPr>
          <a:xfrm flipH="1">
            <a:off x="7704529" y="651223"/>
            <a:ext cx="949747" cy="369332"/>
          </a:xfrm>
          <a:prstGeom prst="rect">
            <a:avLst/>
          </a:prstGeom>
          <a:noFill/>
        </p:spPr>
        <p:txBody>
          <a:bodyPr wrap="square" rtlCol="0" anchor="ctr">
            <a:spAutoFit/>
          </a:bodyPr>
          <a:lstStyle/>
          <a:p>
            <a:r>
              <a:rPr lang="es-ES_tradnl" dirty="0"/>
              <a:t>3</a:t>
            </a:r>
          </a:p>
        </p:txBody>
      </p:sp>
      <p:sp>
        <p:nvSpPr>
          <p:cNvPr id="8" name="CuadroTexto 7">
            <a:extLst>
              <a:ext uri="{FF2B5EF4-FFF2-40B4-BE49-F238E27FC236}">
                <a16:creationId xmlns:a16="http://schemas.microsoft.com/office/drawing/2014/main" id="{CD0638B9-C19C-ED02-7552-6E19B4EEC364}"/>
              </a:ext>
            </a:extLst>
          </p:cNvPr>
          <p:cNvSpPr txBox="1"/>
          <p:nvPr/>
        </p:nvSpPr>
        <p:spPr>
          <a:xfrm>
            <a:off x="1248887" y="3877681"/>
            <a:ext cx="353630" cy="369332"/>
          </a:xfrm>
          <a:prstGeom prst="rect">
            <a:avLst/>
          </a:prstGeom>
          <a:noFill/>
        </p:spPr>
        <p:txBody>
          <a:bodyPr wrap="square" rtlCol="0">
            <a:spAutoFit/>
          </a:bodyPr>
          <a:lstStyle/>
          <a:p>
            <a:r>
              <a:rPr lang="es-ES_tradnl" dirty="0"/>
              <a:t>4</a:t>
            </a:r>
          </a:p>
        </p:txBody>
      </p:sp>
      <p:sp>
        <p:nvSpPr>
          <p:cNvPr id="11" name="CuadroTexto 10">
            <a:extLst>
              <a:ext uri="{FF2B5EF4-FFF2-40B4-BE49-F238E27FC236}">
                <a16:creationId xmlns:a16="http://schemas.microsoft.com/office/drawing/2014/main" id="{9BF7DCF3-B628-D1F5-BF7F-944172909228}"/>
              </a:ext>
            </a:extLst>
          </p:cNvPr>
          <p:cNvSpPr txBox="1"/>
          <p:nvPr/>
        </p:nvSpPr>
        <p:spPr>
          <a:xfrm>
            <a:off x="4824030" y="3889519"/>
            <a:ext cx="306300" cy="369332"/>
          </a:xfrm>
          <a:prstGeom prst="rect">
            <a:avLst/>
          </a:prstGeom>
          <a:noFill/>
        </p:spPr>
        <p:txBody>
          <a:bodyPr wrap="square" rtlCol="0">
            <a:spAutoFit/>
          </a:bodyPr>
          <a:lstStyle/>
          <a:p>
            <a:r>
              <a:rPr lang="es-ES_tradnl" dirty="0"/>
              <a:t>5</a:t>
            </a:r>
          </a:p>
        </p:txBody>
      </p:sp>
      <p:pic>
        <p:nvPicPr>
          <p:cNvPr id="15" name="Imagen 14">
            <a:extLst>
              <a:ext uri="{FF2B5EF4-FFF2-40B4-BE49-F238E27FC236}">
                <a16:creationId xmlns:a16="http://schemas.microsoft.com/office/drawing/2014/main" id="{13175D47-D34B-778F-7922-2D20C94DDFDA}"/>
              </a:ext>
            </a:extLst>
          </p:cNvPr>
          <p:cNvPicPr>
            <a:picLocks noChangeAspect="1"/>
          </p:cNvPicPr>
          <p:nvPr/>
        </p:nvPicPr>
        <p:blipFill rotWithShape="1">
          <a:blip r:embed="rId8">
            <a:extLst>
              <a:ext uri="{28A0092B-C50C-407E-A947-70E740481C1C}">
                <a14:useLocalDpi xmlns:a14="http://schemas.microsoft.com/office/drawing/2010/main" val="0"/>
              </a:ext>
            </a:extLst>
          </a:blip>
          <a:srcRect l="17843" t="4926" b="14416"/>
          <a:stretch/>
        </p:blipFill>
        <p:spPr>
          <a:xfrm>
            <a:off x="5130329" y="306927"/>
            <a:ext cx="2296093" cy="3005547"/>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7D7FAC27-4CCC-6965-36A2-F3BF82B949F5}"/>
              </a:ext>
            </a:extLst>
          </p:cNvPr>
          <p:cNvSpPr txBox="1"/>
          <p:nvPr/>
        </p:nvSpPr>
        <p:spPr>
          <a:xfrm>
            <a:off x="7704529" y="3914235"/>
            <a:ext cx="328482" cy="369332"/>
          </a:xfrm>
          <a:prstGeom prst="rect">
            <a:avLst/>
          </a:prstGeom>
          <a:noFill/>
        </p:spPr>
        <p:txBody>
          <a:bodyPr wrap="square" rtlCol="0">
            <a:spAutoFit/>
          </a:bodyPr>
          <a:lstStyle/>
          <a:p>
            <a:r>
              <a:rPr lang="es-ES_tradnl" dirty="0"/>
              <a:t>6</a:t>
            </a:r>
          </a:p>
        </p:txBody>
      </p:sp>
      <p:sp>
        <p:nvSpPr>
          <p:cNvPr id="14" name="CuadroTexto 13">
            <a:extLst>
              <a:ext uri="{FF2B5EF4-FFF2-40B4-BE49-F238E27FC236}">
                <a16:creationId xmlns:a16="http://schemas.microsoft.com/office/drawing/2014/main" id="{BF48EBC5-8173-5DD6-AB7A-3FC2CDE24FDD}"/>
              </a:ext>
            </a:extLst>
          </p:cNvPr>
          <p:cNvSpPr txBox="1"/>
          <p:nvPr/>
        </p:nvSpPr>
        <p:spPr>
          <a:xfrm>
            <a:off x="1602517" y="2349109"/>
            <a:ext cx="2628144" cy="369332"/>
          </a:xfrm>
          <a:prstGeom prst="rect">
            <a:avLst/>
          </a:prstGeom>
          <a:noFill/>
        </p:spPr>
        <p:txBody>
          <a:bodyPr wrap="square" rtlCol="0">
            <a:spAutoFit/>
          </a:bodyPr>
          <a:lstStyle/>
          <a:p>
            <a:r>
              <a:rPr lang="es-ES" dirty="0" err="1">
                <a:solidFill>
                  <a:schemeClr val="bg1"/>
                </a:solidFill>
              </a:rPr>
              <a:t>Onicopatía</a:t>
            </a:r>
            <a:r>
              <a:rPr lang="es-ES" dirty="0">
                <a:solidFill>
                  <a:schemeClr val="bg1"/>
                </a:solidFill>
              </a:rPr>
              <a:t> psoriásica</a:t>
            </a:r>
          </a:p>
        </p:txBody>
      </p:sp>
      <p:sp>
        <p:nvSpPr>
          <p:cNvPr id="17" name="CuadroTexto 16">
            <a:extLst>
              <a:ext uri="{FF2B5EF4-FFF2-40B4-BE49-F238E27FC236}">
                <a16:creationId xmlns:a16="http://schemas.microsoft.com/office/drawing/2014/main" id="{DF015AF4-4BE3-5305-CDD2-511E3F59D05A}"/>
              </a:ext>
            </a:extLst>
          </p:cNvPr>
          <p:cNvSpPr txBox="1"/>
          <p:nvPr/>
        </p:nvSpPr>
        <p:spPr>
          <a:xfrm>
            <a:off x="1588238" y="5780389"/>
            <a:ext cx="2628144" cy="369332"/>
          </a:xfrm>
          <a:prstGeom prst="rect">
            <a:avLst/>
          </a:prstGeom>
          <a:noFill/>
        </p:spPr>
        <p:txBody>
          <a:bodyPr wrap="square" rtlCol="0">
            <a:spAutoFit/>
          </a:bodyPr>
          <a:lstStyle/>
          <a:p>
            <a:r>
              <a:rPr lang="es-ES" dirty="0">
                <a:solidFill>
                  <a:schemeClr val="bg1"/>
                </a:solidFill>
              </a:rPr>
              <a:t>Onicomicosis</a:t>
            </a:r>
          </a:p>
        </p:txBody>
      </p:sp>
      <p:sp>
        <p:nvSpPr>
          <p:cNvPr id="18" name="CuadroTexto 17">
            <a:extLst>
              <a:ext uri="{FF2B5EF4-FFF2-40B4-BE49-F238E27FC236}">
                <a16:creationId xmlns:a16="http://schemas.microsoft.com/office/drawing/2014/main" id="{A4CF2C57-6929-7108-7369-D75E4BB3805E}"/>
              </a:ext>
            </a:extLst>
          </p:cNvPr>
          <p:cNvSpPr txBox="1"/>
          <p:nvPr/>
        </p:nvSpPr>
        <p:spPr>
          <a:xfrm>
            <a:off x="4515757" y="2918962"/>
            <a:ext cx="2628144" cy="369332"/>
          </a:xfrm>
          <a:prstGeom prst="rect">
            <a:avLst/>
          </a:prstGeom>
          <a:noFill/>
        </p:spPr>
        <p:txBody>
          <a:bodyPr wrap="square" rtlCol="0">
            <a:spAutoFit/>
          </a:bodyPr>
          <a:lstStyle/>
          <a:p>
            <a:pPr algn="ctr"/>
            <a:r>
              <a:rPr lang="es-ES" dirty="0">
                <a:solidFill>
                  <a:schemeClr val="bg1"/>
                </a:solidFill>
              </a:rPr>
              <a:t>Psoriasis</a:t>
            </a:r>
          </a:p>
        </p:txBody>
      </p:sp>
      <p:sp>
        <p:nvSpPr>
          <p:cNvPr id="19" name="CuadroTexto 18">
            <a:extLst>
              <a:ext uri="{FF2B5EF4-FFF2-40B4-BE49-F238E27FC236}">
                <a16:creationId xmlns:a16="http://schemas.microsoft.com/office/drawing/2014/main" id="{C8568043-7D7F-B0A5-0A13-3485652DC6F2}"/>
              </a:ext>
            </a:extLst>
          </p:cNvPr>
          <p:cNvSpPr txBox="1"/>
          <p:nvPr/>
        </p:nvSpPr>
        <p:spPr>
          <a:xfrm>
            <a:off x="7862178" y="2710116"/>
            <a:ext cx="2628144" cy="369332"/>
          </a:xfrm>
          <a:prstGeom prst="rect">
            <a:avLst/>
          </a:prstGeom>
          <a:noFill/>
        </p:spPr>
        <p:txBody>
          <a:bodyPr wrap="square" rtlCol="0">
            <a:spAutoFit/>
          </a:bodyPr>
          <a:lstStyle/>
          <a:p>
            <a:pPr algn="ctr"/>
            <a:r>
              <a:rPr lang="es-ES" dirty="0">
                <a:solidFill>
                  <a:schemeClr val="bg1"/>
                </a:solidFill>
              </a:rPr>
              <a:t>Dermatitis atópica</a:t>
            </a:r>
          </a:p>
        </p:txBody>
      </p:sp>
      <p:sp>
        <p:nvSpPr>
          <p:cNvPr id="20" name="CuadroTexto 19">
            <a:extLst>
              <a:ext uri="{FF2B5EF4-FFF2-40B4-BE49-F238E27FC236}">
                <a16:creationId xmlns:a16="http://schemas.microsoft.com/office/drawing/2014/main" id="{FB74F924-DD36-E669-A020-DA50A431CC74}"/>
              </a:ext>
            </a:extLst>
          </p:cNvPr>
          <p:cNvSpPr txBox="1"/>
          <p:nvPr/>
        </p:nvSpPr>
        <p:spPr>
          <a:xfrm>
            <a:off x="4734960" y="6082635"/>
            <a:ext cx="2628144" cy="369332"/>
          </a:xfrm>
          <a:prstGeom prst="rect">
            <a:avLst/>
          </a:prstGeom>
          <a:noFill/>
        </p:spPr>
        <p:txBody>
          <a:bodyPr wrap="square" rtlCol="0">
            <a:spAutoFit/>
          </a:bodyPr>
          <a:lstStyle/>
          <a:p>
            <a:pPr algn="ctr"/>
            <a:r>
              <a:rPr lang="es-ES" dirty="0">
                <a:solidFill>
                  <a:schemeClr val="bg1"/>
                </a:solidFill>
              </a:rPr>
              <a:t>Queratosis actínica</a:t>
            </a:r>
          </a:p>
        </p:txBody>
      </p:sp>
      <p:sp>
        <p:nvSpPr>
          <p:cNvPr id="21" name="CuadroTexto 20">
            <a:extLst>
              <a:ext uri="{FF2B5EF4-FFF2-40B4-BE49-F238E27FC236}">
                <a16:creationId xmlns:a16="http://schemas.microsoft.com/office/drawing/2014/main" id="{8ECCA39E-4349-9161-029C-E53E4A1EC845}"/>
              </a:ext>
            </a:extLst>
          </p:cNvPr>
          <p:cNvSpPr txBox="1"/>
          <p:nvPr/>
        </p:nvSpPr>
        <p:spPr>
          <a:xfrm>
            <a:off x="7260312" y="5345470"/>
            <a:ext cx="2628144" cy="369332"/>
          </a:xfrm>
          <a:prstGeom prst="rect">
            <a:avLst/>
          </a:prstGeom>
          <a:noFill/>
        </p:spPr>
        <p:txBody>
          <a:bodyPr wrap="square" rtlCol="0">
            <a:spAutoFit/>
          </a:bodyPr>
          <a:lstStyle/>
          <a:p>
            <a:pPr algn="ctr"/>
            <a:r>
              <a:rPr lang="es-ES" dirty="0">
                <a:solidFill>
                  <a:schemeClr val="bg1"/>
                </a:solidFill>
              </a:rPr>
              <a:t>Psoriasis</a:t>
            </a:r>
          </a:p>
        </p:txBody>
      </p:sp>
      <p:sp>
        <p:nvSpPr>
          <p:cNvPr id="22" name="CuadroTexto 21">
            <a:extLst>
              <a:ext uri="{FF2B5EF4-FFF2-40B4-BE49-F238E27FC236}">
                <a16:creationId xmlns:a16="http://schemas.microsoft.com/office/drawing/2014/main" id="{13DC18B6-C0E5-7D7E-3E5B-13EA02292B10}"/>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23" name="TextBox 22">
            <a:extLst>
              <a:ext uri="{FF2B5EF4-FFF2-40B4-BE49-F238E27FC236}">
                <a16:creationId xmlns:a16="http://schemas.microsoft.com/office/drawing/2014/main" id="{4D31DCB7-7E60-B9D1-D4E0-8348196F217D}"/>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
        <p:nvSpPr>
          <p:cNvPr id="24" name="Rectangle: Rounded Corners 23">
            <a:extLst>
              <a:ext uri="{FF2B5EF4-FFF2-40B4-BE49-F238E27FC236}">
                <a16:creationId xmlns:a16="http://schemas.microsoft.com/office/drawing/2014/main" id="{4FA73E50-080F-3E86-C919-1DD42331089A}"/>
              </a:ext>
            </a:extLst>
          </p:cNvPr>
          <p:cNvSpPr/>
          <p:nvPr/>
        </p:nvSpPr>
        <p:spPr>
          <a:xfrm>
            <a:off x="5034224" y="4146737"/>
            <a:ext cx="1708220" cy="27699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924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3392"/>
            <a:ext cx="12192000" cy="6858000"/>
          </a:xfrm>
        </p:spPr>
      </p:pic>
      <p:pic>
        <p:nvPicPr>
          <p:cNvPr id="8" name="Imagen 7">
            <a:extLst>
              <a:ext uri="{FF2B5EF4-FFF2-40B4-BE49-F238E27FC236}">
                <a16:creationId xmlns:a16="http://schemas.microsoft.com/office/drawing/2014/main" id="{60078EF6-1D24-10C9-D126-720E01EE3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22" y="3582857"/>
            <a:ext cx="3511138" cy="197501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26FC901-348B-E38D-A588-3F0B36519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85" y="3548581"/>
            <a:ext cx="1931069" cy="2574758"/>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EEDE135E-7AFA-EE5A-754C-A1132F2F9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64846" y="3979953"/>
            <a:ext cx="2588226" cy="1725484"/>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47BE5F70-982A-C3C7-E7F9-03E8FB027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76855" y="481709"/>
            <a:ext cx="2386092" cy="2386092"/>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664A70F-D62A-D9FF-55DB-D6362527DA77}"/>
              </a:ext>
            </a:extLst>
          </p:cNvPr>
          <p:cNvSpPr txBox="1"/>
          <p:nvPr/>
        </p:nvSpPr>
        <p:spPr>
          <a:xfrm>
            <a:off x="1213575" y="615754"/>
            <a:ext cx="360639" cy="369332"/>
          </a:xfrm>
          <a:prstGeom prst="rect">
            <a:avLst/>
          </a:prstGeom>
          <a:noFill/>
        </p:spPr>
        <p:txBody>
          <a:bodyPr wrap="square" rtlCol="0">
            <a:spAutoFit/>
          </a:bodyPr>
          <a:lstStyle/>
          <a:p>
            <a:r>
              <a:rPr lang="es-ES_tradnl" dirty="0"/>
              <a:t>7</a:t>
            </a:r>
          </a:p>
        </p:txBody>
      </p:sp>
      <p:pic>
        <p:nvPicPr>
          <p:cNvPr id="4" name="Imagen 3">
            <a:extLst>
              <a:ext uri="{FF2B5EF4-FFF2-40B4-BE49-F238E27FC236}">
                <a16:creationId xmlns:a16="http://schemas.microsoft.com/office/drawing/2014/main" id="{74605423-E74D-48F9-ACB8-BCC3FCB63FE1}"/>
              </a:ext>
            </a:extLst>
          </p:cNvPr>
          <p:cNvPicPr>
            <a:picLocks noChangeAspect="1"/>
          </p:cNvPicPr>
          <p:nvPr/>
        </p:nvPicPr>
        <p:blipFill rotWithShape="1">
          <a:blip r:embed="rId7">
            <a:extLst>
              <a:ext uri="{28A0092B-C50C-407E-A947-70E740481C1C}">
                <a14:useLocalDpi xmlns:a14="http://schemas.microsoft.com/office/drawing/2010/main" val="0"/>
              </a:ext>
            </a:extLst>
          </a:blip>
          <a:srcRect l="18107" r="18824"/>
          <a:stretch/>
        </p:blipFill>
        <p:spPr>
          <a:xfrm>
            <a:off x="1529053" y="481712"/>
            <a:ext cx="2936980" cy="261943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3D73169A-3553-884A-E8D9-58A351147F9F}"/>
              </a:ext>
            </a:extLst>
          </p:cNvPr>
          <p:cNvPicPr>
            <a:picLocks noChangeAspect="1"/>
          </p:cNvPicPr>
          <p:nvPr/>
        </p:nvPicPr>
        <p:blipFill rotWithShape="1">
          <a:blip r:embed="rId8">
            <a:extLst>
              <a:ext uri="{28A0092B-C50C-407E-A947-70E740481C1C}">
                <a14:useLocalDpi xmlns:a14="http://schemas.microsoft.com/office/drawing/2010/main" val="0"/>
              </a:ext>
            </a:extLst>
          </a:blip>
          <a:srcRect r="28830"/>
          <a:stretch/>
        </p:blipFill>
        <p:spPr>
          <a:xfrm rot="5400000">
            <a:off x="5040121" y="756277"/>
            <a:ext cx="2619437" cy="2070302"/>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55AE1F5F-6846-3FD5-0437-F684A9824A67}"/>
              </a:ext>
            </a:extLst>
          </p:cNvPr>
          <p:cNvSpPr txBox="1"/>
          <p:nvPr/>
        </p:nvSpPr>
        <p:spPr>
          <a:xfrm>
            <a:off x="4984950" y="648928"/>
            <a:ext cx="506714" cy="368710"/>
          </a:xfrm>
          <a:prstGeom prst="rect">
            <a:avLst/>
          </a:prstGeom>
          <a:noFill/>
        </p:spPr>
        <p:txBody>
          <a:bodyPr wrap="square" rtlCol="0">
            <a:spAutoFit/>
          </a:bodyPr>
          <a:lstStyle/>
          <a:p>
            <a:r>
              <a:rPr lang="es-ES_tradnl" dirty="0"/>
              <a:t>8</a:t>
            </a:r>
          </a:p>
        </p:txBody>
      </p:sp>
      <p:sp>
        <p:nvSpPr>
          <p:cNvPr id="9" name="CuadroTexto 8">
            <a:extLst>
              <a:ext uri="{FF2B5EF4-FFF2-40B4-BE49-F238E27FC236}">
                <a16:creationId xmlns:a16="http://schemas.microsoft.com/office/drawing/2014/main" id="{2674014D-F5E4-3F6A-A7BA-793C0B7FEC66}"/>
              </a:ext>
            </a:extLst>
          </p:cNvPr>
          <p:cNvSpPr txBox="1"/>
          <p:nvPr/>
        </p:nvSpPr>
        <p:spPr>
          <a:xfrm>
            <a:off x="7961937" y="652940"/>
            <a:ext cx="356147" cy="369332"/>
          </a:xfrm>
          <a:prstGeom prst="rect">
            <a:avLst/>
          </a:prstGeom>
          <a:noFill/>
        </p:spPr>
        <p:txBody>
          <a:bodyPr wrap="square" rtlCol="0">
            <a:spAutoFit/>
          </a:bodyPr>
          <a:lstStyle/>
          <a:p>
            <a:r>
              <a:rPr lang="es-ES_tradnl" dirty="0"/>
              <a:t>9</a:t>
            </a:r>
          </a:p>
        </p:txBody>
      </p:sp>
      <p:sp>
        <p:nvSpPr>
          <p:cNvPr id="10" name="CuadroTexto 9">
            <a:extLst>
              <a:ext uri="{FF2B5EF4-FFF2-40B4-BE49-F238E27FC236}">
                <a16:creationId xmlns:a16="http://schemas.microsoft.com/office/drawing/2014/main" id="{B713E292-9F64-1851-1B80-A26FE7783F00}"/>
              </a:ext>
            </a:extLst>
          </p:cNvPr>
          <p:cNvSpPr txBox="1"/>
          <p:nvPr/>
        </p:nvSpPr>
        <p:spPr>
          <a:xfrm>
            <a:off x="1090005" y="3701848"/>
            <a:ext cx="459151" cy="369332"/>
          </a:xfrm>
          <a:prstGeom prst="rect">
            <a:avLst/>
          </a:prstGeom>
          <a:noFill/>
        </p:spPr>
        <p:txBody>
          <a:bodyPr wrap="square" rtlCol="0">
            <a:spAutoFit/>
          </a:bodyPr>
          <a:lstStyle/>
          <a:p>
            <a:r>
              <a:rPr lang="es-ES_tradnl" dirty="0"/>
              <a:t>10</a:t>
            </a:r>
          </a:p>
        </p:txBody>
      </p:sp>
      <p:sp>
        <p:nvSpPr>
          <p:cNvPr id="11" name="CuadroTexto 10">
            <a:extLst>
              <a:ext uri="{FF2B5EF4-FFF2-40B4-BE49-F238E27FC236}">
                <a16:creationId xmlns:a16="http://schemas.microsoft.com/office/drawing/2014/main" id="{82C3B8F9-2A12-267B-A8BF-B2065056D88F}"/>
              </a:ext>
            </a:extLst>
          </p:cNvPr>
          <p:cNvSpPr txBox="1"/>
          <p:nvPr/>
        </p:nvSpPr>
        <p:spPr>
          <a:xfrm>
            <a:off x="5492669" y="3742106"/>
            <a:ext cx="623135" cy="369332"/>
          </a:xfrm>
          <a:prstGeom prst="rect">
            <a:avLst/>
          </a:prstGeom>
          <a:noFill/>
        </p:spPr>
        <p:txBody>
          <a:bodyPr wrap="square" rtlCol="0">
            <a:spAutoFit/>
          </a:bodyPr>
          <a:lstStyle/>
          <a:p>
            <a:r>
              <a:rPr lang="es-ES_tradnl" dirty="0"/>
              <a:t>11</a:t>
            </a:r>
          </a:p>
        </p:txBody>
      </p:sp>
      <p:sp>
        <p:nvSpPr>
          <p:cNvPr id="12" name="CuadroTexto 11">
            <a:extLst>
              <a:ext uri="{FF2B5EF4-FFF2-40B4-BE49-F238E27FC236}">
                <a16:creationId xmlns:a16="http://schemas.microsoft.com/office/drawing/2014/main" id="{CDB60287-AA5F-42F7-9163-C697FA18109A}"/>
              </a:ext>
            </a:extLst>
          </p:cNvPr>
          <p:cNvSpPr txBox="1"/>
          <p:nvPr/>
        </p:nvSpPr>
        <p:spPr>
          <a:xfrm>
            <a:off x="8203114" y="3582857"/>
            <a:ext cx="532579" cy="369332"/>
          </a:xfrm>
          <a:prstGeom prst="rect">
            <a:avLst/>
          </a:prstGeom>
          <a:noFill/>
        </p:spPr>
        <p:txBody>
          <a:bodyPr wrap="square" rtlCol="0">
            <a:spAutoFit/>
          </a:bodyPr>
          <a:lstStyle/>
          <a:p>
            <a:r>
              <a:rPr lang="es-ES_tradnl" dirty="0"/>
              <a:t>12</a:t>
            </a:r>
          </a:p>
        </p:txBody>
      </p:sp>
      <p:sp>
        <p:nvSpPr>
          <p:cNvPr id="2" name="CuadroTexto 1">
            <a:extLst>
              <a:ext uri="{FF2B5EF4-FFF2-40B4-BE49-F238E27FC236}">
                <a16:creationId xmlns:a16="http://schemas.microsoft.com/office/drawing/2014/main" id="{C768C840-098C-E20A-33E4-BC0E940D3D28}"/>
              </a:ext>
            </a:extLst>
          </p:cNvPr>
          <p:cNvSpPr txBox="1"/>
          <p:nvPr/>
        </p:nvSpPr>
        <p:spPr>
          <a:xfrm>
            <a:off x="8203114" y="2414455"/>
            <a:ext cx="2628144" cy="369332"/>
          </a:xfrm>
          <a:prstGeom prst="rect">
            <a:avLst/>
          </a:prstGeom>
          <a:noFill/>
        </p:spPr>
        <p:txBody>
          <a:bodyPr wrap="square" rtlCol="0">
            <a:spAutoFit/>
          </a:bodyPr>
          <a:lstStyle/>
          <a:p>
            <a:pPr algn="ctr"/>
            <a:r>
              <a:rPr lang="es-ES" dirty="0">
                <a:solidFill>
                  <a:schemeClr val="bg1"/>
                </a:solidFill>
              </a:rPr>
              <a:t>Carcinoma espinocelular</a:t>
            </a:r>
          </a:p>
        </p:txBody>
      </p:sp>
      <p:sp>
        <p:nvSpPr>
          <p:cNvPr id="13" name="CuadroTexto 12">
            <a:extLst>
              <a:ext uri="{FF2B5EF4-FFF2-40B4-BE49-F238E27FC236}">
                <a16:creationId xmlns:a16="http://schemas.microsoft.com/office/drawing/2014/main" id="{962C04AC-1E74-7024-66AB-AF19CA2DBF8E}"/>
              </a:ext>
            </a:extLst>
          </p:cNvPr>
          <p:cNvSpPr txBox="1"/>
          <p:nvPr/>
        </p:nvSpPr>
        <p:spPr>
          <a:xfrm>
            <a:off x="1201495" y="528476"/>
            <a:ext cx="2628144" cy="369332"/>
          </a:xfrm>
          <a:prstGeom prst="rect">
            <a:avLst/>
          </a:prstGeom>
          <a:noFill/>
        </p:spPr>
        <p:txBody>
          <a:bodyPr wrap="square" rtlCol="0">
            <a:spAutoFit/>
          </a:bodyPr>
          <a:lstStyle/>
          <a:p>
            <a:pPr algn="ctr"/>
            <a:r>
              <a:rPr lang="es-ES" dirty="0">
                <a:solidFill>
                  <a:schemeClr val="bg1"/>
                </a:solidFill>
              </a:rPr>
              <a:t>Prurigo nodular</a:t>
            </a:r>
          </a:p>
        </p:txBody>
      </p:sp>
      <p:sp>
        <p:nvSpPr>
          <p:cNvPr id="15" name="CuadroTexto 14">
            <a:extLst>
              <a:ext uri="{FF2B5EF4-FFF2-40B4-BE49-F238E27FC236}">
                <a16:creationId xmlns:a16="http://schemas.microsoft.com/office/drawing/2014/main" id="{4DB582DB-B4A0-50EA-3DA3-B27F9D90962A}"/>
              </a:ext>
            </a:extLst>
          </p:cNvPr>
          <p:cNvSpPr txBox="1"/>
          <p:nvPr/>
        </p:nvSpPr>
        <p:spPr>
          <a:xfrm>
            <a:off x="5433730" y="574642"/>
            <a:ext cx="2628144" cy="646331"/>
          </a:xfrm>
          <a:prstGeom prst="rect">
            <a:avLst/>
          </a:prstGeom>
          <a:noFill/>
        </p:spPr>
        <p:txBody>
          <a:bodyPr wrap="square" rtlCol="0">
            <a:spAutoFit/>
          </a:bodyPr>
          <a:lstStyle/>
          <a:p>
            <a:r>
              <a:rPr lang="es-ES" dirty="0">
                <a:solidFill>
                  <a:schemeClr val="bg1"/>
                </a:solidFill>
              </a:rPr>
              <a:t>Dermatitis </a:t>
            </a:r>
          </a:p>
          <a:p>
            <a:r>
              <a:rPr lang="es-ES" dirty="0">
                <a:solidFill>
                  <a:schemeClr val="bg1"/>
                </a:solidFill>
              </a:rPr>
              <a:t>de contacto</a:t>
            </a:r>
          </a:p>
        </p:txBody>
      </p:sp>
      <p:sp>
        <p:nvSpPr>
          <p:cNvPr id="18" name="CuadroTexto 17">
            <a:extLst>
              <a:ext uri="{FF2B5EF4-FFF2-40B4-BE49-F238E27FC236}">
                <a16:creationId xmlns:a16="http://schemas.microsoft.com/office/drawing/2014/main" id="{A5E20B26-DE13-5A19-D5C9-C20B730974C2}"/>
              </a:ext>
            </a:extLst>
          </p:cNvPr>
          <p:cNvSpPr txBox="1"/>
          <p:nvPr/>
        </p:nvSpPr>
        <p:spPr>
          <a:xfrm>
            <a:off x="2515567" y="5144977"/>
            <a:ext cx="2628144" cy="369332"/>
          </a:xfrm>
          <a:prstGeom prst="rect">
            <a:avLst/>
          </a:prstGeom>
          <a:noFill/>
        </p:spPr>
        <p:txBody>
          <a:bodyPr wrap="square" rtlCol="0">
            <a:spAutoFit/>
          </a:bodyPr>
          <a:lstStyle/>
          <a:p>
            <a:pPr algn="ctr"/>
            <a:r>
              <a:rPr lang="es-ES" dirty="0">
                <a:solidFill>
                  <a:schemeClr val="bg1"/>
                </a:solidFill>
              </a:rPr>
              <a:t>Hematoma subungueal</a:t>
            </a:r>
          </a:p>
        </p:txBody>
      </p:sp>
      <p:sp>
        <p:nvSpPr>
          <p:cNvPr id="19" name="CuadroTexto 18">
            <a:extLst>
              <a:ext uri="{FF2B5EF4-FFF2-40B4-BE49-F238E27FC236}">
                <a16:creationId xmlns:a16="http://schemas.microsoft.com/office/drawing/2014/main" id="{BA67F1FD-C987-FCB9-7520-B736F0188D4F}"/>
              </a:ext>
            </a:extLst>
          </p:cNvPr>
          <p:cNvSpPr txBox="1"/>
          <p:nvPr/>
        </p:nvSpPr>
        <p:spPr>
          <a:xfrm>
            <a:off x="5155982" y="5760760"/>
            <a:ext cx="2628144" cy="369332"/>
          </a:xfrm>
          <a:prstGeom prst="rect">
            <a:avLst/>
          </a:prstGeom>
          <a:noFill/>
        </p:spPr>
        <p:txBody>
          <a:bodyPr wrap="square" rtlCol="0">
            <a:spAutoFit/>
          </a:bodyPr>
          <a:lstStyle/>
          <a:p>
            <a:pPr algn="ctr"/>
            <a:r>
              <a:rPr lang="es-ES" dirty="0">
                <a:solidFill>
                  <a:schemeClr val="bg1"/>
                </a:solidFill>
              </a:rPr>
              <a:t>Urticaria</a:t>
            </a:r>
          </a:p>
        </p:txBody>
      </p:sp>
      <p:sp>
        <p:nvSpPr>
          <p:cNvPr id="20" name="CuadroTexto 19">
            <a:extLst>
              <a:ext uri="{FF2B5EF4-FFF2-40B4-BE49-F238E27FC236}">
                <a16:creationId xmlns:a16="http://schemas.microsoft.com/office/drawing/2014/main" id="{8B646423-173D-8784-3C10-E05C977C2541}"/>
              </a:ext>
            </a:extLst>
          </p:cNvPr>
          <p:cNvSpPr txBox="1"/>
          <p:nvPr/>
        </p:nvSpPr>
        <p:spPr>
          <a:xfrm>
            <a:off x="8362359" y="5719189"/>
            <a:ext cx="2628144" cy="369332"/>
          </a:xfrm>
          <a:prstGeom prst="rect">
            <a:avLst/>
          </a:prstGeom>
          <a:noFill/>
        </p:spPr>
        <p:txBody>
          <a:bodyPr wrap="square" rtlCol="0">
            <a:spAutoFit/>
          </a:bodyPr>
          <a:lstStyle/>
          <a:p>
            <a:pPr algn="ctr"/>
            <a:r>
              <a:rPr lang="es-ES" dirty="0" err="1">
                <a:solidFill>
                  <a:schemeClr val="bg1"/>
                </a:solidFill>
              </a:rPr>
              <a:t>Tinea</a:t>
            </a:r>
            <a:r>
              <a:rPr lang="es-ES" dirty="0">
                <a:solidFill>
                  <a:schemeClr val="bg1"/>
                </a:solidFill>
              </a:rPr>
              <a:t> </a:t>
            </a:r>
            <a:r>
              <a:rPr lang="es-ES" dirty="0" err="1">
                <a:solidFill>
                  <a:schemeClr val="bg1"/>
                </a:solidFill>
              </a:rPr>
              <a:t>pedis</a:t>
            </a:r>
            <a:endParaRPr lang="es-ES" dirty="0">
              <a:solidFill>
                <a:schemeClr val="bg1"/>
              </a:solidFill>
            </a:endParaRPr>
          </a:p>
        </p:txBody>
      </p:sp>
      <p:sp>
        <p:nvSpPr>
          <p:cNvPr id="21" name="CuadroTexto 20">
            <a:extLst>
              <a:ext uri="{FF2B5EF4-FFF2-40B4-BE49-F238E27FC236}">
                <a16:creationId xmlns:a16="http://schemas.microsoft.com/office/drawing/2014/main" id="{B4F3C708-5323-897D-3ECB-6855C0485791}"/>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22" name="TextBox 21">
            <a:extLst>
              <a:ext uri="{FF2B5EF4-FFF2-40B4-BE49-F238E27FC236}">
                <a16:creationId xmlns:a16="http://schemas.microsoft.com/office/drawing/2014/main" id="{DA444B32-60C0-1FCF-55C0-83724F1041CA}"/>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329688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73C3BD-39F9-12CC-CAEE-D6B8E978978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AB82AB6-6B60-B10E-E91B-DD63071FD147}"/>
              </a:ext>
            </a:extLst>
          </p:cNvPr>
          <p:cNvSpPr txBox="1"/>
          <p:nvPr/>
        </p:nvSpPr>
        <p:spPr>
          <a:xfrm rot="16200000">
            <a:off x="10614970" y="3414412"/>
            <a:ext cx="2265417" cy="253916"/>
          </a:xfrm>
          <a:prstGeom prst="rect">
            <a:avLst/>
          </a:prstGeom>
          <a:noFill/>
        </p:spPr>
        <p:txBody>
          <a:bodyPr wrap="square" rtlCol="0">
            <a:spAutoFit/>
          </a:bodyPr>
          <a:lstStyle/>
          <a:p>
            <a:r>
              <a:rPr lang="en-US" sz="1050" b="0" i="0" dirty="0">
                <a:solidFill>
                  <a:srgbClr val="1D1D1D"/>
                </a:solidFill>
                <a:effectLst/>
                <a:latin typeface="Arial" panose="020B0604020202020204" pitchFamily="34" charset="0"/>
              </a:rPr>
              <a:t>ES-MTP-2400089 </a:t>
            </a:r>
            <a:r>
              <a:rPr lang="en-US" sz="1050" b="0" i="0" dirty="0" err="1">
                <a:solidFill>
                  <a:srgbClr val="1D1D1D"/>
                </a:solidFill>
                <a:effectLst/>
                <a:latin typeface="Arial" panose="020B0604020202020204" pitchFamily="34" charset="0"/>
              </a:rPr>
              <a:t>Enero</a:t>
            </a:r>
            <a:r>
              <a:rPr lang="en-US" sz="1050" b="0" i="0" dirty="0">
                <a:solidFill>
                  <a:srgbClr val="1D1D1D"/>
                </a:solidFill>
                <a:effectLst/>
                <a:latin typeface="Arial" panose="020B0604020202020204" pitchFamily="34" charset="0"/>
              </a:rPr>
              <a:t> 2025</a:t>
            </a:r>
            <a:endParaRPr lang="en-US" sz="1050" dirty="0"/>
          </a:p>
        </p:txBody>
      </p:sp>
    </p:spTree>
    <p:extLst>
      <p:ext uri="{BB962C8B-B14F-4D97-AF65-F5344CB8AC3E}">
        <p14:creationId xmlns:p14="http://schemas.microsoft.com/office/powerpoint/2010/main" val="77360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3392"/>
            <a:ext cx="12192000" cy="6858000"/>
          </a:xfrm>
        </p:spPr>
      </p:pic>
      <p:pic>
        <p:nvPicPr>
          <p:cNvPr id="8" name="Imagen 7">
            <a:extLst>
              <a:ext uri="{FF2B5EF4-FFF2-40B4-BE49-F238E27FC236}">
                <a16:creationId xmlns:a16="http://schemas.microsoft.com/office/drawing/2014/main" id="{60078EF6-1D24-10C9-D126-720E01EE3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22" y="3582857"/>
            <a:ext cx="3511138" cy="197501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26FC901-348B-E38D-A588-3F0B36519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85" y="3548581"/>
            <a:ext cx="1931069" cy="2574758"/>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EEDE135E-7AFA-EE5A-754C-A1132F2F9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54581" y="4018929"/>
            <a:ext cx="3250133" cy="2166756"/>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47BE5F70-982A-C3C7-E7F9-03E8FB027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76855" y="481709"/>
            <a:ext cx="2386092" cy="2386092"/>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664A70F-D62A-D9FF-55DB-D6362527DA77}"/>
              </a:ext>
            </a:extLst>
          </p:cNvPr>
          <p:cNvSpPr txBox="1"/>
          <p:nvPr/>
        </p:nvSpPr>
        <p:spPr>
          <a:xfrm>
            <a:off x="1213575" y="615754"/>
            <a:ext cx="360639" cy="369332"/>
          </a:xfrm>
          <a:prstGeom prst="rect">
            <a:avLst/>
          </a:prstGeom>
          <a:noFill/>
        </p:spPr>
        <p:txBody>
          <a:bodyPr wrap="square" rtlCol="0">
            <a:spAutoFit/>
          </a:bodyPr>
          <a:lstStyle/>
          <a:p>
            <a:r>
              <a:rPr lang="es-ES_tradnl" dirty="0"/>
              <a:t>7</a:t>
            </a:r>
          </a:p>
        </p:txBody>
      </p:sp>
      <p:pic>
        <p:nvPicPr>
          <p:cNvPr id="4" name="Imagen 3">
            <a:extLst>
              <a:ext uri="{FF2B5EF4-FFF2-40B4-BE49-F238E27FC236}">
                <a16:creationId xmlns:a16="http://schemas.microsoft.com/office/drawing/2014/main" id="{74605423-E74D-48F9-ACB8-BCC3FCB63FE1}"/>
              </a:ext>
            </a:extLst>
          </p:cNvPr>
          <p:cNvPicPr>
            <a:picLocks noChangeAspect="1"/>
          </p:cNvPicPr>
          <p:nvPr/>
        </p:nvPicPr>
        <p:blipFill rotWithShape="1">
          <a:blip r:embed="rId7">
            <a:extLst>
              <a:ext uri="{28A0092B-C50C-407E-A947-70E740481C1C}">
                <a14:useLocalDpi xmlns:a14="http://schemas.microsoft.com/office/drawing/2010/main" val="0"/>
              </a:ext>
            </a:extLst>
          </a:blip>
          <a:srcRect l="18107" r="18824"/>
          <a:stretch/>
        </p:blipFill>
        <p:spPr>
          <a:xfrm>
            <a:off x="1529053" y="481712"/>
            <a:ext cx="2936980" cy="261943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3D73169A-3553-884A-E8D9-58A351147F9F}"/>
              </a:ext>
            </a:extLst>
          </p:cNvPr>
          <p:cNvPicPr>
            <a:picLocks noChangeAspect="1"/>
          </p:cNvPicPr>
          <p:nvPr/>
        </p:nvPicPr>
        <p:blipFill rotWithShape="1">
          <a:blip r:embed="rId8">
            <a:extLst>
              <a:ext uri="{28A0092B-C50C-407E-A947-70E740481C1C}">
                <a14:useLocalDpi xmlns:a14="http://schemas.microsoft.com/office/drawing/2010/main" val="0"/>
              </a:ext>
            </a:extLst>
          </a:blip>
          <a:srcRect r="28830"/>
          <a:stretch/>
        </p:blipFill>
        <p:spPr>
          <a:xfrm rot="5400000">
            <a:off x="5040121" y="756277"/>
            <a:ext cx="2619437" cy="2070302"/>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55AE1F5F-6846-3FD5-0437-F684A9824A67}"/>
              </a:ext>
            </a:extLst>
          </p:cNvPr>
          <p:cNvSpPr txBox="1"/>
          <p:nvPr/>
        </p:nvSpPr>
        <p:spPr>
          <a:xfrm>
            <a:off x="4984950" y="648928"/>
            <a:ext cx="506714" cy="368710"/>
          </a:xfrm>
          <a:prstGeom prst="rect">
            <a:avLst/>
          </a:prstGeom>
          <a:noFill/>
        </p:spPr>
        <p:txBody>
          <a:bodyPr wrap="square" rtlCol="0">
            <a:spAutoFit/>
          </a:bodyPr>
          <a:lstStyle/>
          <a:p>
            <a:r>
              <a:rPr lang="es-ES_tradnl" dirty="0"/>
              <a:t>8</a:t>
            </a:r>
          </a:p>
        </p:txBody>
      </p:sp>
      <p:sp>
        <p:nvSpPr>
          <p:cNvPr id="9" name="CuadroTexto 8">
            <a:extLst>
              <a:ext uri="{FF2B5EF4-FFF2-40B4-BE49-F238E27FC236}">
                <a16:creationId xmlns:a16="http://schemas.microsoft.com/office/drawing/2014/main" id="{2674014D-F5E4-3F6A-A7BA-793C0B7FEC66}"/>
              </a:ext>
            </a:extLst>
          </p:cNvPr>
          <p:cNvSpPr txBox="1"/>
          <p:nvPr/>
        </p:nvSpPr>
        <p:spPr>
          <a:xfrm>
            <a:off x="7961937" y="652940"/>
            <a:ext cx="356147" cy="369332"/>
          </a:xfrm>
          <a:prstGeom prst="rect">
            <a:avLst/>
          </a:prstGeom>
          <a:noFill/>
        </p:spPr>
        <p:txBody>
          <a:bodyPr wrap="square" rtlCol="0">
            <a:spAutoFit/>
          </a:bodyPr>
          <a:lstStyle/>
          <a:p>
            <a:r>
              <a:rPr lang="es-ES_tradnl" dirty="0"/>
              <a:t>9</a:t>
            </a:r>
          </a:p>
        </p:txBody>
      </p:sp>
      <p:sp>
        <p:nvSpPr>
          <p:cNvPr id="10" name="CuadroTexto 9">
            <a:extLst>
              <a:ext uri="{FF2B5EF4-FFF2-40B4-BE49-F238E27FC236}">
                <a16:creationId xmlns:a16="http://schemas.microsoft.com/office/drawing/2014/main" id="{B713E292-9F64-1851-1B80-A26FE7783F00}"/>
              </a:ext>
            </a:extLst>
          </p:cNvPr>
          <p:cNvSpPr txBox="1"/>
          <p:nvPr/>
        </p:nvSpPr>
        <p:spPr>
          <a:xfrm>
            <a:off x="1090005" y="3701848"/>
            <a:ext cx="459151" cy="369332"/>
          </a:xfrm>
          <a:prstGeom prst="rect">
            <a:avLst/>
          </a:prstGeom>
          <a:noFill/>
        </p:spPr>
        <p:txBody>
          <a:bodyPr wrap="square" rtlCol="0">
            <a:spAutoFit/>
          </a:bodyPr>
          <a:lstStyle/>
          <a:p>
            <a:r>
              <a:rPr lang="es-ES_tradnl" dirty="0"/>
              <a:t>10</a:t>
            </a:r>
          </a:p>
        </p:txBody>
      </p:sp>
      <p:sp>
        <p:nvSpPr>
          <p:cNvPr id="11" name="CuadroTexto 10">
            <a:extLst>
              <a:ext uri="{FF2B5EF4-FFF2-40B4-BE49-F238E27FC236}">
                <a16:creationId xmlns:a16="http://schemas.microsoft.com/office/drawing/2014/main" id="{82C3B8F9-2A12-267B-A8BF-B2065056D88F}"/>
              </a:ext>
            </a:extLst>
          </p:cNvPr>
          <p:cNvSpPr txBox="1"/>
          <p:nvPr/>
        </p:nvSpPr>
        <p:spPr>
          <a:xfrm>
            <a:off x="5492669" y="3742106"/>
            <a:ext cx="623135" cy="369332"/>
          </a:xfrm>
          <a:prstGeom prst="rect">
            <a:avLst/>
          </a:prstGeom>
          <a:noFill/>
        </p:spPr>
        <p:txBody>
          <a:bodyPr wrap="square" rtlCol="0">
            <a:spAutoFit/>
          </a:bodyPr>
          <a:lstStyle/>
          <a:p>
            <a:r>
              <a:rPr lang="es-ES_tradnl" dirty="0"/>
              <a:t>11</a:t>
            </a:r>
          </a:p>
        </p:txBody>
      </p:sp>
      <p:sp>
        <p:nvSpPr>
          <p:cNvPr id="12" name="CuadroTexto 11">
            <a:extLst>
              <a:ext uri="{FF2B5EF4-FFF2-40B4-BE49-F238E27FC236}">
                <a16:creationId xmlns:a16="http://schemas.microsoft.com/office/drawing/2014/main" id="{CDB60287-AA5F-42F7-9163-C697FA18109A}"/>
              </a:ext>
            </a:extLst>
          </p:cNvPr>
          <p:cNvSpPr txBox="1"/>
          <p:nvPr/>
        </p:nvSpPr>
        <p:spPr>
          <a:xfrm>
            <a:off x="8203114" y="3582857"/>
            <a:ext cx="532579" cy="369332"/>
          </a:xfrm>
          <a:prstGeom prst="rect">
            <a:avLst/>
          </a:prstGeom>
          <a:noFill/>
        </p:spPr>
        <p:txBody>
          <a:bodyPr wrap="square" rtlCol="0">
            <a:spAutoFit/>
          </a:bodyPr>
          <a:lstStyle/>
          <a:p>
            <a:r>
              <a:rPr lang="es-ES_tradnl" dirty="0"/>
              <a:t>12</a:t>
            </a:r>
          </a:p>
        </p:txBody>
      </p:sp>
      <p:sp>
        <p:nvSpPr>
          <p:cNvPr id="2" name="CuadroTexto 1">
            <a:extLst>
              <a:ext uri="{FF2B5EF4-FFF2-40B4-BE49-F238E27FC236}">
                <a16:creationId xmlns:a16="http://schemas.microsoft.com/office/drawing/2014/main" id="{46451BDB-95BC-173B-2053-989E1AD5AA8F}"/>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3" name="TextBox 12">
            <a:extLst>
              <a:ext uri="{FF2B5EF4-FFF2-40B4-BE49-F238E27FC236}">
                <a16:creationId xmlns:a16="http://schemas.microsoft.com/office/drawing/2014/main" id="{CD1093EB-D1E4-497A-1568-D32F07560339}"/>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117899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6FDCE-40D7-62B1-6DCD-CF8ACA1CA2C6}"/>
              </a:ext>
            </a:extLst>
          </p:cNvPr>
          <p:cNvSpPr>
            <a:spLocks noGrp="1"/>
          </p:cNvSpPr>
          <p:nvPr>
            <p:ph type="title"/>
          </p:nvPr>
        </p:nvSpPr>
        <p:spPr/>
        <p:txBody>
          <a:bodyPr/>
          <a:lstStyle/>
          <a:p>
            <a:endParaRPr lang="es-ES"/>
          </a:p>
        </p:txBody>
      </p:sp>
      <p:pic>
        <p:nvPicPr>
          <p:cNvPr id="7" name="Marcador de contenido 6">
            <a:extLst>
              <a:ext uri="{FF2B5EF4-FFF2-40B4-BE49-F238E27FC236}">
                <a16:creationId xmlns:a16="http://schemas.microsoft.com/office/drawing/2014/main" id="{9B03E0DA-DC15-F476-462B-5E95DF63C5A7}"/>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1842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a:extLst>
              <a:ext uri="{FF2B5EF4-FFF2-40B4-BE49-F238E27FC236}">
                <a16:creationId xmlns:a16="http://schemas.microsoft.com/office/drawing/2014/main" id="{CB444743-B783-0602-AD46-475AA876BDC1}"/>
              </a:ext>
            </a:extLst>
          </p:cNvPr>
          <p:cNvPicPr>
            <a:picLocks noChangeAspect="1"/>
          </p:cNvPicPr>
          <p:nvPr/>
        </p:nvPicPr>
        <p:blipFill>
          <a:blip r:embed="rId3"/>
          <a:stretch>
            <a:fillRect/>
          </a:stretch>
        </p:blipFill>
        <p:spPr>
          <a:xfrm>
            <a:off x="0" y="-8134"/>
            <a:ext cx="12191999" cy="6882493"/>
          </a:xfrm>
          <a:prstGeom prst="rect">
            <a:avLst/>
          </a:prstGeom>
        </p:spPr>
      </p:pic>
      <p:sp>
        <p:nvSpPr>
          <p:cNvPr id="2" name="Título 1">
            <a:extLst>
              <a:ext uri="{FF2B5EF4-FFF2-40B4-BE49-F238E27FC236}">
                <a16:creationId xmlns:a16="http://schemas.microsoft.com/office/drawing/2014/main" id="{09C9A51C-D0D8-DAFB-AB90-03EFDC85E9B3}"/>
              </a:ext>
            </a:extLst>
          </p:cNvPr>
          <p:cNvSpPr>
            <a:spLocks noGrp="1"/>
          </p:cNvSpPr>
          <p:nvPr>
            <p:ph type="title"/>
          </p:nvPr>
        </p:nvSpPr>
        <p:spPr>
          <a:xfrm>
            <a:off x="1184728" y="613429"/>
            <a:ext cx="10223500" cy="2093005"/>
          </a:xfrm>
        </p:spPr>
        <p:txBody>
          <a:bodyPr>
            <a:normAutofit/>
          </a:bodyPr>
          <a:lstStyle/>
          <a:p>
            <a:r>
              <a:rPr lang="es-ES" dirty="0">
                <a:solidFill>
                  <a:schemeClr val="accent1">
                    <a:lumMod val="50000"/>
                  </a:schemeClr>
                </a:solidFill>
                <a:latin typeface="Montserrat" panose="02000505000000020004" pitchFamily="2" charset="77"/>
              </a:rPr>
              <a:t>Definición, incidencia y prevalencia </a:t>
            </a:r>
            <a:br>
              <a:rPr lang="es-ES" sz="4400" b="1" dirty="0"/>
            </a:br>
            <a:br>
              <a:rPr lang="es-ES" sz="4400" dirty="0"/>
            </a:br>
            <a:endParaRPr lang="es-ES" dirty="0"/>
          </a:p>
        </p:txBody>
      </p:sp>
      <p:sp>
        <p:nvSpPr>
          <p:cNvPr id="3" name="CuadroTexto 2">
            <a:extLst>
              <a:ext uri="{FF2B5EF4-FFF2-40B4-BE49-F238E27FC236}">
                <a16:creationId xmlns:a16="http://schemas.microsoft.com/office/drawing/2014/main" id="{22B3A4AF-9F9E-D6B7-0083-85A165937FE1}"/>
              </a:ext>
            </a:extLst>
          </p:cNvPr>
          <p:cNvSpPr txBox="1"/>
          <p:nvPr/>
        </p:nvSpPr>
        <p:spPr>
          <a:xfrm>
            <a:off x="1494545" y="1766187"/>
            <a:ext cx="9187544" cy="707886"/>
          </a:xfrm>
          <a:prstGeom prst="rect">
            <a:avLst/>
          </a:prstGeom>
          <a:noFill/>
        </p:spPr>
        <p:txBody>
          <a:bodyPr wrap="square">
            <a:spAutoFit/>
          </a:bodyPr>
          <a:lstStyle/>
          <a:p>
            <a:pPr algn="just"/>
            <a:r>
              <a:rPr lang="es-ES" sz="2000" dirty="0">
                <a:latin typeface="Montserrat" panose="02000505000000020004" pitchFamily="2" charset="77"/>
              </a:rPr>
              <a:t>La psoriasis </a:t>
            </a:r>
            <a:r>
              <a:rPr lang="es-ES" sz="2000" dirty="0">
                <a:latin typeface="Montserrat Light" pitchFamily="2" charset="77"/>
              </a:rPr>
              <a:t>es una enfermedad inflamatoria crónica de la piel y sistémica, mediada por el sistema inmunológico</a:t>
            </a:r>
            <a:r>
              <a:rPr lang="es-ES" sz="2000" baseline="30000" dirty="0">
                <a:latin typeface="Montserrat" panose="02000505000000020004" pitchFamily="2" charset="77"/>
              </a:rPr>
              <a:t>1-3</a:t>
            </a:r>
            <a:r>
              <a:rPr lang="es-ES" sz="2000" dirty="0">
                <a:latin typeface="Montserrat Light" pitchFamily="2" charset="77"/>
              </a:rPr>
              <a:t>. </a:t>
            </a:r>
          </a:p>
        </p:txBody>
      </p:sp>
      <p:sp>
        <p:nvSpPr>
          <p:cNvPr id="4" name="CuadroTexto 3">
            <a:extLst>
              <a:ext uri="{FF2B5EF4-FFF2-40B4-BE49-F238E27FC236}">
                <a16:creationId xmlns:a16="http://schemas.microsoft.com/office/drawing/2014/main" id="{8F8C7956-2BEA-B50F-019F-085ED69CFD60}"/>
              </a:ext>
            </a:extLst>
          </p:cNvPr>
          <p:cNvSpPr txBox="1"/>
          <p:nvPr/>
        </p:nvSpPr>
        <p:spPr>
          <a:xfrm>
            <a:off x="1494542" y="2767641"/>
            <a:ext cx="1883231" cy="400110"/>
          </a:xfrm>
          <a:prstGeom prst="rect">
            <a:avLst/>
          </a:prstGeom>
          <a:noFill/>
        </p:spPr>
        <p:txBody>
          <a:bodyPr wrap="square">
            <a:spAutoFit/>
          </a:bodyPr>
          <a:lstStyle/>
          <a:p>
            <a:r>
              <a:rPr lang="es-ES" sz="2000" dirty="0">
                <a:latin typeface="Montserrat" panose="02000505000000020004" pitchFamily="2" charset="77"/>
              </a:rPr>
              <a:t>Localización</a:t>
            </a:r>
            <a:r>
              <a:rPr lang="es-ES" sz="2000" dirty="0">
                <a:latin typeface="Montserrat Light" pitchFamily="2" charset="77"/>
              </a:rPr>
              <a:t> </a:t>
            </a:r>
          </a:p>
        </p:txBody>
      </p:sp>
      <p:sp>
        <p:nvSpPr>
          <p:cNvPr id="5" name="CuadroTexto 4">
            <a:extLst>
              <a:ext uri="{FF2B5EF4-FFF2-40B4-BE49-F238E27FC236}">
                <a16:creationId xmlns:a16="http://schemas.microsoft.com/office/drawing/2014/main" id="{88F6061E-1CAD-FCF6-B9F6-E97C0BFCD68D}"/>
              </a:ext>
            </a:extLst>
          </p:cNvPr>
          <p:cNvSpPr txBox="1"/>
          <p:nvPr/>
        </p:nvSpPr>
        <p:spPr>
          <a:xfrm>
            <a:off x="1494544" y="3827699"/>
            <a:ext cx="9285515" cy="400110"/>
          </a:xfrm>
          <a:prstGeom prst="rect">
            <a:avLst/>
          </a:prstGeom>
          <a:noFill/>
        </p:spPr>
        <p:txBody>
          <a:bodyPr wrap="square">
            <a:spAutoFit/>
          </a:bodyPr>
          <a:lstStyle/>
          <a:p>
            <a:r>
              <a:rPr lang="es-ES" sz="2000" dirty="0">
                <a:latin typeface="Montserrat" panose="02000505000000020004" pitchFamily="2" charset="77"/>
              </a:rPr>
              <a:t>Incidencia y prevalencia</a:t>
            </a:r>
            <a:r>
              <a:rPr lang="es-ES" sz="2000" baseline="30000" dirty="0">
                <a:latin typeface="Montserrat" panose="02000505000000020004" pitchFamily="2" charset="77"/>
              </a:rPr>
              <a:t>3-7</a:t>
            </a:r>
            <a:endParaRPr lang="es-ES" sz="2000" baseline="30000" dirty="0">
              <a:latin typeface="Montserrat Light" pitchFamily="2" charset="77"/>
            </a:endParaRPr>
          </a:p>
        </p:txBody>
      </p:sp>
      <p:pic>
        <p:nvPicPr>
          <p:cNvPr id="7" name="Imagen 6">
            <a:extLst>
              <a:ext uri="{FF2B5EF4-FFF2-40B4-BE49-F238E27FC236}">
                <a16:creationId xmlns:a16="http://schemas.microsoft.com/office/drawing/2014/main" id="{37C519D8-209E-9A69-9F6E-B7AC45365F39}"/>
              </a:ext>
            </a:extLst>
          </p:cNvPr>
          <p:cNvPicPr>
            <a:picLocks noChangeAspect="1"/>
          </p:cNvPicPr>
          <p:nvPr/>
        </p:nvPicPr>
        <p:blipFill rotWithShape="1">
          <a:blip r:embed="rId4">
            <a:extLst>
              <a:ext uri="{28A0092B-C50C-407E-A947-70E740481C1C}">
                <a14:useLocalDpi xmlns:a14="http://schemas.microsoft.com/office/drawing/2010/main" val="0"/>
              </a:ext>
            </a:extLst>
          </a:blip>
          <a:srcRect b="6420"/>
          <a:stretch/>
        </p:blipFill>
        <p:spPr>
          <a:xfrm>
            <a:off x="3584630" y="2373387"/>
            <a:ext cx="1374211" cy="1431491"/>
          </a:xfrm>
          <a:prstGeom prst="rect">
            <a:avLst/>
          </a:prstGeom>
        </p:spPr>
      </p:pic>
      <p:sp>
        <p:nvSpPr>
          <p:cNvPr id="8" name="CuadroTexto 7">
            <a:extLst>
              <a:ext uri="{FF2B5EF4-FFF2-40B4-BE49-F238E27FC236}">
                <a16:creationId xmlns:a16="http://schemas.microsoft.com/office/drawing/2014/main" id="{A34DBDD4-EBC7-4140-BDC9-39803C201A68}"/>
              </a:ext>
            </a:extLst>
          </p:cNvPr>
          <p:cNvSpPr txBox="1"/>
          <p:nvPr/>
        </p:nvSpPr>
        <p:spPr>
          <a:xfrm>
            <a:off x="4293685" y="4412078"/>
            <a:ext cx="2687883" cy="707886"/>
          </a:xfrm>
          <a:prstGeom prst="rect">
            <a:avLst/>
          </a:prstGeom>
          <a:noFill/>
        </p:spPr>
        <p:txBody>
          <a:bodyPr wrap="square">
            <a:spAutoFit/>
          </a:bodyPr>
          <a:lstStyle/>
          <a:p>
            <a:r>
              <a:rPr lang="es-ES" sz="2000" dirty="0">
                <a:latin typeface="Montserrat Light" pitchFamily="2" charset="77"/>
              </a:rPr>
              <a:t>2 – 4 % de la población mundial</a:t>
            </a:r>
            <a:endParaRPr lang="es-ES" sz="2000" baseline="30000" dirty="0">
              <a:latin typeface="Montserrat Light" pitchFamily="2" charset="77"/>
            </a:endParaRPr>
          </a:p>
        </p:txBody>
      </p:sp>
      <p:sp>
        <p:nvSpPr>
          <p:cNvPr id="10" name="Elipse 9">
            <a:extLst>
              <a:ext uri="{FF2B5EF4-FFF2-40B4-BE49-F238E27FC236}">
                <a16:creationId xmlns:a16="http://schemas.microsoft.com/office/drawing/2014/main" id="{D92EB88D-2D8B-0D2D-AE9C-4E41F1A7E337}"/>
              </a:ext>
            </a:extLst>
          </p:cNvPr>
          <p:cNvSpPr/>
          <p:nvPr/>
        </p:nvSpPr>
        <p:spPr>
          <a:xfrm>
            <a:off x="1363913" y="1898686"/>
            <a:ext cx="130629" cy="13062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5">
                  <a:lumMod val="50000"/>
                </a:schemeClr>
              </a:solidFill>
            </a:endParaRPr>
          </a:p>
        </p:txBody>
      </p:sp>
      <p:sp>
        <p:nvSpPr>
          <p:cNvPr id="11" name="Elipse 10">
            <a:extLst>
              <a:ext uri="{FF2B5EF4-FFF2-40B4-BE49-F238E27FC236}">
                <a16:creationId xmlns:a16="http://schemas.microsoft.com/office/drawing/2014/main" id="{9CE1BA70-0B28-038F-9B54-15571997AF50}"/>
              </a:ext>
            </a:extLst>
          </p:cNvPr>
          <p:cNvSpPr/>
          <p:nvPr/>
        </p:nvSpPr>
        <p:spPr>
          <a:xfrm>
            <a:off x="1363913" y="2902381"/>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089C1D70-E3A8-6554-E8FA-29B3DA0469F5}"/>
              </a:ext>
            </a:extLst>
          </p:cNvPr>
          <p:cNvSpPr/>
          <p:nvPr/>
        </p:nvSpPr>
        <p:spPr>
          <a:xfrm>
            <a:off x="1363913" y="3974195"/>
            <a:ext cx="130629" cy="13062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DA878470-21DB-1FAA-6580-9E65274DF746}"/>
              </a:ext>
            </a:extLst>
          </p:cNvPr>
          <p:cNvSpPr/>
          <p:nvPr/>
        </p:nvSpPr>
        <p:spPr>
          <a:xfrm>
            <a:off x="4061362" y="4744207"/>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5C49AA3A-85FD-4218-F5F4-0B4C8157DE9F}"/>
              </a:ext>
            </a:extLst>
          </p:cNvPr>
          <p:cNvPicPr>
            <a:picLocks noChangeAspect="1"/>
          </p:cNvPicPr>
          <p:nvPr/>
        </p:nvPicPr>
        <p:blipFill>
          <a:blip r:embed="rId5"/>
          <a:stretch>
            <a:fillRect/>
          </a:stretch>
        </p:blipFill>
        <p:spPr>
          <a:xfrm>
            <a:off x="2822034" y="4333175"/>
            <a:ext cx="999620" cy="999620"/>
          </a:xfrm>
          <a:prstGeom prst="rect">
            <a:avLst/>
          </a:prstGeom>
        </p:spPr>
      </p:pic>
      <p:sp>
        <p:nvSpPr>
          <p:cNvPr id="17" name="TextBox 16">
            <a:extLst>
              <a:ext uri="{FF2B5EF4-FFF2-40B4-BE49-F238E27FC236}">
                <a16:creationId xmlns:a16="http://schemas.microsoft.com/office/drawing/2014/main" id="{FF219824-E9E7-38BE-9D1E-5DA324693C93}"/>
              </a:ext>
            </a:extLst>
          </p:cNvPr>
          <p:cNvSpPr txBox="1"/>
          <p:nvPr/>
        </p:nvSpPr>
        <p:spPr>
          <a:xfrm>
            <a:off x="1051561" y="5752019"/>
            <a:ext cx="10824882" cy="830997"/>
          </a:xfrm>
          <a:prstGeom prst="rect">
            <a:avLst/>
          </a:prstGeom>
          <a:solidFill>
            <a:schemeClr val="bg1"/>
          </a:solidFill>
        </p:spPr>
        <p:txBody>
          <a:bodyPr wrap="square">
            <a:spAutoFit/>
          </a:bodyPr>
          <a:lstStyle/>
          <a:p>
            <a:r>
              <a:rPr lang="es-ES" sz="800" dirty="0"/>
              <a:t>1. </a:t>
            </a:r>
            <a:r>
              <a:rPr lang="es-ES" sz="800" dirty="0" err="1"/>
              <a:t>Menter</a:t>
            </a:r>
            <a:r>
              <a:rPr lang="es-ES" sz="800" dirty="0"/>
              <a:t> A, </a:t>
            </a:r>
            <a:r>
              <a:rPr lang="es-ES" sz="800" dirty="0" err="1"/>
              <a:t>Strober</a:t>
            </a:r>
            <a:r>
              <a:rPr lang="es-ES" sz="800" dirty="0"/>
              <a:t> BE, Kaplan DH, et al. </a:t>
            </a:r>
            <a:r>
              <a:rPr lang="es-ES" sz="800" dirty="0" err="1"/>
              <a:t>Joint</a:t>
            </a:r>
            <a:r>
              <a:rPr lang="es-ES" sz="800" dirty="0"/>
              <a:t> AAD-NPF </a:t>
            </a:r>
            <a:r>
              <a:rPr lang="es-ES" sz="800" dirty="0" err="1"/>
              <a:t>guidelines</a:t>
            </a:r>
            <a:r>
              <a:rPr lang="es-ES" sz="800" dirty="0"/>
              <a:t> of care for the </a:t>
            </a:r>
            <a:r>
              <a:rPr lang="es-ES" sz="800" dirty="0" err="1"/>
              <a:t>management</a:t>
            </a:r>
            <a:r>
              <a:rPr lang="es-ES" sz="800" dirty="0"/>
              <a:t> and treatment of psoriasis </a:t>
            </a:r>
            <a:r>
              <a:rPr lang="es-ES" sz="800" dirty="0" err="1"/>
              <a:t>with</a:t>
            </a:r>
            <a:r>
              <a:rPr lang="es-ES" sz="800" dirty="0"/>
              <a:t> </a:t>
            </a:r>
            <a:r>
              <a:rPr lang="es-ES" sz="800" dirty="0" err="1"/>
              <a:t>biologics</a:t>
            </a:r>
            <a:r>
              <a:rPr lang="es-ES" sz="800" dirty="0"/>
              <a:t>. J Am Acad </a:t>
            </a:r>
            <a:r>
              <a:rPr lang="es-ES" sz="800" dirty="0" err="1"/>
              <a:t>Dermatol</a:t>
            </a:r>
            <a:r>
              <a:rPr lang="es-ES" sz="800" dirty="0"/>
              <a:t>. 2019;80(4):1029-72. doi:10.1016/j.jaad.2018.11.057. 2. </a:t>
            </a:r>
            <a:r>
              <a:rPr lang="es-ES" sz="800" dirty="0" err="1"/>
              <a:t>Elmets</a:t>
            </a:r>
            <a:r>
              <a:rPr lang="es-ES" sz="800" dirty="0"/>
              <a:t> CA, </a:t>
            </a:r>
            <a:r>
              <a:rPr lang="es-ES" sz="800" dirty="0" err="1"/>
              <a:t>Leonardi</a:t>
            </a:r>
            <a:r>
              <a:rPr lang="es-ES" sz="800" dirty="0"/>
              <a:t> CL, Davis DMR, et al. </a:t>
            </a:r>
            <a:r>
              <a:rPr lang="es-ES" sz="800" dirty="0" err="1"/>
              <a:t>Joint</a:t>
            </a:r>
            <a:r>
              <a:rPr lang="es-ES" sz="800" dirty="0"/>
              <a:t> AAD-NPF </a:t>
            </a:r>
            <a:r>
              <a:rPr lang="es-ES" sz="800" dirty="0" err="1"/>
              <a:t>guidelines</a:t>
            </a:r>
            <a:r>
              <a:rPr lang="es-ES" sz="800" dirty="0"/>
              <a:t> of care for the </a:t>
            </a:r>
            <a:r>
              <a:rPr lang="es-ES" sz="800" dirty="0" err="1"/>
              <a:t>management</a:t>
            </a:r>
            <a:r>
              <a:rPr lang="es-ES" sz="800" dirty="0"/>
              <a:t> and treatment of psoriasis </a:t>
            </a:r>
            <a:r>
              <a:rPr lang="es-ES" sz="800" dirty="0" err="1"/>
              <a:t>with</a:t>
            </a:r>
            <a:r>
              <a:rPr lang="es-ES" sz="800" dirty="0"/>
              <a:t> </a:t>
            </a:r>
            <a:r>
              <a:rPr lang="es-ES" sz="800" dirty="0" err="1"/>
              <a:t>awareness</a:t>
            </a:r>
            <a:r>
              <a:rPr lang="es-ES" sz="800" dirty="0"/>
              <a:t> and </a:t>
            </a:r>
            <a:r>
              <a:rPr lang="es-ES" sz="800" dirty="0" err="1"/>
              <a:t>attention</a:t>
            </a:r>
            <a:r>
              <a:rPr lang="es-ES" sz="800" dirty="0"/>
              <a:t> </a:t>
            </a:r>
            <a:r>
              <a:rPr lang="es-ES" sz="800" dirty="0" err="1"/>
              <a:t>to</a:t>
            </a:r>
            <a:r>
              <a:rPr lang="es-ES" sz="800" dirty="0"/>
              <a:t> </a:t>
            </a:r>
            <a:r>
              <a:rPr lang="es-ES" sz="800" dirty="0" err="1"/>
              <a:t>comorbidities</a:t>
            </a:r>
            <a:r>
              <a:rPr lang="es-ES" sz="800" dirty="0"/>
              <a:t>. J Am Acad </a:t>
            </a:r>
            <a:r>
              <a:rPr lang="es-ES" sz="800" dirty="0" err="1"/>
              <a:t>Dermatol</a:t>
            </a:r>
            <a:r>
              <a:rPr lang="es-ES" sz="800" dirty="0"/>
              <a:t>. 2019;80(4):1073-1113. doi:10.1016/j.jaad.2018.11.058. 3. Garner KK, Hoy KDS, </a:t>
            </a:r>
            <a:r>
              <a:rPr lang="es-ES" sz="800" dirty="0" err="1"/>
              <a:t>Carpenter</a:t>
            </a:r>
            <a:r>
              <a:rPr lang="es-ES" sz="800" dirty="0"/>
              <a:t> AM. Psoriasis: </a:t>
            </a:r>
            <a:r>
              <a:rPr lang="es-ES" sz="800" dirty="0" err="1"/>
              <a:t>recognition</a:t>
            </a:r>
            <a:r>
              <a:rPr lang="es-ES" sz="800" dirty="0"/>
              <a:t> and </a:t>
            </a:r>
            <a:r>
              <a:rPr lang="es-ES" sz="800" dirty="0" err="1"/>
              <a:t>management</a:t>
            </a:r>
            <a:r>
              <a:rPr lang="es-ES" sz="800" dirty="0"/>
              <a:t> </a:t>
            </a:r>
            <a:r>
              <a:rPr lang="es-ES" sz="800" dirty="0" err="1"/>
              <a:t>strategies</a:t>
            </a:r>
            <a:r>
              <a:rPr lang="es-ES" sz="800" dirty="0"/>
              <a:t>. Am </a:t>
            </a:r>
            <a:r>
              <a:rPr lang="es-ES" sz="800" dirty="0" err="1"/>
              <a:t>Fam</a:t>
            </a:r>
            <a:r>
              <a:rPr lang="es-ES" sz="800" dirty="0"/>
              <a:t> </a:t>
            </a:r>
            <a:r>
              <a:rPr lang="es-ES" sz="800" dirty="0" err="1"/>
              <a:t>Physician</a:t>
            </a:r>
            <a:r>
              <a:rPr lang="es-ES" sz="800" dirty="0"/>
              <a:t>. 2023;108(6):562-73. 4. </a:t>
            </a:r>
            <a:r>
              <a:rPr lang="es-ES" sz="800" dirty="0" err="1"/>
              <a:t>Vičić</a:t>
            </a:r>
            <a:r>
              <a:rPr lang="es-ES" sz="800" dirty="0"/>
              <a:t> M, </a:t>
            </a:r>
            <a:r>
              <a:rPr lang="es-ES" sz="800" dirty="0" err="1"/>
              <a:t>Kaštelan</a:t>
            </a:r>
            <a:r>
              <a:rPr lang="es-ES" sz="800" dirty="0"/>
              <a:t> M, </a:t>
            </a:r>
            <a:r>
              <a:rPr lang="es-ES" sz="800" dirty="0" err="1"/>
              <a:t>Brajac</a:t>
            </a:r>
            <a:r>
              <a:rPr lang="es-ES" sz="800" dirty="0"/>
              <a:t> I, </a:t>
            </a:r>
            <a:r>
              <a:rPr lang="es-ES" sz="800" dirty="0" err="1"/>
              <a:t>Sotošek</a:t>
            </a:r>
            <a:r>
              <a:rPr lang="es-ES" sz="800" dirty="0"/>
              <a:t> V, </a:t>
            </a:r>
            <a:r>
              <a:rPr lang="es-ES" sz="800" dirty="0" err="1"/>
              <a:t>Massari</a:t>
            </a:r>
            <a:r>
              <a:rPr lang="es-ES" sz="800" dirty="0"/>
              <a:t> LP. </a:t>
            </a:r>
            <a:r>
              <a:rPr lang="es-ES" sz="800" dirty="0" err="1"/>
              <a:t>Current</a:t>
            </a:r>
            <a:r>
              <a:rPr lang="es-ES" sz="800" dirty="0"/>
              <a:t> </a:t>
            </a:r>
            <a:r>
              <a:rPr lang="es-ES" sz="800" dirty="0" err="1"/>
              <a:t>concepts</a:t>
            </a:r>
            <a:r>
              <a:rPr lang="es-ES" sz="800" dirty="0"/>
              <a:t> of psoriasis </a:t>
            </a:r>
            <a:r>
              <a:rPr lang="es-ES" sz="800" dirty="0" err="1"/>
              <a:t>immunopathogenesis</a:t>
            </a:r>
            <a:r>
              <a:rPr lang="es-ES" sz="800" dirty="0"/>
              <a:t>. </a:t>
            </a:r>
            <a:r>
              <a:rPr lang="es-ES" sz="800" dirty="0" err="1"/>
              <a:t>Int</a:t>
            </a:r>
            <a:r>
              <a:rPr lang="es-ES" sz="800" dirty="0"/>
              <a:t> J Mol </a:t>
            </a:r>
            <a:r>
              <a:rPr lang="es-ES" sz="800" dirty="0" err="1"/>
              <a:t>Sci</a:t>
            </a:r>
            <a:r>
              <a:rPr lang="es-ES" sz="800" dirty="0"/>
              <a:t>. 2021;22(21):11574. doi:10.3390/ijms222111574. 5. Parisi R, </a:t>
            </a:r>
            <a:r>
              <a:rPr lang="es-ES" sz="800" dirty="0" err="1"/>
              <a:t>Iskandar</a:t>
            </a:r>
            <a:r>
              <a:rPr lang="es-ES" sz="800" dirty="0"/>
              <a:t> IYK, </a:t>
            </a:r>
            <a:r>
              <a:rPr lang="es-ES" sz="800" dirty="0" err="1"/>
              <a:t>Kontopantelis</a:t>
            </a:r>
            <a:r>
              <a:rPr lang="es-ES" sz="800" dirty="0"/>
              <a:t> E, et al. </a:t>
            </a:r>
            <a:r>
              <a:rPr lang="es-ES" sz="800" dirty="0" err="1"/>
              <a:t>National</a:t>
            </a:r>
            <a:r>
              <a:rPr lang="es-ES" sz="800" dirty="0"/>
              <a:t>, regional, and </a:t>
            </a:r>
            <a:r>
              <a:rPr lang="es-ES" sz="800" dirty="0" err="1"/>
              <a:t>worldwide</a:t>
            </a:r>
            <a:r>
              <a:rPr lang="es-ES" sz="800" dirty="0"/>
              <a:t> </a:t>
            </a:r>
            <a:r>
              <a:rPr lang="es-ES" sz="800" dirty="0" err="1"/>
              <a:t>epidemiology</a:t>
            </a:r>
            <a:r>
              <a:rPr lang="es-ES" sz="800" dirty="0"/>
              <a:t> of psoriasis: </a:t>
            </a:r>
            <a:r>
              <a:rPr lang="es-ES" sz="800" dirty="0" err="1"/>
              <a:t>systematic</a:t>
            </a:r>
            <a:r>
              <a:rPr lang="es-ES" sz="800" dirty="0"/>
              <a:t> </a:t>
            </a:r>
            <a:r>
              <a:rPr lang="es-ES" sz="800" dirty="0" err="1"/>
              <a:t>analysis</a:t>
            </a:r>
            <a:r>
              <a:rPr lang="es-ES" sz="800" dirty="0"/>
              <a:t> and </a:t>
            </a:r>
            <a:r>
              <a:rPr lang="es-ES" sz="800" dirty="0" err="1"/>
              <a:t>modelling</a:t>
            </a:r>
            <a:r>
              <a:rPr lang="es-ES" sz="800" dirty="0"/>
              <a:t> </a:t>
            </a:r>
            <a:r>
              <a:rPr lang="es-ES" sz="800" dirty="0" err="1"/>
              <a:t>study</a:t>
            </a:r>
            <a:r>
              <a:rPr lang="es-ES" sz="800" dirty="0"/>
              <a:t>. BMJ. 2020;369doi:10.1136/bmj.m1590. 6. Eder L, </a:t>
            </a:r>
            <a:r>
              <a:rPr lang="es-ES" sz="800" dirty="0" err="1"/>
              <a:t>Widdifield</a:t>
            </a:r>
            <a:r>
              <a:rPr lang="es-ES" sz="800" dirty="0"/>
              <a:t> J, Rosen CF, et al. </a:t>
            </a:r>
            <a:r>
              <a:rPr lang="es-ES" sz="800" dirty="0" err="1"/>
              <a:t>Trends</a:t>
            </a:r>
            <a:r>
              <a:rPr lang="es-ES" sz="800" dirty="0"/>
              <a:t> in the </a:t>
            </a:r>
            <a:r>
              <a:rPr lang="es-ES" sz="800" dirty="0" err="1"/>
              <a:t>prevalence</a:t>
            </a:r>
            <a:r>
              <a:rPr lang="es-ES" sz="800" dirty="0"/>
              <a:t> and </a:t>
            </a:r>
            <a:r>
              <a:rPr lang="es-ES" sz="800" dirty="0" err="1"/>
              <a:t>incidence</a:t>
            </a:r>
            <a:r>
              <a:rPr lang="es-ES" sz="800" dirty="0"/>
              <a:t> of psoriasis and </a:t>
            </a:r>
            <a:r>
              <a:rPr lang="es-ES" sz="800" dirty="0" err="1"/>
              <a:t>psoriatic</a:t>
            </a:r>
            <a:r>
              <a:rPr lang="es-ES" sz="800" dirty="0"/>
              <a:t> </a:t>
            </a:r>
            <a:r>
              <a:rPr lang="es-ES" sz="800" dirty="0" err="1"/>
              <a:t>arthritis</a:t>
            </a:r>
            <a:r>
              <a:rPr lang="es-ES" sz="800" dirty="0"/>
              <a:t> in Ontario, </a:t>
            </a:r>
            <a:r>
              <a:rPr lang="es-ES" sz="800" dirty="0" err="1"/>
              <a:t>Canada</a:t>
            </a:r>
            <a:r>
              <a:rPr lang="es-ES" sz="800" dirty="0"/>
              <a:t>: a </a:t>
            </a:r>
            <a:r>
              <a:rPr lang="es-ES" sz="800" dirty="0" err="1"/>
              <a:t>population-based</a:t>
            </a:r>
            <a:r>
              <a:rPr lang="es-ES" sz="800" dirty="0"/>
              <a:t> </a:t>
            </a:r>
            <a:r>
              <a:rPr lang="es-ES" sz="800" dirty="0" err="1"/>
              <a:t>study</a:t>
            </a:r>
            <a:r>
              <a:rPr lang="es-ES" sz="800" dirty="0"/>
              <a:t>. </a:t>
            </a:r>
            <a:r>
              <a:rPr lang="es-ES" sz="800" dirty="0" err="1"/>
              <a:t>Arthritis</a:t>
            </a:r>
            <a:r>
              <a:rPr lang="es-ES" sz="800" dirty="0"/>
              <a:t> Care Res (</a:t>
            </a:r>
            <a:r>
              <a:rPr lang="es-ES" sz="800" dirty="0" err="1"/>
              <a:t>Hoboken</a:t>
            </a:r>
            <a:r>
              <a:rPr lang="es-ES" sz="800" dirty="0"/>
              <a:t>). 2019;71(8):1084-91. doi:10.1002/acr.23743. 7. Damiani G, </a:t>
            </a:r>
            <a:r>
              <a:rPr lang="es-ES" sz="800" dirty="0" err="1"/>
              <a:t>Bragazzi</a:t>
            </a:r>
            <a:r>
              <a:rPr lang="es-ES" sz="800" dirty="0"/>
              <a:t> NL, </a:t>
            </a:r>
            <a:r>
              <a:rPr lang="es-ES" sz="800" dirty="0" err="1"/>
              <a:t>Karimkhani</a:t>
            </a:r>
            <a:r>
              <a:rPr lang="es-ES" sz="800" dirty="0"/>
              <a:t> </a:t>
            </a:r>
            <a:r>
              <a:rPr lang="es-ES" sz="800" dirty="0" err="1"/>
              <a:t>Aksut</a:t>
            </a:r>
            <a:r>
              <a:rPr lang="es-ES" sz="800" dirty="0"/>
              <a:t> C, et al. The global, regional, and </a:t>
            </a:r>
            <a:r>
              <a:rPr lang="es-ES" sz="800" dirty="0" err="1"/>
              <a:t>national</a:t>
            </a:r>
            <a:r>
              <a:rPr lang="es-ES" sz="800" dirty="0"/>
              <a:t> </a:t>
            </a:r>
            <a:r>
              <a:rPr lang="es-ES" sz="800" dirty="0" err="1"/>
              <a:t>burden</a:t>
            </a:r>
            <a:r>
              <a:rPr lang="es-ES" sz="800" dirty="0"/>
              <a:t> of psoriasis: </a:t>
            </a:r>
            <a:r>
              <a:rPr lang="es-ES" sz="800" dirty="0" err="1"/>
              <a:t>results</a:t>
            </a:r>
            <a:r>
              <a:rPr lang="es-ES" sz="800" dirty="0"/>
              <a:t> and </a:t>
            </a:r>
            <a:r>
              <a:rPr lang="es-ES" sz="800" dirty="0" err="1"/>
              <a:t>insights</a:t>
            </a:r>
            <a:r>
              <a:rPr lang="es-ES" sz="800" dirty="0"/>
              <a:t> </a:t>
            </a:r>
            <a:r>
              <a:rPr lang="es-ES" sz="800" dirty="0" err="1"/>
              <a:t>from</a:t>
            </a:r>
            <a:r>
              <a:rPr lang="es-ES" sz="800" dirty="0"/>
              <a:t> the Global </a:t>
            </a:r>
            <a:r>
              <a:rPr lang="es-ES" sz="800" dirty="0" err="1"/>
              <a:t>Burden</a:t>
            </a:r>
            <a:r>
              <a:rPr lang="es-ES" sz="800" dirty="0"/>
              <a:t> of </a:t>
            </a:r>
            <a:r>
              <a:rPr lang="es-ES" sz="800" dirty="0" err="1"/>
              <a:t>Disease</a:t>
            </a:r>
            <a:r>
              <a:rPr lang="es-ES" sz="800" dirty="0"/>
              <a:t> 2019 </a:t>
            </a:r>
            <a:r>
              <a:rPr lang="es-ES" sz="800" dirty="0" err="1"/>
              <a:t>study</a:t>
            </a:r>
            <a:r>
              <a:rPr lang="es-ES" sz="800" dirty="0"/>
              <a:t>. Front </a:t>
            </a:r>
            <a:r>
              <a:rPr lang="es-ES" sz="800" dirty="0" err="1"/>
              <a:t>Med</a:t>
            </a:r>
            <a:r>
              <a:rPr lang="es-ES" sz="800" dirty="0"/>
              <a:t> (</a:t>
            </a:r>
            <a:r>
              <a:rPr lang="es-ES" sz="800" dirty="0" err="1"/>
              <a:t>Lausanne</a:t>
            </a:r>
            <a:r>
              <a:rPr lang="es-ES" sz="800" dirty="0"/>
              <a:t>). 2021;8:743180. doi:10.3389/fmed.2021.743180.</a:t>
            </a:r>
          </a:p>
        </p:txBody>
      </p:sp>
      <p:pic>
        <p:nvPicPr>
          <p:cNvPr id="1026" name="Picture 2" descr="Qué es la psoriasis? | Clínica Assistens Coruña">
            <a:extLst>
              <a:ext uri="{FF2B5EF4-FFF2-40B4-BE49-F238E27FC236}">
                <a16:creationId xmlns:a16="http://schemas.microsoft.com/office/drawing/2014/main" id="{9C7FF50F-E5C3-9896-DD9C-40B6EAF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085" y="2754145"/>
            <a:ext cx="4001944" cy="267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397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18627</Words>
  <Application>Microsoft Office PowerPoint</Application>
  <PresentationFormat>Panorámica</PresentationFormat>
  <Paragraphs>1089</Paragraphs>
  <Slides>63</Slides>
  <Notes>50</Notes>
  <HiddenSlides>2</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63</vt:i4>
      </vt:variant>
    </vt:vector>
  </HeadingPairs>
  <TitlesOfParts>
    <vt:vector size="75" baseType="lpstr">
      <vt:lpstr>__Roboto_4db51b</vt:lpstr>
      <vt:lpstr>Arial</vt:lpstr>
      <vt:lpstr>Calibri</vt:lpstr>
      <vt:lpstr>Calibri </vt:lpstr>
      <vt:lpstr>Calibri Light</vt:lpstr>
      <vt:lpstr>Montserrat</vt:lpstr>
      <vt:lpstr>Montserrat ExtraLight</vt:lpstr>
      <vt:lpstr>Montserrat Light</vt:lpstr>
      <vt:lpstr>Montserrat Medium</vt:lpstr>
      <vt:lpstr>Montserrat SemiBold</vt:lpstr>
      <vt:lpstr>Wingdings</vt:lpstr>
      <vt:lpstr>Tema de Office</vt:lpstr>
      <vt:lpstr>Presentación de PowerPoint</vt:lpstr>
      <vt:lpstr>Exoneración de la responsabilidad y uso de la presentación</vt:lpstr>
      <vt:lpstr>Conflictos de interés</vt:lpstr>
      <vt:lpstr>DERMATRAINING</vt:lpstr>
      <vt:lpstr>Presentación de PowerPoint</vt:lpstr>
      <vt:lpstr>Presentación de PowerPoint</vt:lpstr>
      <vt:lpstr>Presentación de PowerPoint</vt:lpstr>
      <vt:lpstr>Presentación de PowerPoint</vt:lpstr>
      <vt:lpstr>Definición, incidencia y prevalencia   </vt:lpstr>
      <vt:lpstr>Diagnostico diferencial de la psoriasis</vt:lpstr>
      <vt:lpstr>Tipos de psoriasis</vt:lpstr>
      <vt:lpstr>Localización de la psoriasis </vt:lpstr>
      <vt:lpstr>Algoritmo de tratamiento de psoriasis </vt:lpstr>
      <vt:lpstr>CAL/BDP vs BDP en monoterapia</vt:lpstr>
      <vt:lpstr>Tecnología PAD </vt:lpstr>
      <vt:lpstr>Tecnología PAD </vt:lpstr>
      <vt:lpstr>Taller de texturas </vt:lpstr>
      <vt:lpstr>Taller de texturas </vt:lpstr>
      <vt:lpstr>Impacto del vehículo en la adherencia</vt:lpstr>
      <vt:lpstr>CAL/BDP crema vs espuma</vt:lpstr>
      <vt:lpstr>Ventajas de la crema en cuero cabelludo </vt:lpstr>
      <vt:lpstr>Caso clínico real psoriasis </vt:lpstr>
      <vt:lpstr>Caso clínico real psoriasis </vt:lpstr>
      <vt:lpstr>Presentación de PowerPoint</vt:lpstr>
      <vt:lpstr>Prevalencia </vt:lpstr>
      <vt:lpstr>Diagnóstico diferencial vs psoriasis </vt:lpstr>
      <vt:lpstr>Diagnóstico diferencial vs psoriasis </vt:lpstr>
      <vt:lpstr>Caso clínico real dermatitis atópica </vt:lpstr>
      <vt:lpstr>Caso clínico real dermatitis atópica </vt:lpstr>
      <vt:lpstr>Presentación de PowerPoint</vt:lpstr>
      <vt:lpstr>Prevalencia </vt:lpstr>
      <vt:lpstr>Queratosis actínica:  clasificación clínica y morfológica </vt:lpstr>
      <vt:lpstr>Queratosis actínica: dermatoscopia </vt:lpstr>
      <vt:lpstr>Diagnóstico diferencial </vt:lpstr>
      <vt:lpstr>Diagnóstico diferencial </vt:lpstr>
      <vt:lpstr>Tratamiento queratosis actínicas incipientes</vt:lpstr>
      <vt:lpstr>Grupos de riesgo</vt:lpstr>
      <vt:lpstr>Tratamientos tópicos</vt:lpstr>
      <vt:lpstr>Impacto de los efectos adversos en la conveniencia del paciente</vt:lpstr>
      <vt:lpstr>Posología tratamientos tópicos QA</vt:lpstr>
      <vt:lpstr>Presentación de PowerPoint</vt:lpstr>
      <vt:lpstr>Tirbanibulina 1%: Posología 5 días y tolerancia</vt:lpstr>
      <vt:lpstr>Caso clínico real queratosis actínica</vt:lpstr>
      <vt:lpstr>Caso clínico real queratosis actínica </vt:lpstr>
      <vt:lpstr>Caso clínico real queratosis actínica </vt:lpstr>
      <vt:lpstr>Presentación de PowerPoint</vt:lpstr>
      <vt:lpstr>Prevalencia</vt:lpstr>
      <vt:lpstr>Diagnóstico diferencial</vt:lpstr>
      <vt:lpstr>Diagnóstico diferencial</vt:lpstr>
      <vt:lpstr>Diagnóstico diferencial</vt:lpstr>
      <vt:lpstr>Otros diagnósticos diferenciales</vt:lpstr>
      <vt:lpstr>Tratamiento tópico</vt:lpstr>
      <vt:lpstr>Ciclopirox 8 % laca hidrosoluble </vt:lpstr>
      <vt:lpstr>Penetración del activo</vt:lpstr>
      <vt:lpstr>Combinación tópicos y orales</vt:lpstr>
      <vt:lpstr>Presentación de PowerPoint</vt:lpstr>
      <vt:lpstr>Presentación de PowerPoint</vt:lpstr>
      <vt:lpstr>Presentación de PowerPoint</vt:lpstr>
      <vt:lpstr>Caso clínico real onicomicosis </vt:lpstr>
      <vt:lpstr>DERMATRAINING</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Ana María Gómez Sánchez</cp:lastModifiedBy>
  <cp:revision>74</cp:revision>
  <dcterms:created xsi:type="dcterms:W3CDTF">2024-10-30T11:14:33Z</dcterms:created>
  <dcterms:modified xsi:type="dcterms:W3CDTF">2025-02-27T07:42:54Z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2025-02-04T11:53:48Z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136eb77a-92fe-4929-b7e5-09dcba66d9b3</vt:lpwstr>
  </property>
  <property fmtid="{D5CDD505-2E9C-101B-9397-08002B2CF9AE}" pid="8" name="MSIP_Label_533616b6-00a5-4cd1-b577-93208fa93eb1_ContentBits">
    <vt:lpwstr>1</vt:lpwstr>
  </property>
  <property fmtid="{D5CDD505-2E9C-101B-9397-08002B2CF9AE}" pid="9" name="ClassificationContentMarkingHeaderLocations">
    <vt:lpwstr>Tema de Office:8</vt:lpwstr>
  </property>
  <property fmtid="{D5CDD505-2E9C-101B-9397-08002B2CF9AE}" pid="10" name="ClassificationContentMarkingHeaderText">
    <vt:lpwstr>INTERNAL USE</vt:lpwstr>
  </property>
</Properties>
</file>